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rgbClr val="101A2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812800" y="3733800"/>
            <a:ext cx="10363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828800" y="5486400"/>
            <a:ext cx="85343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48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86200" y="408918"/>
            <a:ext cx="4527804" cy="33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3833018" y="-1623215"/>
            <a:ext cx="4525963" cy="1097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x="7285037" y="1828803"/>
            <a:ext cx="5851525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1697037" y="-812796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609600" y="274637"/>
            <a:ext cx="10972799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01A22"/>
              </a:buClr>
              <a:buFont typeface="Calibri"/>
              <a:buNone/>
              <a:defRPr b="1" i="0" sz="4000" u="none" cap="none" strike="noStrike">
                <a:solidFill>
                  <a:srgbClr val="101A2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596900" y="1600200"/>
            <a:ext cx="10972799" cy="44727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rgbClr val="262626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rgbClr val="262626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rgbClr val="262626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rgbClr val="262626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rgbClr val="262626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pSp>
        <p:nvGrpSpPr>
          <p:cNvPr id="28" name="Shape 28"/>
          <p:cNvGrpSpPr/>
          <p:nvPr/>
        </p:nvGrpSpPr>
        <p:grpSpPr>
          <a:xfrm>
            <a:off x="0" y="6172200"/>
            <a:ext cx="12192000" cy="685799"/>
            <a:chOff x="0" y="6172200"/>
            <a:chExt cx="12192000" cy="685799"/>
          </a:xfrm>
        </p:grpSpPr>
        <p:sp>
          <p:nvSpPr>
            <p:cNvPr id="29" name="Shape 29"/>
            <p:cNvSpPr/>
            <p:nvPr/>
          </p:nvSpPr>
          <p:spPr>
            <a:xfrm>
              <a:off x="0" y="6673272"/>
              <a:ext cx="12192000" cy="184726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0" name="Shape 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1506200" y="6172200"/>
              <a:ext cx="576989" cy="3809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Shape 31"/>
            <p:cNvSpPr/>
            <p:nvPr/>
          </p:nvSpPr>
          <p:spPr>
            <a:xfrm>
              <a:off x="0" y="6629400"/>
              <a:ext cx="12192000" cy="76199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36000">
                  <a:srgbClr val="FFFF00"/>
                </a:gs>
                <a:gs pos="66000">
                  <a:srgbClr val="00B050"/>
                </a:gs>
                <a:gs pos="100000">
                  <a:srgbClr val="0070C0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963083" y="2514602"/>
            <a:ext cx="10363200" cy="32543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pSp>
        <p:nvGrpSpPr>
          <p:cNvPr id="37" name="Shape 37"/>
          <p:cNvGrpSpPr/>
          <p:nvPr/>
        </p:nvGrpSpPr>
        <p:grpSpPr>
          <a:xfrm>
            <a:off x="0" y="6172200"/>
            <a:ext cx="12192000" cy="685799"/>
            <a:chOff x="0" y="6172200"/>
            <a:chExt cx="12192000" cy="685799"/>
          </a:xfrm>
        </p:grpSpPr>
        <p:sp>
          <p:nvSpPr>
            <p:cNvPr id="38" name="Shape 38"/>
            <p:cNvSpPr/>
            <p:nvPr/>
          </p:nvSpPr>
          <p:spPr>
            <a:xfrm>
              <a:off x="0" y="6673272"/>
              <a:ext cx="12192000" cy="184726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" name="Shape 3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1506200" y="6172200"/>
              <a:ext cx="576989" cy="3809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Shape 40"/>
            <p:cNvSpPr/>
            <p:nvPr/>
          </p:nvSpPr>
          <p:spPr>
            <a:xfrm>
              <a:off x="0" y="6629400"/>
              <a:ext cx="12192000" cy="76199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36000">
                  <a:srgbClr val="FFFF00"/>
                </a:gs>
                <a:gs pos="66000">
                  <a:srgbClr val="00B050"/>
                </a:gs>
                <a:gs pos="100000">
                  <a:srgbClr val="0070C0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09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6197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09600" y="153511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609600" y="2174875"/>
            <a:ext cx="538691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6193369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6193369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609602" y="273050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766732" y="273053"/>
            <a:ext cx="6815666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2389716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x="2389716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2389716" y="5367337"/>
            <a:ext cx="7315200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CCCEDA"/>
            </a:gs>
            <a:gs pos="10000">
              <a:srgbClr val="DAE5F1"/>
            </a:gs>
            <a:gs pos="20000">
              <a:schemeClr val="lt1"/>
            </a:gs>
            <a:gs pos="49000">
              <a:schemeClr val="lt1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spreadsheets/d/1ToSiX5mg_2dSVSG6zUdLCrM1SI1V9WSau-6ezjOKsng/edit#gid=1165552898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812800" y="3733800"/>
            <a:ext cx="10363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/>
              <a:t>CSU+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1828800" y="5486400"/>
            <a:ext cx="85343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Anya N. Arnold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09600" y="274637"/>
            <a:ext cx="10972799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Summer of Activity 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596900" y="1600200"/>
            <a:ext cx="10972799" cy="4472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/>
              <a:t>Building an understanding about the differences between ILL and  </a:t>
            </a:r>
            <a:r>
              <a:rPr lang="en-US"/>
              <a:t>Consortial</a:t>
            </a:r>
            <a:r>
              <a:rPr lang="en-US"/>
              <a:t> Resource Sharing.</a:t>
            </a: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spcBef>
                <a:spcPts val="64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/>
              <a:t>Policy creation with </a:t>
            </a:r>
            <a:r>
              <a:rPr lang="en-US"/>
              <a:t>awareness</a:t>
            </a:r>
            <a:r>
              <a:rPr lang="en-US"/>
              <a:t> that all policies are subject to change once we know the </a:t>
            </a:r>
            <a:r>
              <a:rPr lang="en-US"/>
              <a:t>implications.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indent="-342900" lvl="0" marL="342900" marR="0" rtl="0" algn="l">
              <a:spcBef>
                <a:spcPts val="64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/>
              <a:t>Training and lines of communication. 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609600" y="274637"/>
            <a:ext cx="109728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Summer of Activity 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596900" y="1600200"/>
            <a:ext cx="10972800" cy="4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/>
              <a:t>Building an understanding about the differences between ILL and Consortial Resource Sharing.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1" marR="0" rtl="0" algn="l">
              <a:spcBef>
                <a:spcPts val="640"/>
              </a:spcBef>
            </a:pPr>
            <a:r>
              <a:rPr lang="en-US"/>
              <a:t>known vs unknown </a:t>
            </a:r>
            <a:r>
              <a:rPr lang="en-US"/>
              <a:t>partners</a:t>
            </a:r>
            <a:r>
              <a:rPr lang="en-US"/>
              <a:t> 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systems</a:t>
            </a:r>
          </a:p>
          <a:p>
            <a:pPr lvl="2" marR="0" rtl="0" algn="l">
              <a:spcBef>
                <a:spcPts val="640"/>
              </a:spcBef>
            </a:pPr>
            <a:r>
              <a:rPr lang="en-US"/>
              <a:t>inventory management </a:t>
            </a:r>
          </a:p>
          <a:p>
            <a:pPr lvl="2" marR="0" rtl="0" algn="l">
              <a:spcBef>
                <a:spcPts val="640"/>
              </a:spcBef>
            </a:pPr>
            <a:r>
              <a:rPr lang="en-US"/>
              <a:t>patron patron management 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leveraging the collective 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09600" y="274637"/>
            <a:ext cx="109728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Summer of Activity 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596900" y="1600200"/>
            <a:ext cx="10972800" cy="4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64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/>
              <a:t>Policy creation with awareness that all policies are subject to change once we know the implications.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lvl="1" marR="0" rtl="0" algn="l">
              <a:spcBef>
                <a:spcPts val="640"/>
              </a:spcBef>
            </a:pPr>
            <a:r>
              <a:rPr lang="en-US"/>
              <a:t>Rota was set at random to collect data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Replacement Costs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Loan Length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609600" y="274637"/>
            <a:ext cx="109728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Summer of Activity 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596900" y="1600200"/>
            <a:ext cx="10972800" cy="4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spcBef>
                <a:spcPts val="640"/>
              </a:spcBef>
              <a:buClr>
                <a:srgbClr val="262626"/>
              </a:buClr>
              <a:buSzPct val="100000"/>
              <a:buFont typeface="Arial"/>
              <a:buChar char="•"/>
            </a:pPr>
            <a:r>
              <a:rPr lang="en-US"/>
              <a:t>Training and lines of communication. 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lvl="1" marR="0" rtl="0" algn="l">
              <a:spcBef>
                <a:spcPts val="640"/>
              </a:spcBef>
            </a:pPr>
            <a:r>
              <a:rPr lang="en-US"/>
              <a:t>Zoom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Email 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Slack </a:t>
            </a:r>
          </a:p>
          <a:p>
            <a:pPr lvl="1" marR="0" rtl="0" algn="l">
              <a:spcBef>
                <a:spcPts val="640"/>
              </a:spcBef>
            </a:pPr>
            <a:r>
              <a:rPr lang="en-US"/>
              <a:t>websites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596900" y="2766437"/>
            <a:ext cx="109728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411480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July 10 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2779975" y="5547400"/>
            <a:ext cx="10972800" cy="4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609600" y="274637"/>
            <a:ext cx="109728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Bags!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596900" y="1600200"/>
            <a:ext cx="10972800" cy="4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  <p:pic>
        <p:nvPicPr>
          <p:cNvPr descr="IMG_4338"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0025" y="0"/>
            <a:ext cx="3681727" cy="658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609600" y="274637"/>
            <a:ext cx="109728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01A22"/>
              </a:buClr>
              <a:buSzPct val="25000"/>
              <a:buFont typeface="Calibri"/>
              <a:buNone/>
            </a:pPr>
            <a:r>
              <a:rPr lang="en-US"/>
              <a:t>Statistics 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596900" y="1600200"/>
            <a:ext cx="10972800" cy="4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rPr lang="en-U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https://docs.google.com/spreadsheets/d/1ToSiX5mg_2dSVSG6zUdLCrM1SI1V9WSau-6ezjOKsng/edit#gid=1165552898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subTitle"/>
          </p:nvPr>
        </p:nvSpPr>
        <p:spPr>
          <a:xfrm>
            <a:off x="2895600" y="4038600"/>
            <a:ext cx="6400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ulms.calstate.edu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