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339" r:id="rId7"/>
    <p:sldId id="506" r:id="rId8"/>
    <p:sldId id="537" r:id="rId9"/>
    <p:sldId id="523" r:id="rId10"/>
    <p:sldId id="542" r:id="rId11"/>
    <p:sldId id="510" r:id="rId12"/>
    <p:sldId id="41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CE9E11"/>
    <a:srgbClr val="7D7D7D"/>
    <a:srgbClr val="C00000"/>
    <a:srgbClr val="1275B8"/>
    <a:srgbClr val="932B37"/>
    <a:srgbClr val="610DBD"/>
    <a:srgbClr val="CF142B"/>
    <a:srgbClr val="746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50067" autoAdjust="0"/>
  </p:normalViewPr>
  <p:slideViewPr>
    <p:cSldViewPr>
      <p:cViewPr varScale="1">
        <p:scale>
          <a:sx n="88" d="100"/>
          <a:sy n="88" d="100"/>
        </p:scale>
        <p:origin x="942" y="96"/>
      </p:cViewPr>
      <p:guideLst>
        <p:guide orient="horz" pos="412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</a:defRPr>
            </a:lvl1pPr>
          </a:lstStyle>
          <a:p>
            <a:pPr>
              <a:defRPr/>
            </a:pPr>
            <a:fld id="{1716730B-A685-4AA5-B0BE-E65790015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4800" y="533400"/>
            <a:ext cx="2057400" cy="154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209800"/>
            <a:ext cx="5867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-128"/>
              </a:defRPr>
            </a:lvl1pPr>
          </a:lstStyle>
          <a:p>
            <a:pPr>
              <a:defRPr/>
            </a:pPr>
            <a:fld id="{C71B864A-51AB-4E6F-952A-B09D528EF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6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766" indent="-28568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17" indent="-22854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04" indent="-228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890" indent="-228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977" indent="-228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064" indent="-228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151" indent="-228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236" indent="-228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DCB521-F364-4255-B603-BC5111733015}" type="slidenum">
              <a:rPr lang="en-US" altLang="en-US" sz="12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92" eaLnBrk="1" hangingPunct="1">
              <a:defRPr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7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B864A-51AB-4E6F-952A-B09D528EFE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3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B864A-51AB-4E6F-952A-B09D528EFE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2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B864A-51AB-4E6F-952A-B09D528EFE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B864A-51AB-4E6F-952A-B09D528EFE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 userDrawn="1"/>
        </p:nvSpPr>
        <p:spPr bwMode="auto">
          <a:xfrm>
            <a:off x="0" y="1981200"/>
            <a:ext cx="9144000" cy="2895600"/>
          </a:xfrm>
          <a:prstGeom prst="rect">
            <a:avLst/>
          </a:prstGeom>
          <a:solidFill>
            <a:srgbClr val="CF14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schemeClr val="accent1"/>
              </a:solidFill>
            </a:endParaRPr>
          </a:p>
        </p:txBody>
      </p:sp>
      <p:pic>
        <p:nvPicPr>
          <p:cNvPr id="3" name="Picture 31" descr="The California State University, Working for Californ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71927"/>
          <a:stretch>
            <a:fillRect/>
          </a:stretch>
        </p:blipFill>
        <p:spPr bwMode="auto">
          <a:xfrm>
            <a:off x="458788" y="455613"/>
            <a:ext cx="357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92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D229-099D-4B21-8DE9-06752A56A166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642A-6195-467D-B899-1A5124097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1E4A-A638-43EC-A245-5F0D7BF86642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054E-7867-4DA0-8DA7-141256EA2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D780-9708-43DD-9061-C11DDFAF8A2D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B581-2FBF-428B-8559-1B5E39DCD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BC35-8DC5-42A0-8DB8-4AA0B3F272F5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1BFA-23DE-4245-B68C-8014A5A37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3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5C18-1A4A-485C-9143-EA2274B5E915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C0A4-9DA7-4F88-975D-C88115F4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12DC-72B8-4F14-BEAE-F4ABFA45F0F4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B8AE-00F1-4F49-A2AA-87744D93F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8710-37CD-4E29-91DB-BACF9014F8F6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CC467-ED43-4502-9B56-2C88F7743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2DEC-FED8-4292-8B7B-D41DDD9FE1AD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18FF-692B-4D85-A9C6-35000B484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8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AEB3-A884-40D0-9060-EA3AFEDFD336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E213-639A-442B-9205-BC0DD90DD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F4FE-AB32-47B6-9556-382CE8C3BB9B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867F-F6F1-4C81-A618-1C4A0F5AB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The California State University, Working for Californ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71927"/>
          <a:stretch>
            <a:fillRect/>
          </a:stretch>
        </p:blipFill>
        <p:spPr bwMode="auto">
          <a:xfrm>
            <a:off x="306388" y="379413"/>
            <a:ext cx="357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6673C06B-60EE-4006-8606-D352C9C6CE89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E41F991-AEF4-4FFE-9144-460174BB0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CF14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chemeClr val="accent1"/>
              </a:solidFill>
            </a:endParaRPr>
          </a:p>
        </p:txBody>
      </p:sp>
      <p:sp>
        <p:nvSpPr>
          <p:cNvPr id="1033" name="Line 3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746F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0000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F142B"/>
        </a:buClr>
        <a:buFont typeface="Times" charset="0"/>
        <a:buChar char="•"/>
        <a:defRPr sz="2600">
          <a:solidFill>
            <a:schemeClr val="bg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F142B"/>
        </a:buClr>
        <a:buFont typeface="Times" charset="0"/>
        <a:buChar char="•"/>
        <a:defRPr sz="20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builder.merlot.org/toolkit/html/snapshot.php?id=4758731075337837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exspace.org/" TargetMode="External"/><Relationship Id="rId2" Type="http://schemas.openxmlformats.org/officeDocument/2006/relationships/hyperlink" Target="https://web.sonoma.edu/exed/maker-certific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over_girl_pi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" y="3124200"/>
            <a:ext cx="86868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ea typeface="MS PGothic" pitchFamily="34" charset="-128"/>
              </a:rPr>
              <a:t>Makerspaces and Libraries:</a:t>
            </a:r>
            <a:br>
              <a:rPr lang="en-US" sz="4400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4400" dirty="0" smtClean="0">
                <a:solidFill>
                  <a:schemeClr val="bg1"/>
                </a:solidFill>
                <a:ea typeface="MS PGothic" pitchFamily="34" charset="-128"/>
              </a:rPr>
              <a:t>Cal State University’s Strategies</a:t>
            </a:r>
            <a:endParaRPr lang="en-US" sz="1800" dirty="0">
              <a:solidFill>
                <a:schemeClr val="bg1"/>
              </a:solidFill>
              <a:ea typeface="ＭＳ Ｐゴシック" charset="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905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 algn="ctr" eaLnBrk="0" hangingPunct="0">
              <a:spcBef>
                <a:spcPct val="20000"/>
              </a:spcBef>
              <a:buClr>
                <a:schemeClr val="tx2"/>
              </a:buClr>
              <a:buFont typeface="Times" pitchFamily="48" charset="0"/>
              <a:buNone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Gerry Hanley, Assistant Vice Chancellor, Academic Technology</a:t>
            </a:r>
          </a:p>
          <a:p>
            <a:pPr marL="234950" indent="-234950" algn="ctr" eaLnBrk="0" hangingPunct="0">
              <a:spcBef>
                <a:spcPct val="20000"/>
              </a:spcBef>
              <a:buClr>
                <a:schemeClr val="tx2"/>
              </a:buClr>
              <a:buFont typeface="Times" pitchFamily="48" charset="0"/>
              <a:buNone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California State University, Office of the Chancellor</a:t>
            </a:r>
            <a:endParaRPr lang="en-US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34950" indent="-234950" algn="ctr" eaLnBrk="0" hangingPunct="0">
              <a:spcBef>
                <a:spcPct val="20000"/>
              </a:spcBef>
              <a:buClr>
                <a:schemeClr val="tx2"/>
              </a:buClr>
              <a:buFont typeface="Times" pitchFamily="48" charset="0"/>
              <a:buNone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February 13, 2018</a:t>
            </a:r>
          </a:p>
          <a:p>
            <a:pPr marL="234950" indent="-234950" algn="ctr" eaLnBrk="0" hangingPunct="0">
              <a:spcBef>
                <a:spcPct val="20000"/>
              </a:spcBef>
              <a:buClr>
                <a:schemeClr val="tx2"/>
              </a:buClr>
              <a:buFont typeface="Times" pitchFamily="48" charset="0"/>
              <a:buNone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Linked Learning Convention 2018</a:t>
            </a:r>
          </a:p>
          <a:p>
            <a:pPr marL="234950" indent="-234950" algn="ctr" eaLnBrk="0" hangingPunct="0">
              <a:spcBef>
                <a:spcPct val="20000"/>
              </a:spcBef>
              <a:buClr>
                <a:schemeClr val="tx2"/>
              </a:buClr>
              <a:buFont typeface="Times" pitchFamily="48" charset="0"/>
              <a:buNone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Anaheim CA</a:t>
            </a:r>
            <a:endParaRPr lang="en-US" sz="200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1" descr="Picture 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810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52400"/>
            <a:ext cx="5105400" cy="762000"/>
          </a:xfrm>
        </p:spPr>
        <p:txBody>
          <a:bodyPr/>
          <a:lstStyle/>
          <a:p>
            <a:pPr marL="0" indent="0" algn="ctr"/>
            <a:r>
              <a:rPr lang="en-US" dirty="0" smtClean="0"/>
              <a:t>WHY LIBRARIES?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768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400" dirty="0"/>
              <a:t>Where is everyone welcome on a campus, including teachers, students, and others in the local community? 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is a safe, secure, and supervised location that is open for long hours on campuses?  </a:t>
            </a:r>
            <a:endParaRPr lang="en-US" sz="2400" dirty="0" smtClean="0"/>
          </a:p>
          <a:p>
            <a:r>
              <a:rPr lang="en-US" sz="2400" dirty="0" smtClean="0"/>
              <a:t>Where </a:t>
            </a:r>
            <a:r>
              <a:rPr lang="en-US" sz="2400" dirty="0"/>
              <a:t>do all students and faculty come to learn?  </a:t>
            </a:r>
            <a:endParaRPr lang="en-US" sz="2400" dirty="0" smtClean="0"/>
          </a:p>
          <a:p>
            <a:r>
              <a:rPr lang="en-US" sz="2400" dirty="0" smtClean="0"/>
              <a:t>Who </a:t>
            </a:r>
            <a:r>
              <a:rPr lang="en-US" sz="2400" dirty="0"/>
              <a:t>employs students regularly to support the university operations?  </a:t>
            </a:r>
            <a:endParaRPr lang="en-US" sz="2400" dirty="0" smtClean="0"/>
          </a:p>
          <a:p>
            <a:pPr lvl="0"/>
            <a:r>
              <a:rPr lang="en-US" sz="2400" dirty="0" smtClean="0"/>
              <a:t>Where </a:t>
            </a:r>
            <a:r>
              <a:rPr lang="en-US" sz="2400" dirty="0"/>
              <a:t>can computer science students provide “community service” to help people learn to code?  </a:t>
            </a:r>
            <a:endParaRPr lang="en-US" sz="2400" dirty="0" smtClean="0"/>
          </a:p>
          <a:p>
            <a:pPr lvl="0"/>
            <a:r>
              <a:rPr lang="en-US" sz="2400" dirty="0" smtClean="0"/>
              <a:t>Where </a:t>
            </a:r>
            <a:r>
              <a:rPr lang="en-US" sz="2400" dirty="0"/>
              <a:t>can student services and programs provide community engagement with families and community leaders that is open to all? 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553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45314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LIBRARY!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806273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LIBRARY!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722090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The LIBRARY!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806273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The LIBRARY!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754029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The LIBRARY!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813719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The LIBRARY!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19200"/>
            <a:ext cx="8305800" cy="4724400"/>
          </a:xfrm>
        </p:spPr>
        <p:txBody>
          <a:bodyPr/>
          <a:lstStyle/>
          <a:p>
            <a:pPr algn="ctr"/>
            <a:r>
              <a:rPr lang="en-US" sz="4400" dirty="0" smtClean="0"/>
              <a:t>Sonoma State University Library and its </a:t>
            </a:r>
            <a:r>
              <a:rPr lang="en-US" sz="4400" dirty="0" smtClean="0">
                <a:hlinkClick r:id="rId3"/>
              </a:rPr>
              <a:t>Makerspace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000" b="0" cap="small" dirty="0" smtClean="0"/>
              <a:t/>
            </a:r>
            <a:br>
              <a:rPr lang="en-US" sz="4000" b="0" cap="small" dirty="0" smtClean="0"/>
            </a:br>
            <a:endParaRPr lang="en-US" sz="1400" b="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B581-2FBF-428B-8559-1B5E39DCDF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6578"/>
            <a:ext cx="8763000" cy="5334000"/>
          </a:xfrm>
        </p:spPr>
        <p:txBody>
          <a:bodyPr/>
          <a:lstStyle/>
          <a:p>
            <a:pPr lvl="0"/>
            <a:r>
              <a:rPr lang="en-US" sz="3200" dirty="0"/>
              <a:t>Repository of </a:t>
            </a:r>
            <a:r>
              <a:rPr lang="en-US" sz="3200" dirty="0" smtClean="0"/>
              <a:t>resources including: </a:t>
            </a:r>
            <a:r>
              <a:rPr lang="en-US" sz="3200" dirty="0"/>
              <a:t>f</a:t>
            </a:r>
            <a:r>
              <a:rPr lang="en-US" sz="3200" dirty="0" smtClean="0"/>
              <a:t>acility designs, curriculum, </a:t>
            </a:r>
            <a:r>
              <a:rPr lang="en-US" sz="3200" dirty="0"/>
              <a:t>p</a:t>
            </a:r>
            <a:r>
              <a:rPr lang="en-US" sz="3200" dirty="0" smtClean="0"/>
              <a:t>rofessional development materials,</a:t>
            </a:r>
            <a:r>
              <a:rPr lang="en-US" sz="3200" dirty="0"/>
              <a:t> </a:t>
            </a:r>
            <a:r>
              <a:rPr lang="en-US" sz="3200" dirty="0"/>
              <a:t>m</a:t>
            </a:r>
            <a:r>
              <a:rPr lang="en-US" sz="3200" dirty="0" smtClean="0"/>
              <a:t>arketing materials, etc</a:t>
            </a:r>
            <a:r>
              <a:rPr lang="en-US" sz="3200" dirty="0"/>
              <a:t>.</a:t>
            </a:r>
          </a:p>
          <a:p>
            <a:pPr lvl="0"/>
            <a:r>
              <a:rPr lang="en-US" sz="3200" dirty="0" smtClean="0"/>
              <a:t>Support for professional </a:t>
            </a:r>
            <a:r>
              <a:rPr lang="en-US" sz="3200" dirty="0"/>
              <a:t>d</a:t>
            </a:r>
            <a:r>
              <a:rPr lang="en-US" sz="3200" dirty="0" smtClean="0"/>
              <a:t>evelopment </a:t>
            </a:r>
            <a:r>
              <a:rPr lang="en-US" sz="3200" dirty="0"/>
              <a:t>for campus leaders via Communities of </a:t>
            </a:r>
            <a:r>
              <a:rPr lang="en-US" sz="3200" dirty="0" smtClean="0"/>
              <a:t>Practice</a:t>
            </a:r>
          </a:p>
          <a:p>
            <a:pPr lvl="0"/>
            <a:r>
              <a:rPr lang="en-US" sz="3200" dirty="0" smtClean="0"/>
              <a:t>Communications </a:t>
            </a:r>
            <a:r>
              <a:rPr lang="en-US" sz="3200" dirty="0"/>
              <a:t>and </a:t>
            </a:r>
            <a:r>
              <a:rPr lang="en-US" sz="3200" dirty="0"/>
              <a:t>o</a:t>
            </a:r>
            <a:r>
              <a:rPr lang="en-US" sz="3200" dirty="0" smtClean="0"/>
              <a:t>utreach </a:t>
            </a:r>
            <a:r>
              <a:rPr lang="en-US" sz="3200" dirty="0"/>
              <a:t>c</a:t>
            </a:r>
            <a:r>
              <a:rPr lang="en-US" sz="3200" dirty="0" smtClean="0"/>
              <a:t>ampaign</a:t>
            </a:r>
            <a:endParaRPr lang="en-US" sz="3200" dirty="0"/>
          </a:p>
          <a:p>
            <a:pPr lvl="0"/>
            <a:r>
              <a:rPr lang="en-US" sz="3200" dirty="0"/>
              <a:t>Partnership facilitation</a:t>
            </a:r>
          </a:p>
          <a:p>
            <a:pPr lvl="0"/>
            <a:r>
              <a:rPr lang="en-US" sz="3200" dirty="0"/>
              <a:t>Business operations support</a:t>
            </a:r>
          </a:p>
          <a:p>
            <a:pPr lvl="0"/>
            <a:r>
              <a:rPr lang="en-US" sz="3200" dirty="0"/>
              <a:t>Recommended policies and procedures</a:t>
            </a:r>
          </a:p>
          <a:p>
            <a:pPr lvl="0"/>
            <a:r>
              <a:rPr lang="en-US" sz="3200" dirty="0"/>
              <a:t>Grant acquisitions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B581-2FBF-428B-8559-1B5E39DCDF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7700" y="188893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 Facilitation of Campus Makerspaces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6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267200" cy="914400"/>
          </a:xfrm>
        </p:spPr>
        <p:txBody>
          <a:bodyPr/>
          <a:lstStyle/>
          <a:p>
            <a:r>
              <a:rPr lang="en-US" dirty="0" smtClean="0"/>
              <a:t>Building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Sonoma State Maker Certificate Program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1600" dirty="0" smtClean="0">
              <a:hlinkClick r:id="rId3"/>
            </a:endParaRPr>
          </a:p>
          <a:p>
            <a:r>
              <a:rPr lang="en-US" dirty="0" err="1" smtClean="0">
                <a:hlinkClick r:id="rId3"/>
              </a:rPr>
              <a:t>FLEXSpace</a:t>
            </a:r>
            <a:r>
              <a:rPr lang="en-US" dirty="0" smtClean="0"/>
              <a:t>: A free and open library of learning spaces – including Makerspaces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B581-2FBF-428B-8559-1B5E39DCDF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333" t="13333" r="20001" b="15556"/>
          <a:stretch/>
        </p:blipFill>
        <p:spPr>
          <a:xfrm>
            <a:off x="31595" y="1706137"/>
            <a:ext cx="5073805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500" t="15926" r="13333" b="8518"/>
          <a:stretch/>
        </p:blipFill>
        <p:spPr>
          <a:xfrm>
            <a:off x="3810000" y="1676400"/>
            <a:ext cx="5295900" cy="36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QUESTIONS?</a:t>
            </a:r>
            <a:endParaRPr lang="en-US" sz="5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B581-2FBF-428B-8559-1B5E39DCDF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2743200"/>
            <a:ext cx="6263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THANK YOU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SU COLORS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C1C1E7"/>
      </a:accent2>
      <a:accent3>
        <a:srgbClr val="FFFFFF"/>
      </a:accent3>
      <a:accent4>
        <a:srgbClr val="000000"/>
      </a:accent4>
      <a:accent5>
        <a:srgbClr val="404D72"/>
      </a:accent5>
      <a:accent6>
        <a:srgbClr val="746F66"/>
      </a:accent6>
      <a:hlink>
        <a:srgbClr val="002060"/>
      </a:hlink>
      <a:folHlink>
        <a:srgbClr val="63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75695E"/>
        </a:dk2>
        <a:lt2>
          <a:srgbClr val="000000"/>
        </a:lt2>
        <a:accent1>
          <a:srgbClr val="CF142B"/>
        </a:accent1>
        <a:accent2>
          <a:srgbClr val="0A4567"/>
        </a:accent2>
        <a:accent3>
          <a:srgbClr val="FFFFFF"/>
        </a:accent3>
        <a:accent4>
          <a:srgbClr val="000000"/>
        </a:accent4>
        <a:accent5>
          <a:srgbClr val="E4AAAC"/>
        </a:accent5>
        <a:accent6>
          <a:srgbClr val="083E5D"/>
        </a:accent6>
        <a:hlink>
          <a:srgbClr val="C5AC81"/>
        </a:hlink>
        <a:folHlink>
          <a:srgbClr val="8B7F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_x0020_Category xmlns="ee7a0ce3-77e3-4ad3-838c-a5c42abda1ed">Select Category</Communication_x0020_Category>
    <Planning_x0020_Categories xmlns="ee7a0ce3-77e3-4ad3-838c-a5c42abda1ed">Select Category</Planning_x0020_Categories>
    <Display_x0020_in_x0020_Meeting_x0020_Summary xmlns="ee7a0ce3-77e3-4ad3-838c-a5c42abda1ed">false</Display_x0020_in_x0020_Meeting_x0020_Summary>
    <PublishingExpirationDate xmlns="http://schemas.microsoft.com/sharepoint/v3" xsi:nil="true"/>
    <PublishingStartDate xmlns="http://schemas.microsoft.com/sharepoint/v3" xsi:nil="true"/>
    <Policy_x0020_Category xmlns="ee7a0ce3-77e3-4ad3-838c-a5c42abda1ed">Select Category</Policy_x0020_Category>
    <Document_x0020_Type xmlns="ee7a0ce3-77e3-4ad3-838c-a5c42abda1ed">Presentation</Document_x0020_Type>
    <Meeting_x0020_Date xmlns="ee7a0ce3-77e3-4ad3-838c-a5c42abda1ed">2015-04-08T07:00:00+00:00</Meeting_x0020_Date>
    <_dlc_DocId xmlns="c8cd16cf-b28a-4d08-8e2d-9d89ab9eec4e">SCP5UENJTFED-491-320</_dlc_DocId>
    <_dlc_DocIdUrl xmlns="c8cd16cf-b28a-4d08-8e2d-9d89ab9eec4e">
      <Url>https://csyou.calstate.edu/Divisions-Orgs/calstate-online-net/_layouts/DocIdRedir.aspx?ID=SCP5UENJTFED-491-320</Url>
      <Description>SCP5UENJTFED-491-320</Description>
    </_dlc_DocIdUrl>
    <Vendor xmlns="ee7a0ce3-77e3-4ad3-838c-a5c42abda1ed">Make a Seletion</Vendo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3DACDB5448A40AD99B2A67CECC514" ma:contentTypeVersion="14" ma:contentTypeDescription="Create a new document." ma:contentTypeScope="" ma:versionID="7e2e742b522ef050e961a233616af754">
  <xsd:schema xmlns:xsd="http://www.w3.org/2001/XMLSchema" xmlns:xs="http://www.w3.org/2001/XMLSchema" xmlns:p="http://schemas.microsoft.com/office/2006/metadata/properties" xmlns:ns1="http://schemas.microsoft.com/sharepoint/v3" xmlns:ns2="c8cd16cf-b28a-4d08-8e2d-9d89ab9eec4e" xmlns:ns3="ee7a0ce3-77e3-4ad3-838c-a5c42abda1ed" targetNamespace="http://schemas.microsoft.com/office/2006/metadata/properties" ma:root="true" ma:fieldsID="16378482b43551092356fae8d442833c" ns1:_="" ns2:_="" ns3:_="">
    <xsd:import namespace="http://schemas.microsoft.com/sharepoint/v3"/>
    <xsd:import namespace="c8cd16cf-b28a-4d08-8e2d-9d89ab9eec4e"/>
    <xsd:import namespace="ee7a0ce3-77e3-4ad3-838c-a5c42abda1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ommunication_x0020_Category" minOccurs="0"/>
                <xsd:element ref="ns3:Planning_x0020_Categories" minOccurs="0"/>
                <xsd:element ref="ns3:Policy_x0020_Category" minOccurs="0"/>
                <xsd:element ref="ns3:Display_x0020_in_x0020_Meeting_x0020_Summary" minOccurs="0"/>
                <xsd:element ref="ns3:Document_x0020_Type" minOccurs="0"/>
                <xsd:element ref="ns3:Meeting_x0020_Date" minOccurs="0"/>
                <xsd:element ref="ns3:Vend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d16cf-b28a-4d08-8e2d-9d89ab9eec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0ce3-77e3-4ad3-838c-a5c42abda1ed" elementFormDefault="qualified">
    <xsd:import namespace="http://schemas.microsoft.com/office/2006/documentManagement/types"/>
    <xsd:import namespace="http://schemas.microsoft.com/office/infopath/2007/PartnerControls"/>
    <xsd:element name="Communication_x0020_Category" ma:index="13" nillable="true" ma:displayName="Communication Category" ma:default="Select Category" ma:description="List of categories for this document library." ma:format="Dropdown" ma:indexed="true" ma:internalName="Communication_x0020_Category">
      <xsd:simpleType>
        <xsd:restriction base="dms:Choice">
          <xsd:enumeration value="Select Category"/>
          <xsd:enumeration value="CSU Reports"/>
          <xsd:enumeration value="Memos"/>
          <xsd:enumeration value="News"/>
          <xsd:enumeration value="Other Reports"/>
          <xsd:enumeration value="Webinars and Presentations"/>
          <xsd:enumeration value="CSO Campus Coordinators Meetings"/>
        </xsd:restriction>
      </xsd:simpleType>
    </xsd:element>
    <xsd:element name="Planning_x0020_Categories" ma:index="14" nillable="true" ma:displayName="Planning Category" ma:default="Select Category" ma:description="List of categories for planning documents." ma:format="Dropdown" ma:indexed="true" ma:internalName="Planning_x0020_Categories">
      <xsd:simpleType>
        <xsd:restriction base="dms:Choice">
          <xsd:enumeration value="Select Category"/>
          <xsd:enumeration value="Commission on Online Education"/>
          <xsd:enumeration value="Communication and Consultation Strategies"/>
          <xsd:enumeration value="Financial and Business Strategies"/>
          <xsd:enumeration value="Management and Governance Strategies"/>
          <xsd:enumeration value="Marketing and Branding Strategies"/>
          <xsd:enumeration value="Principles"/>
          <xsd:enumeration value="Shared Services Strategies"/>
        </xsd:restriction>
      </xsd:simpleType>
    </xsd:element>
    <xsd:element name="Policy_x0020_Category" ma:index="15" nillable="true" ma:displayName="Policy Category" ma:default="Select Category" ma:description="CSU policies that support campuses' online education strategies." ma:format="Dropdown" ma:indexed="true" ma:internalName="Policy_x0020_Category">
      <xsd:simpleType>
        <xsd:restriction base="dms:Choice">
          <xsd:enumeration value="Select Category"/>
          <xsd:enumeration value="Privacy"/>
          <xsd:enumeration value="CSO Marketplace Webinars"/>
        </xsd:restriction>
      </xsd:simpleType>
    </xsd:element>
    <xsd:element name="Display_x0020_in_x0020_Meeting_x0020_Summary" ma:index="16" nillable="true" ma:displayName="Display in Meeting Summary" ma:default="0" ma:internalName="Display_x0020_in_x0020_Meeting_x0020_Summary">
      <xsd:simpleType>
        <xsd:restriction base="dms:Boolean"/>
      </xsd:simpleType>
    </xsd:element>
    <xsd:element name="Document_x0020_Type" ma:index="19" nillable="true" ma:displayName="Document Type" ma:default="Meeting Notes" ma:format="Dropdown" ma:internalName="Document_x0020_Type">
      <xsd:simpleType>
        <xsd:restriction base="dms:Choice">
          <xsd:enumeration value="Meeting Notes"/>
          <xsd:enumeration value="Presentation"/>
        </xsd:restriction>
      </xsd:simpleType>
    </xsd:element>
    <xsd:element name="Meeting_x0020_Date" ma:index="20" nillable="true" ma:displayName="Meeting Date" ma:format="DateOnly" ma:internalName="Meeting_x0020_Date">
      <xsd:simpleType>
        <xsd:restriction base="dms:DateTime"/>
      </xsd:simpleType>
    </xsd:element>
    <xsd:element name="Vendor" ma:index="21" nillable="true" ma:displayName="Vendor" ma:default="Make a Seletion" ma:format="Dropdown" ma:internalName="Vendor">
      <xsd:simpleType>
        <xsd:restriction base="dms:Choice">
          <xsd:enumeration value="Make a Seletion"/>
          <xsd:enumeration value="Café Learn"/>
          <xsd:enumeration value="EdCast"/>
          <xsd:enumeration value="Words and Numb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olicy Numb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D1A9B-6CEF-4597-997C-38C5CCA7A23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7254CB-5871-48B5-A80B-B5013BC14AC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BA8F55-4C20-4516-8C20-5A3570014FC1}">
  <ds:schemaRefs>
    <ds:schemaRef ds:uri="http://purl.org/dc/elements/1.1/"/>
    <ds:schemaRef ds:uri="http://purl.org/dc/dcmitype/"/>
    <ds:schemaRef ds:uri="http://www.w3.org/XML/1998/namespace"/>
    <ds:schemaRef ds:uri="c8cd16cf-b28a-4d08-8e2d-9d89ab9eec4e"/>
    <ds:schemaRef ds:uri="http://schemas.microsoft.com/office/2006/metadata/properties"/>
    <ds:schemaRef ds:uri="http://schemas.microsoft.com/office/2006/documentManagement/types"/>
    <ds:schemaRef ds:uri="ee7a0ce3-77e3-4ad3-838c-a5c42abda1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C25009A4-83BF-452E-B86C-3E672B947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cd16cf-b28a-4d08-8e2d-9d89ab9eec4e"/>
    <ds:schemaRef ds:uri="ee7a0ce3-77e3-4ad3-838c-a5c42abda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ADAC1E3-2EAF-4496-B124-16C31035C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24139</TotalTime>
  <Words>162</Words>
  <Application>Microsoft Office PowerPoint</Application>
  <PresentationFormat>On-screen Show (4:3)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MS PGothic</vt:lpstr>
      <vt:lpstr>Arial</vt:lpstr>
      <vt:lpstr>Times</vt:lpstr>
      <vt:lpstr>Default Design</vt:lpstr>
      <vt:lpstr>Makerspaces and Libraries: Cal State University’s Strategies</vt:lpstr>
      <vt:lpstr>WHY LIBRARIES?</vt:lpstr>
      <vt:lpstr>Sonoma State University Library and its Makerspace    </vt:lpstr>
      <vt:lpstr>PowerPoint Presentation</vt:lpstr>
      <vt:lpstr>Building Capacity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Lattomus, Faith</dc:creator>
  <cp:lastModifiedBy>Hanley, Gerry</cp:lastModifiedBy>
  <cp:revision>982</cp:revision>
  <cp:lastPrinted>2017-06-12T17:42:55Z</cp:lastPrinted>
  <dcterms:created xsi:type="dcterms:W3CDTF">2000-10-09T15:40:46Z</dcterms:created>
  <dcterms:modified xsi:type="dcterms:W3CDTF">2018-02-12T06:25:19Z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dlc_DocIdItemGuid">
    <vt:lpwstr>c855f3ef-6c7e-4a79-904f-781af1c7aaec</vt:lpwstr>
  </property>
  <property fmtid="{D5CDD505-2E9C-101B-9397-08002B2CF9AE}" pid="4" name="ContentTypeId">
    <vt:lpwstr>0x0101008C03DACDB5448A40AD99B2A67CECC514</vt:lpwstr>
  </property>
  <property fmtid="{D5CDD505-2E9C-101B-9397-08002B2CF9AE}" pid="5" name="Order">
    <vt:r8>32000</vt:r8>
  </property>
</Properties>
</file>