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18" autoAdjust="0"/>
    <p:restoredTop sz="94660"/>
  </p:normalViewPr>
  <p:slideViewPr>
    <p:cSldViewPr>
      <p:cViewPr>
        <p:scale>
          <a:sx n="25" d="100"/>
          <a:sy n="25" d="100"/>
        </p:scale>
        <p:origin x="-2736" y="-9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9B5B-4A43-4D6A-A417-7D428CCDE85C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23967-4A0C-4154-81C7-6392ADE2A71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9B5B-4A43-4D6A-A417-7D428CCDE85C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23967-4A0C-4154-81C7-6392ADE2A7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9B5B-4A43-4D6A-A417-7D428CCDE85C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23967-4A0C-4154-81C7-6392ADE2A7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9B5B-4A43-4D6A-A417-7D428CCDE85C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23967-4A0C-4154-81C7-6392ADE2A7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9B5B-4A43-4D6A-A417-7D428CCDE85C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23967-4A0C-4154-81C7-6392ADE2A71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9B5B-4A43-4D6A-A417-7D428CCDE85C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23967-4A0C-4154-81C7-6392ADE2A7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9B5B-4A43-4D6A-A417-7D428CCDE85C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23967-4A0C-4154-81C7-6392ADE2A7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9B5B-4A43-4D6A-A417-7D428CCDE85C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23967-4A0C-4154-81C7-6392ADE2A7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9B5B-4A43-4D6A-A417-7D428CCDE85C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23967-4A0C-4154-81C7-6392ADE2A7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9B5B-4A43-4D6A-A417-7D428CCDE85C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23967-4A0C-4154-81C7-6392ADE2A7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9B5B-4A43-4D6A-A417-7D428CCDE85C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4423967-4A0C-4154-81C7-6392ADE2A71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8FB9B5B-4A43-4D6A-A417-7D428CCDE85C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423967-4A0C-4154-81C7-6392ADE2A71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362200"/>
            <a:ext cx="3313355" cy="3276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1143001"/>
            <a:ext cx="5029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CSU </a:t>
            </a:r>
            <a:r>
              <a:rPr lang="en-US" sz="5400" b="1" i="1" dirty="0" err="1" smtClean="0">
                <a:solidFill>
                  <a:schemeClr val="tx1"/>
                </a:solidFill>
              </a:rPr>
              <a:t>QuestionPoint</a:t>
            </a:r>
            <a:r>
              <a:rPr lang="en-US" sz="5400" b="1" dirty="0" smtClean="0">
                <a:solidFill>
                  <a:schemeClr val="tx1"/>
                </a:solidFill>
              </a:rPr>
              <a:t> Services: </a:t>
            </a:r>
          </a:p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A 2017 Update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776681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8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303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534400" cy="5410200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7200" dirty="0" smtClean="0">
                <a:solidFill>
                  <a:schemeClr val="tx1"/>
                </a:solidFill>
              </a:rPr>
              <a:t>Other Info . . .</a:t>
            </a:r>
            <a:br>
              <a:rPr lang="en-US" sz="7200" dirty="0" smtClean="0">
                <a:solidFill>
                  <a:schemeClr val="tx1"/>
                </a:solidFill>
              </a:rPr>
            </a:br>
            <a:r>
              <a:rPr lang="en-US" sz="7200" dirty="0" smtClean="0">
                <a:solidFill>
                  <a:schemeClr val="tx1"/>
                </a:solidFill>
              </a:rPr>
              <a:t>QP Enhancements</a:t>
            </a:r>
            <a:br>
              <a:rPr lang="en-US" sz="7200" dirty="0" smtClean="0">
                <a:solidFill>
                  <a:schemeClr val="tx1"/>
                </a:solidFill>
              </a:rPr>
            </a:br>
            <a:r>
              <a:rPr lang="en-US" sz="7200" dirty="0" smtClean="0">
                <a:solidFill>
                  <a:schemeClr val="tx1"/>
                </a:solidFill>
              </a:rPr>
              <a:t>Feedback from CSU QP Campus Coordinators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29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2286000"/>
            <a:ext cx="739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/>
              <a:t>Thank you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00530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9600" dirty="0" smtClean="0">
                <a:solidFill>
                  <a:schemeClr val="tx1"/>
                </a:solidFill>
              </a:rPr>
              <a:t>Highlights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813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>
                <a:solidFill>
                  <a:schemeClr val="tx1"/>
                </a:solidFill>
              </a:rPr>
              <a:t>16 CSU Libraries Participating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762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8382000" cy="3733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QP Academic Cooperative: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Over 400 Academic Institutions in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Six Time Zones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574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52401"/>
            <a:ext cx="86106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endParaRPr lang="en-US" sz="2400" b="1" dirty="0" smtClean="0"/>
          </a:p>
          <a:p>
            <a:pPr lvl="0" algn="ctr">
              <a:lnSpc>
                <a:spcPct val="150000"/>
              </a:lnSpc>
            </a:pPr>
            <a:r>
              <a:rPr lang="en-US" sz="2400" b="1" dirty="0" smtClean="0"/>
              <a:t>Some CSU QP User Survey Results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/>
              <a:t>71</a:t>
            </a:r>
            <a:r>
              <a:rPr lang="en-US" sz="2400" b="1" dirty="0"/>
              <a:t>% of respondents were first time users of the QP service.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/>
              <a:t>26% of respondents had used the service before.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/>
              <a:t>87% of respondents said the librarian was helpful.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/>
              <a:t>83% of respondents were satisfied with the answer to their </a:t>
            </a:r>
            <a:r>
              <a:rPr lang="en-US" sz="2400" b="1" dirty="0" smtClean="0"/>
              <a:t>question.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/>
              <a:t>93% of respondents answered favorably regarding the ease of using the </a:t>
            </a:r>
            <a:r>
              <a:rPr lang="en-US" sz="2400" b="1" dirty="0" smtClean="0"/>
              <a:t>service.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/>
              <a:t>88% would use the service </a:t>
            </a:r>
            <a:r>
              <a:rPr lang="en-US" sz="2400" b="1" dirty="0" smtClean="0"/>
              <a:t>again.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5850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066800"/>
            <a:ext cx="83820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/>
              <a:t>CSU QP Usage</a:t>
            </a:r>
          </a:p>
          <a:p>
            <a:pPr algn="ctr"/>
            <a:endParaRPr lang="en-US" sz="3600" b="1" dirty="0" smtClean="0"/>
          </a:p>
          <a:p>
            <a:r>
              <a:rPr lang="en-US" sz="4000" dirty="0" smtClean="0"/>
              <a:t>While </a:t>
            </a:r>
            <a:r>
              <a:rPr lang="en-US" sz="4000" dirty="0"/>
              <a:t>the actual number of requests declined from 2015 to 2016, </a:t>
            </a:r>
            <a:r>
              <a:rPr lang="en-US" sz="4000" dirty="0" smtClean="0"/>
              <a:t>more </a:t>
            </a:r>
            <a:r>
              <a:rPr lang="en-US" sz="4000" dirty="0"/>
              <a:t>requests were made per campus in 2016 than in any of the previous three </a:t>
            </a:r>
            <a:r>
              <a:rPr lang="en-US" sz="4000" dirty="0" smtClean="0"/>
              <a:t>years.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64235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0845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143000"/>
            <a:ext cx="8610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i="1" dirty="0" smtClean="0"/>
              <a:t>QP contribution </a:t>
            </a:r>
            <a:r>
              <a:rPr lang="en-US" sz="4400" b="1" i="1" dirty="0"/>
              <a:t>percentage</a:t>
            </a:r>
            <a:r>
              <a:rPr lang="en-US" sz="4400" b="1" dirty="0"/>
              <a:t> </a:t>
            </a:r>
            <a:endParaRPr lang="en-US" sz="4400" b="1" dirty="0" smtClean="0"/>
          </a:p>
          <a:p>
            <a:pPr algn="ctr"/>
            <a:r>
              <a:rPr lang="en-US" sz="2800" dirty="0" smtClean="0"/>
              <a:t>This </a:t>
            </a:r>
            <a:r>
              <a:rPr lang="en-US" sz="2800" dirty="0"/>
              <a:t>measure is based on the ratio of total chat sessions accepted by the library group to the total number of chat requests generated from their users.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19200" y="3316207"/>
            <a:ext cx="35528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75% is the Goal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4378036"/>
            <a:ext cx="7391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For CSU, Jan. to Aug. 2017,</a:t>
            </a:r>
          </a:p>
          <a:p>
            <a:r>
              <a:rPr lang="en-US" sz="4000" dirty="0" smtClean="0"/>
              <a:t>Contribution Percentage = 56%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65879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143000"/>
            <a:ext cx="8001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 smtClean="0"/>
              <a:t>In </a:t>
            </a:r>
            <a:r>
              <a:rPr lang="en-US" sz="4000" dirty="0"/>
              <a:t>2016, 57 percent of total CSU user chat requests were received between 8:00 AM and 6:00 PM</a:t>
            </a:r>
            <a:r>
              <a:rPr lang="en-US" sz="4000" dirty="0" smtClean="0"/>
              <a:t>.</a:t>
            </a:r>
          </a:p>
          <a:p>
            <a:r>
              <a:rPr lang="en-US" sz="40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 smtClean="0"/>
              <a:t>43 </a:t>
            </a:r>
            <a:r>
              <a:rPr lang="en-US" sz="4000" dirty="0"/>
              <a:t>percent of CSU chat requests were received between 6:00 PM and 8:00 AM.</a:t>
            </a:r>
          </a:p>
        </p:txBody>
      </p:sp>
    </p:spTree>
    <p:extLst>
      <p:ext uri="{BB962C8B-B14F-4D97-AF65-F5344CB8AC3E}">
        <p14:creationId xmlns:p14="http://schemas.microsoft.com/office/powerpoint/2010/main" val="25759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</TotalTime>
  <Words>211</Words>
  <Application>Microsoft Office PowerPoint</Application>
  <PresentationFormat>On-screen Show (4:3)</PresentationFormat>
  <Paragraphs>27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 </vt:lpstr>
      <vt:lpstr>Highlights </vt:lpstr>
      <vt:lpstr>16 CSU Libraries Participating</vt:lpstr>
      <vt:lpstr>QP Academic Cooperative: Over 400 Academic Institutions in  Six Time Zones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Other Info . . . QP Enhancements Feedback from CSU QP Campus Coordinators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Johanna</dc:creator>
  <cp:lastModifiedBy>Johanna</cp:lastModifiedBy>
  <cp:revision>9</cp:revision>
  <dcterms:created xsi:type="dcterms:W3CDTF">2017-09-29T10:01:32Z</dcterms:created>
  <dcterms:modified xsi:type="dcterms:W3CDTF">2017-10-03T07:55:38Z</dcterms:modified>
</cp:coreProperties>
</file>