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5" r:id="rId5"/>
    <p:sldId id="261" r:id="rId6"/>
    <p:sldId id="275" r:id="rId7"/>
    <p:sldId id="266" r:id="rId8"/>
    <p:sldId id="262" r:id="rId9"/>
    <p:sldId id="276" r:id="rId10"/>
    <p:sldId id="259" r:id="rId11"/>
    <p:sldId id="277" r:id="rId12"/>
    <p:sldId id="260" r:id="rId13"/>
    <p:sldId id="264" r:id="rId14"/>
    <p:sldId id="263" r:id="rId15"/>
    <p:sldId id="267" r:id="rId16"/>
    <p:sldId id="268" r:id="rId17"/>
    <p:sldId id="269" r:id="rId18"/>
    <p:sldId id="270" r:id="rId19"/>
    <p:sldId id="271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i7qTM3QvyzKyzefAiKipyw8pHM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0645" autoAdjust="0"/>
  </p:normalViewPr>
  <p:slideViewPr>
    <p:cSldViewPr snapToGrid="0">
      <p:cViewPr varScale="1">
        <p:scale>
          <a:sx n="89" d="100"/>
          <a:sy n="89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Rick</a:t>
            </a:r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Rick</a:t>
            </a:r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We collaborated with COLD to modify</a:t>
            </a:r>
            <a:r>
              <a:rPr lang="en-US" sz="1600" baseline="0" dirty="0" smtClean="0"/>
              <a:t> the COLD SPIRIT retention model once CSU libraries determined the model was not feasible.</a:t>
            </a:r>
            <a:endParaRPr lang="en-US" sz="1600" dirty="0" smtClean="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Glenn</a:t>
            </a:r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SCELC </a:t>
            </a:r>
            <a:r>
              <a:rPr lang="en-US" sz="1600" dirty="0"/>
              <a:t>model requires us to retain:</a:t>
            </a:r>
            <a:endParaRPr dirty="0"/>
          </a:p>
          <a:p>
            <a:pPr marL="1200150" lvl="2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Uniquely held at each institution</a:t>
            </a:r>
            <a:endParaRPr dirty="0"/>
          </a:p>
          <a:p>
            <a:pPr marL="1200150" lvl="2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1 copy of widely held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CSU addition: 1 copy of SCELC retentions </a:t>
            </a:r>
            <a:r>
              <a:rPr lang="en-US" sz="1600" dirty="0" smtClean="0"/>
              <a:t>would</a:t>
            </a:r>
            <a:r>
              <a:rPr lang="en-US" sz="1600" baseline="0" dirty="0" smtClean="0"/>
              <a:t> be duplicated at a CSU</a:t>
            </a:r>
            <a:endParaRPr dirty="0"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920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dirty="0" smtClean="0"/>
              <a:t>Glenn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dirty="0" smtClean="0"/>
              <a:t>Libraries</a:t>
            </a:r>
            <a:r>
              <a:rPr lang="en-US" sz="1600" dirty="0"/>
              <a:t>, including LMU, then make withdrawal decisions for volumes we are not required to retain.</a:t>
            </a:r>
            <a:endParaRPr sz="1600" dirty="0"/>
          </a:p>
        </p:txBody>
      </p:sp>
      <p:sp>
        <p:nvSpPr>
          <p:cNvPr id="119" name="Google Shape;11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Glenn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Initial </a:t>
            </a:r>
            <a:r>
              <a:rPr lang="en-US" sz="1600" dirty="0"/>
              <a:t>six CSUs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Strengthen the shared collection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Are represented at levels throughout the participants.</a:t>
            </a:r>
            <a:endParaRPr sz="1600"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3" name="Google Shape;15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Glenn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CSU adds</a:t>
            </a:r>
            <a:r>
              <a:rPr lang="en-US" sz="1600" baseline="0" dirty="0" smtClean="0"/>
              <a:t> valuable unique titles AND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Each CSU has lots </a:t>
            </a:r>
            <a:r>
              <a:rPr lang="en-US" sz="1600" dirty="0"/>
              <a:t>of candidates eligible for consideration for withdrawal.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4" name="Google Shape;144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Linda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74" name="Google Shape;17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Linda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1" name="Google Shape;18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Linda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88" name="Google Shape;18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Linda</a:t>
            </a:r>
            <a:endParaRPr dirty="0"/>
          </a:p>
        </p:txBody>
      </p:sp>
      <p:sp>
        <p:nvSpPr>
          <p:cNvPr id="195" name="Google Shape;19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02" name="Google Shape;20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Rick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 smtClean="0"/>
              <a:t>Audience </a:t>
            </a:r>
            <a:r>
              <a:rPr lang="en-US" sz="1600" dirty="0"/>
              <a:t>today represents both the </a:t>
            </a:r>
            <a:r>
              <a:rPr lang="en-US" sz="1600" dirty="0" smtClean="0"/>
              <a:t>seven </a:t>
            </a:r>
            <a:r>
              <a:rPr lang="en-US" sz="1600" dirty="0"/>
              <a:t>CSUs in the initial cohort and prospective members.</a:t>
            </a:r>
            <a:endParaRPr dirty="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dirty="0"/>
              <a:t>We will quickly cover the “Why SCELC Shared Print” and how to participate for new libraries</a:t>
            </a:r>
            <a:r>
              <a:rPr lang="en-US" sz="1600" dirty="0" smtClean="0"/>
              <a:t>.</a:t>
            </a:r>
            <a:endParaRPr dirty="0"/>
          </a:p>
        </p:txBody>
      </p:sp>
      <p:sp>
        <p:nvSpPr>
          <p:cNvPr id="94" name="Google Shape;9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i="0" dirty="0" smtClean="0"/>
              <a:t>Weeding/deselection </a:t>
            </a:r>
            <a:r>
              <a:rPr lang="en-US" sz="1600" i="0" dirty="0"/>
              <a:t>tends to get noticed, so we need confidence that we are making evidence-based decisions.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i="0" dirty="0"/>
              <a:t>Regional collaboration</a:t>
            </a:r>
            <a:endParaRPr dirty="0"/>
          </a:p>
          <a:p>
            <a:pPr marL="74295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i="0" dirty="0"/>
              <a:t>MOU to bind regional partners</a:t>
            </a:r>
            <a:endParaRPr dirty="0"/>
          </a:p>
          <a:p>
            <a:pPr marL="742950" lvl="1" indent="-184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i="0" dirty="0"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</p:txBody>
      </p:sp>
      <p:sp>
        <p:nvSpPr>
          <p:cNvPr id="162" name="Google Shape;162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SCELC has a role</a:t>
            </a:r>
            <a:r>
              <a:rPr lang="en-US" baseline="0" dirty="0" smtClean="0"/>
              <a:t> in shaping the future of shared print</a:t>
            </a:r>
          </a:p>
          <a:p>
            <a:pPr marL="628650" lvl="1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baseline="0" dirty="0" smtClean="0"/>
              <a:t>CSU can also shape shared print as part of SCELC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aseline="0" dirty="0" smtClean="0"/>
              <a:t>Linda chair of Infrastructure Working Group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aseline="0" dirty="0" smtClean="0"/>
              <a:t>Glenn participant in Best Practices Working Group</a:t>
            </a:r>
            <a:endParaRPr lang="en-US" dirty="0" smtClean="0"/>
          </a:p>
        </p:txBody>
      </p:sp>
      <p:sp>
        <p:nvSpPr>
          <p:cNvPr id="127" name="Google Shape;12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i="0" dirty="0" smtClean="0"/>
              <a:t>Rick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 i="0" dirty="0" smtClean="0"/>
              <a:t>MOU</a:t>
            </a:r>
            <a:r>
              <a:rPr lang="en-US" sz="1600" i="0" baseline="0" dirty="0" smtClean="0"/>
              <a:t> requires that retentions are from circulating collections and can circulate via existing ILL networks</a:t>
            </a:r>
            <a:endParaRPr lang="en-US" sz="1600" i="0" dirty="0" smtClean="0"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7307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This is </a:t>
            </a:r>
            <a:r>
              <a:rPr lang="en-US" dirty="0" err="1" smtClean="0"/>
              <a:t>GreenGlass</a:t>
            </a:r>
            <a:r>
              <a:rPr lang="en-US" baseline="0" dirty="0" smtClean="0"/>
              <a:t> </a:t>
            </a:r>
            <a:r>
              <a:rPr lang="en-US" baseline="0" dirty="0" smtClean="0"/>
              <a:t>data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aseline="0" dirty="0" smtClean="0"/>
              <a:t>SCELC #4 on list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aseline="0" dirty="0" smtClean="0"/>
              <a:t>MI-SPI much smaller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aseline="0" dirty="0" smtClean="0"/>
              <a:t>CSUs Cohort 1 brought 600K volumes, almost as many as all of MI-SPI</a:t>
            </a:r>
            <a:endParaRPr dirty="0"/>
          </a:p>
        </p:txBody>
      </p:sp>
      <p:sp>
        <p:nvSpPr>
          <p:cNvPr id="168" name="Google Shape;16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200" dirty="0" smtClean="0"/>
              <a:t>Green dots are SCELC’s 2.2M retention commitments</a:t>
            </a:r>
            <a:endParaRPr dirty="0"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Rick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smtClean="0"/>
              <a:t>Surveys</a:t>
            </a:r>
            <a:r>
              <a:rPr lang="en-US" baseline="0" dirty="0" smtClean="0"/>
              <a:t> in 2018 and December 2020</a:t>
            </a:r>
            <a:endParaRPr lang="en-US" dirty="0" smtClean="0"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312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celc.org/libraries/member-library-benefits/shared-print-program/shared-print-interest-for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Quotes@SCELC.or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celc.org/libraries/shared-print/csu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KXLzuGRKRMFxChBVKr_AZKrZI0t7iZtr/view" TargetMode="External"/><Relationship Id="rId5" Type="http://schemas.openxmlformats.org/officeDocument/2006/relationships/hyperlink" Target="https://drive.google.com/file/d/1k93zCBHniv8qIU5hpftecXFAeYd3MRHY/view" TargetMode="External"/><Relationship Id="rId4" Type="http://schemas.openxmlformats.org/officeDocument/2006/relationships/hyperlink" Target="https://drive.google.com/a/scelc.org/file/d/1OX1PTeyR5xulqQZDSwCFGXM6KFQ92ZMH/view?usp=drive_web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burke@scelc.or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gjohnson@lmu.edu" TargetMode="External"/><Relationship Id="rId4" Type="http://schemas.openxmlformats.org/officeDocument/2006/relationships/hyperlink" Target="mailto:Linda@SCELC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dprin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a/scelc.org/file/d/1OX1PTeyR5xulqQZDSwCFGXM6KFQ92ZMH/view?usp=drive_web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122375"/>
            <a:ext cx="95655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SCELC CSU Shared Print Program</a:t>
            </a:r>
            <a:br>
              <a:rPr lang="en-US"/>
            </a:br>
            <a:r>
              <a:rPr lang="en-US"/>
              <a:t>COLD Update</a:t>
            </a: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145406" y="3869356"/>
            <a:ext cx="10116151" cy="2829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March 12, 2021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18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Rick Burke -- SCELC Executive Director (rburke@scelc.org)</a:t>
            </a: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Linda Frodyma Wobbe – Shared Print Liaison (linda@scelc.org)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Glenn Johnson-Grau – Shared Print Consultant (gjohnson@lmu.edu)</a:t>
            </a:r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29B249-BFA6-DD4E-8508-D945BD005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" y="159844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smtClean="0"/>
              <a:t>SCELC/CSU </a:t>
            </a:r>
            <a:r>
              <a:rPr lang="en-US" dirty="0"/>
              <a:t>Shared </a:t>
            </a:r>
            <a:r>
              <a:rPr lang="en-US" dirty="0" smtClean="0"/>
              <a:t>Print Collaboration</a:t>
            </a:r>
            <a:endParaRPr dirty="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838200" y="1571626"/>
            <a:ext cx="10610850" cy="4905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 smtClean="0"/>
              <a:t>2012-2013 -- Initial SCELC planning and CA conversations</a:t>
            </a:r>
          </a:p>
          <a:p>
            <a:pPr marL="685800" lvl="1" indent="-228600">
              <a:lnSpc>
                <a:spcPct val="120000"/>
              </a:lnSpc>
              <a:spcBef>
                <a:spcPts val="0"/>
              </a:spcBef>
              <a:buSzPct val="100000"/>
            </a:pPr>
            <a:r>
              <a:rPr lang="en-US" sz="2800" dirty="0" smtClean="0"/>
              <a:t>Included UC, CSU, and OCLC representatives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 smtClean="0"/>
              <a:t>2016 -- SCELC Shared Print Cohort 1 goes live</a:t>
            </a:r>
            <a:endParaRPr lang="en-US" sz="2800" dirty="0" smtClean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 smtClean="0"/>
              <a:t>April 2018 – Initial SCELC presentation to COLD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 smtClean="0"/>
              <a:t>Dec 2018 -- COLD SPIRIT resolution</a:t>
            </a:r>
          </a:p>
          <a:p>
            <a:pPr marL="685800" lvl="1" indent="-22860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en-US" dirty="0" smtClean="0"/>
              <a:t>Recommended participation in the SCELC program establishing a cooperative intersystem initiative for responsible print retention and reduction</a:t>
            </a:r>
          </a:p>
          <a:p>
            <a:pPr marL="228600" indent="-228600">
              <a:lnSpc>
                <a:spcPct val="120000"/>
              </a:lnSpc>
              <a:buSzPct val="100000"/>
            </a:pPr>
            <a:r>
              <a:rPr lang="en-US" sz="3200" dirty="0" smtClean="0"/>
              <a:t>Sept 2020 -- CSU Cohort 1 goes live</a:t>
            </a:r>
            <a:endParaRPr sz="3200" dirty="0" smtClean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FAA5C4-ABFF-8F46-B259-DE9EB8105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dirty="0"/>
              <a:t>CSU Impact on Retention Model</a:t>
            </a:r>
            <a:endParaRPr dirty="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838200" y="1571626"/>
            <a:ext cx="10640209" cy="4905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ct val="100000"/>
            </a:pPr>
            <a:r>
              <a:rPr lang="en-US" sz="3200" dirty="0"/>
              <a:t>COLD approved the SCELC retention </a:t>
            </a:r>
            <a:r>
              <a:rPr lang="en-US" sz="3200" dirty="0" smtClean="0"/>
              <a:t>model and requested </a:t>
            </a:r>
            <a:r>
              <a:rPr lang="en-US" sz="3200" dirty="0"/>
              <a:t>greater duplication in future iterations</a:t>
            </a:r>
          </a:p>
          <a:p>
            <a:pPr marL="685800" lvl="1" indent="-228600">
              <a:buSzPct val="100000"/>
            </a:pPr>
            <a:r>
              <a:rPr lang="en-US" sz="2800" dirty="0"/>
              <a:t>SCELC Model</a:t>
            </a:r>
          </a:p>
          <a:p>
            <a:pPr marL="1143000" lvl="2" indent="-228600">
              <a:buSzPct val="100000"/>
            </a:pPr>
            <a:r>
              <a:rPr lang="en-US" sz="2400" dirty="0"/>
              <a:t>Retain all of Uniquely Held</a:t>
            </a:r>
          </a:p>
          <a:p>
            <a:pPr marL="1143000" lvl="2" indent="-228600">
              <a:buSzPct val="100000"/>
            </a:pPr>
            <a:r>
              <a:rPr lang="en-US" sz="2400" dirty="0"/>
              <a:t>Retain 1 of Widely Held</a:t>
            </a:r>
          </a:p>
          <a:p>
            <a:pPr marL="685800" lvl="1" indent="-228600">
              <a:buSzPct val="100000"/>
            </a:pPr>
            <a:r>
              <a:rPr lang="en-US" sz="2800" dirty="0"/>
              <a:t>COLD consulted for </a:t>
            </a:r>
            <a:r>
              <a:rPr lang="en-US" sz="2800" dirty="0" smtClean="0"/>
              <a:t>CSU </a:t>
            </a:r>
            <a:r>
              <a:rPr lang="en-US" sz="2800" dirty="0"/>
              <a:t>Cohort </a:t>
            </a:r>
            <a:r>
              <a:rPr lang="en-US" sz="2800" dirty="0" smtClean="0"/>
              <a:t>1 retention model</a:t>
            </a:r>
          </a:p>
          <a:p>
            <a:pPr marL="1143000" lvl="2" indent="-228600">
              <a:buSzPct val="100000"/>
            </a:pPr>
            <a:r>
              <a:rPr lang="en-US" sz="2400" dirty="0" smtClean="0"/>
              <a:t>Agreed that &gt;40% retentions was not feasible for first cohort</a:t>
            </a:r>
            <a:endParaRPr lang="en-US" sz="2400" dirty="0"/>
          </a:p>
          <a:p>
            <a:pPr marL="685800" lvl="1" indent="-228600">
              <a:buSzPct val="100000"/>
            </a:pPr>
            <a:r>
              <a:rPr lang="en-US" sz="2800" dirty="0"/>
              <a:t>Future CSU cohorts will consider how best to support </a:t>
            </a:r>
            <a:r>
              <a:rPr lang="en-US" sz="2800" dirty="0" smtClean="0"/>
              <a:t>COLD </a:t>
            </a:r>
            <a:r>
              <a:rPr lang="en-US" sz="2800" dirty="0" smtClean="0"/>
              <a:t>SPIRIT resolution</a:t>
            </a:r>
            <a:endParaRPr lang="en-US" sz="2800" dirty="0"/>
          </a:p>
          <a:p>
            <a:pPr marL="1143000" lvl="2" indent="-228600">
              <a:buSzPct val="100000"/>
            </a:pPr>
            <a:r>
              <a:rPr lang="en-US" sz="2400" dirty="0"/>
              <a:t>When two or more copies </a:t>
            </a:r>
            <a:r>
              <a:rPr lang="en-US" sz="2400" dirty="0" smtClean="0"/>
              <a:t>identified </a:t>
            </a:r>
            <a:r>
              <a:rPr lang="en-US" sz="2400" i="1" dirty="0"/>
              <a:t>and</a:t>
            </a:r>
            <a:r>
              <a:rPr lang="en-US" sz="2400" dirty="0"/>
              <a:t> at least one copy </a:t>
            </a:r>
            <a:r>
              <a:rPr lang="en-US" sz="2400" dirty="0" smtClean="0"/>
              <a:t>is </a:t>
            </a:r>
            <a:r>
              <a:rPr lang="en-US" sz="2400" dirty="0" smtClean="0"/>
              <a:t>at a</a:t>
            </a:r>
            <a:r>
              <a:rPr lang="en-US" sz="2400" dirty="0" smtClean="0"/>
              <a:t> CSU library, </a:t>
            </a:r>
            <a:r>
              <a:rPr lang="en-US" sz="2400" dirty="0"/>
              <a:t>a CSU library will retain at least one </a:t>
            </a:r>
            <a:r>
              <a:rPr lang="en-US" sz="2400" dirty="0" smtClean="0"/>
              <a:t>copy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FAA5C4-ABFF-8F46-B259-DE9EB8105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764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err="1"/>
              <a:t>GreenGlass</a:t>
            </a:r>
            <a:r>
              <a:rPr lang="en-US" dirty="0"/>
              <a:t>: </a:t>
            </a:r>
            <a:r>
              <a:rPr lang="en-US" dirty="0" smtClean="0"/>
              <a:t>Data for Analysis</a:t>
            </a:r>
            <a:endParaRPr dirty="0"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838199" y="1500809"/>
            <a:ext cx="10601740" cy="5108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-228600">
              <a:buSzPts val="3200"/>
            </a:pPr>
            <a:r>
              <a:rPr lang="en-US" sz="3200" dirty="0" err="1"/>
              <a:t>GreenGlass</a:t>
            </a:r>
            <a:r>
              <a:rPr lang="en-US" sz="3200" dirty="0"/>
              <a:t> provides data at the collection and title level</a:t>
            </a:r>
            <a:endParaRPr lang="en-US" dirty="0"/>
          </a:p>
          <a:p>
            <a:pPr marL="685800" lvl="1" indent="-228600">
              <a:buSzPts val="2800"/>
            </a:pPr>
            <a:r>
              <a:rPr lang="en-US" sz="3200" dirty="0"/>
              <a:t>Powerful “query builder” to run reports that include: </a:t>
            </a:r>
            <a:endParaRPr lang="en-US" dirty="0"/>
          </a:p>
          <a:p>
            <a:pPr marL="1143000" lvl="2" indent="-228600">
              <a:buSzPts val="2400"/>
            </a:pPr>
            <a:r>
              <a:rPr lang="en-US" sz="2600" dirty="0" smtClean="0"/>
              <a:t>Holdings, usage, and peer groups analysis</a:t>
            </a:r>
            <a:endParaRPr lang="en-US" dirty="0" smtClean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 smtClean="0"/>
              <a:t>Data-driven deselection</a:t>
            </a:r>
          </a:p>
          <a:p>
            <a:pPr marL="685800" lvl="1" indent="-228600">
              <a:spcBef>
                <a:spcPts val="0"/>
              </a:spcBef>
              <a:buSzPts val="3200"/>
            </a:pPr>
            <a:r>
              <a:rPr lang="en-US" sz="2800" dirty="0" smtClean="0"/>
              <a:t>Two </a:t>
            </a:r>
            <a:r>
              <a:rPr lang="en-US" sz="2800" dirty="0"/>
              <a:t>common barriers to weeding projects: data and time</a:t>
            </a:r>
            <a:endParaRPr dirty="0"/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sz="2800" dirty="0" smtClean="0"/>
              <a:t>Superior to local </a:t>
            </a:r>
            <a:r>
              <a:rPr lang="en-US" sz="2800" dirty="0"/>
              <a:t>ILS queries + comparator data </a:t>
            </a:r>
            <a:r>
              <a:rPr lang="en-US" sz="2800" dirty="0" smtClean="0"/>
              <a:t>in </a:t>
            </a:r>
            <a:r>
              <a:rPr lang="en-US" sz="2800" dirty="0"/>
              <a:t>the same </a:t>
            </a:r>
            <a:r>
              <a:rPr lang="en-US" sz="2800" dirty="0" smtClean="0"/>
              <a:t>reports</a:t>
            </a:r>
          </a:p>
          <a:p>
            <a:pPr marL="228600" indent="-228600">
              <a:buSzPts val="3200"/>
            </a:pPr>
            <a:r>
              <a:rPr lang="en-US" sz="3200" dirty="0" smtClean="0"/>
              <a:t>Data-driven collection assessment</a:t>
            </a:r>
          </a:p>
          <a:p>
            <a:pPr marL="685800" lvl="1" indent="-228600">
              <a:buSzPts val="3200"/>
            </a:pPr>
            <a:r>
              <a:rPr lang="en-US" sz="2800" dirty="0" smtClean="0"/>
              <a:t>Analysis for local strengths (and gaps)</a:t>
            </a:r>
          </a:p>
          <a:p>
            <a:pPr marL="685800" lvl="1" indent="-228600">
              <a:buSzPts val="3200"/>
            </a:pPr>
            <a:r>
              <a:rPr lang="en-US" sz="2800" dirty="0" smtClean="0"/>
              <a:t>Local projects: Special Collections, new academic programs</a:t>
            </a:r>
          </a:p>
          <a:p>
            <a:pPr marL="685800" lvl="1" indent="-228600">
              <a:buSzPts val="3200"/>
            </a:pPr>
            <a:r>
              <a:rPr lang="en-US" sz="2800" dirty="0" smtClean="0"/>
              <a:t>Comparator analysis	 for both local and system-wide coll. dev.</a:t>
            </a:r>
            <a:endParaRPr lang="en-US" sz="2800" dirty="0"/>
          </a:p>
          <a:p>
            <a:pPr marL="685800" lvl="1" indent="-228600">
              <a:buSzPts val="3200"/>
            </a:pPr>
            <a:endParaRPr dirty="0"/>
          </a:p>
          <a:p>
            <a:pPr marL="22860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5AFB47-B670-E445-9E33-6655085B6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smtClean="0"/>
              <a:t>SCELC/CSU </a:t>
            </a:r>
            <a:r>
              <a:rPr lang="en-US" dirty="0"/>
              <a:t>Shared Print Title Holdings</a:t>
            </a:r>
            <a:endParaRPr dirty="0"/>
          </a:p>
        </p:txBody>
      </p:sp>
      <p:sp>
        <p:nvSpPr>
          <p:cNvPr id="156" name="Google Shape;156;p9"/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10515600" cy="4689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22860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/>
          </a:p>
        </p:txBody>
      </p:sp>
      <p:pic>
        <p:nvPicPr>
          <p:cNvPr id="158" name="Google Shape;15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5931" y="1219200"/>
            <a:ext cx="7055181" cy="563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8607D1-A8D7-7B4F-8B19-E896F0E8B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First CSU Cohort Holdings</a:t>
            </a:r>
            <a:endParaRPr/>
          </a:p>
        </p:txBody>
      </p:sp>
      <p:sp>
        <p:nvSpPr>
          <p:cNvPr id="147" name="Google Shape;147;p8"/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10515600" cy="4689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/>
              <a:t>Compared to the entire group of SCELC participants 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/>
              <a:t>Uniquely held (dark </a:t>
            </a:r>
            <a:r>
              <a:rPr lang="en-US" sz="2800" dirty="0" smtClean="0"/>
              <a:t>green)</a:t>
            </a:r>
            <a:r>
              <a:rPr lang="en-US" dirty="0" smtClean="0"/>
              <a:t>; </a:t>
            </a:r>
            <a:r>
              <a:rPr lang="en-US" sz="2800" dirty="0"/>
              <a:t>widely held (lightest green</a:t>
            </a:r>
            <a:r>
              <a:rPr lang="en-US" sz="2800" dirty="0" smtClean="0"/>
              <a:t>)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 smtClean="0"/>
              <a:t>All libraries add valuable titles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 smtClean="0"/>
              <a:t>All libraries also </a:t>
            </a:r>
            <a:r>
              <a:rPr lang="en-US" sz="2800" dirty="0"/>
              <a:t>have a lot of </a:t>
            </a:r>
            <a:r>
              <a:rPr lang="en-US" sz="2800" dirty="0" smtClean="0"/>
              <a:t>widely-held titles</a:t>
            </a:r>
            <a:endParaRPr sz="2800" dirty="0"/>
          </a:p>
          <a:p>
            <a:pPr marL="685800" lvl="1" indent="-50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 dirty="0"/>
          </a:p>
        </p:txBody>
      </p:sp>
      <p:pic>
        <p:nvPicPr>
          <p:cNvPr id="149" name="Google Shape;1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27209" y="3869224"/>
            <a:ext cx="10337580" cy="2324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F11805-C65B-8B41-B0AE-07FE059199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Cost with Savings for CSUs</a:t>
            </a:r>
            <a:endParaRPr dirty="0"/>
          </a:p>
        </p:txBody>
      </p:sp>
      <p:sp>
        <p:nvSpPr>
          <p:cNvPr id="177" name="Google Shape;177;p15"/>
          <p:cNvSpPr txBox="1">
            <a:spLocks noGrp="1"/>
          </p:cNvSpPr>
          <p:nvPr>
            <p:ph type="body" idx="1"/>
          </p:nvPr>
        </p:nvSpPr>
        <p:spPr>
          <a:xfrm>
            <a:off x="838200" y="1619525"/>
            <a:ext cx="11353800" cy="50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1335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/>
              <a:t>SCELC negotiated special pricing, lower than other SCELC participants</a:t>
            </a:r>
            <a:endParaRPr dirty="0"/>
          </a:p>
          <a:p>
            <a:pPr marL="228600" lvl="0" indent="-21335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200" dirty="0"/>
              <a:t>Deadline to order </a:t>
            </a:r>
            <a:r>
              <a:rPr lang="en-US" sz="3200" b="1" dirty="0"/>
              <a:t>June 30th, 2021</a:t>
            </a:r>
            <a:endParaRPr sz="3200" b="1" dirty="0"/>
          </a:p>
          <a:p>
            <a:pPr marL="914400" lvl="1" indent="-40131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3200" dirty="0"/>
              <a:t>Can be paid in current FY, next FY, or split</a:t>
            </a:r>
            <a:endParaRPr sz="3200" dirty="0"/>
          </a:p>
          <a:p>
            <a:pPr marL="228600" lvl="0" indent="-21526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 dirty="0"/>
              <a:t>Three cost factors: </a:t>
            </a:r>
            <a:endParaRPr dirty="0"/>
          </a:p>
          <a:p>
            <a:pPr marL="1143000" lvl="2" indent="-21526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800" dirty="0"/>
              <a:t>Set up </a:t>
            </a:r>
            <a:r>
              <a:rPr lang="en-US" sz="2800" dirty="0" smtClean="0"/>
              <a:t>fee </a:t>
            </a:r>
            <a:r>
              <a:rPr lang="en-US" sz="2800" b="1" dirty="0" smtClean="0"/>
              <a:t>SCELC </a:t>
            </a:r>
            <a:r>
              <a:rPr lang="en-US" sz="2800" b="1" dirty="0"/>
              <a:t>CSU Only = $</a:t>
            </a:r>
            <a:r>
              <a:rPr lang="en-US" sz="2800" b="1" dirty="0" smtClean="0"/>
              <a:t>3,750 </a:t>
            </a:r>
            <a:r>
              <a:rPr lang="en-US" sz="2800" dirty="0" smtClean="0"/>
              <a:t>(down from standard fee of $5,000)</a:t>
            </a:r>
            <a:endParaRPr sz="2800" dirty="0"/>
          </a:p>
          <a:p>
            <a:pPr marL="1143000" lvl="2" indent="-21431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3000" dirty="0" smtClean="0"/>
              <a:t>Per </a:t>
            </a:r>
            <a:r>
              <a:rPr lang="en-US" sz="3000" dirty="0"/>
              <a:t>record charge: </a:t>
            </a:r>
            <a:endParaRPr dirty="0"/>
          </a:p>
          <a:p>
            <a:pPr marL="1600200" lvl="3" indent="-2162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600" b="1" dirty="0" smtClean="0"/>
              <a:t>SCELC </a:t>
            </a:r>
            <a:r>
              <a:rPr lang="en-US" sz="2600" b="1" dirty="0"/>
              <a:t>CSU </a:t>
            </a:r>
            <a:r>
              <a:rPr lang="en-US" sz="2600" b="1" dirty="0" smtClean="0"/>
              <a:t>Only = </a:t>
            </a:r>
            <a:r>
              <a:rPr lang="en-US" sz="2600" b="1" dirty="0"/>
              <a:t>$.02/record up to </a:t>
            </a:r>
            <a:r>
              <a:rPr lang="en-US" sz="2600" b="1" dirty="0" smtClean="0"/>
              <a:t>1M </a:t>
            </a:r>
            <a:r>
              <a:rPr lang="en-US" sz="2600" dirty="0" smtClean="0"/>
              <a:t>(down from $.03/record)</a:t>
            </a:r>
            <a:endParaRPr dirty="0"/>
          </a:p>
          <a:p>
            <a:pPr marL="1600200" lvl="3" indent="-2162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2600" dirty="0" smtClean="0"/>
              <a:t>Greater than 1M records = $.015/record</a:t>
            </a:r>
            <a:endParaRPr dirty="0" smtClean="0"/>
          </a:p>
          <a:p>
            <a:pPr marL="1143000" lvl="2" indent="-217169">
              <a:buSzPct val="100000"/>
            </a:pPr>
            <a:r>
              <a:rPr lang="en-US" sz="2600" b="1" dirty="0" smtClean="0"/>
              <a:t>SCELC Group Project fee was reduced to 10% </a:t>
            </a:r>
            <a:r>
              <a:rPr lang="en-US" sz="2600" dirty="0" smtClean="0"/>
              <a:t>(down from 20%)</a:t>
            </a:r>
            <a:endParaRPr sz="2600" dirty="0"/>
          </a:p>
          <a:p>
            <a:pPr marL="1143000" lvl="2" indent="-217169">
              <a:buSzPct val="100000"/>
            </a:pPr>
            <a:r>
              <a:rPr lang="en-US" sz="2600" dirty="0" smtClean="0"/>
              <a:t>SCELC Fees</a:t>
            </a:r>
          </a:p>
          <a:p>
            <a:pPr marL="1600200" lvl="3" indent="-217169">
              <a:buSzPct val="100000"/>
            </a:pPr>
            <a:r>
              <a:rPr lang="en-US" sz="2400" dirty="0" smtClean="0"/>
              <a:t>SCELC </a:t>
            </a:r>
            <a:r>
              <a:rPr lang="en-US" sz="2400" dirty="0"/>
              <a:t>surcharge = $187</a:t>
            </a:r>
          </a:p>
          <a:p>
            <a:pPr marL="1600200" lvl="3" indent="-217169">
              <a:buSzPct val="100000"/>
            </a:pPr>
            <a:r>
              <a:rPr lang="en-US" sz="2400" dirty="0"/>
              <a:t>SCELC SSP = $</a:t>
            </a:r>
            <a:r>
              <a:rPr lang="en-US" sz="2400" dirty="0" smtClean="0"/>
              <a:t>150</a:t>
            </a:r>
          </a:p>
          <a:p>
            <a:pPr marL="1600200" lvl="3" indent="-217169">
              <a:buSzPct val="100000"/>
            </a:pPr>
            <a:r>
              <a:rPr lang="en-US" sz="2400" dirty="0"/>
              <a:t>SCELC </a:t>
            </a:r>
            <a:r>
              <a:rPr lang="en-US" sz="2400" dirty="0"/>
              <a:t>Membership equivalency fee (varies by institution) up to maximum of $750</a:t>
            </a:r>
            <a:endParaRPr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A4FB81-8290-4F40-818E-327C934F9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Quotes</a:t>
            </a:r>
            <a:endParaRPr dirty="0"/>
          </a:p>
        </p:txBody>
      </p:sp>
      <p:sp>
        <p:nvSpPr>
          <p:cNvPr id="184" name="Google Shape;184;p16"/>
          <p:cNvSpPr txBox="1">
            <a:spLocks noGrp="1"/>
          </p:cNvSpPr>
          <p:nvPr>
            <p:ph type="body" idx="1"/>
          </p:nvPr>
        </p:nvSpPr>
        <p:spPr>
          <a:xfrm>
            <a:off x="838200" y="1512803"/>
            <a:ext cx="10515600" cy="4755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Number of bibliographic records to be included: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Fill out OCLC Collection Inquiry Form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Circulating print monographic materials only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Including juvenile literature and music scores, if circulating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b="1" dirty="0"/>
              <a:t>Excluding</a:t>
            </a:r>
            <a:r>
              <a:rPr lang="en-US" dirty="0"/>
              <a:t> serials, </a:t>
            </a:r>
            <a:r>
              <a:rPr lang="en-US" dirty="0" err="1"/>
              <a:t>microformats</a:t>
            </a:r>
            <a:r>
              <a:rPr lang="en-US" dirty="0"/>
              <a:t>, government documents, reference books, special collections, e-Books, lost/withdrawn items, theses/dissertations, maps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Local analysis</a:t>
            </a:r>
            <a:endParaRPr dirty="0"/>
          </a:p>
          <a:p>
            <a:pPr marL="11430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Optionally can include reference books, special collections, </a:t>
            </a:r>
            <a:r>
              <a:rPr lang="en-US" dirty="0" err="1"/>
              <a:t>etc</a:t>
            </a:r>
            <a:r>
              <a:rPr lang="en-US" dirty="0"/>
              <a:t> that are not included in the group project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i="1" dirty="0" smtClean="0"/>
              <a:t>Choice</a:t>
            </a:r>
            <a:r>
              <a:rPr lang="en-US" dirty="0" smtClean="0"/>
              <a:t> reviews ($</a:t>
            </a:r>
            <a:r>
              <a:rPr lang="en-US" dirty="0"/>
              <a:t>550 flat fee)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Optional -  flags for books reviewed in </a:t>
            </a:r>
            <a:r>
              <a:rPr lang="en-US" i="1" dirty="0"/>
              <a:t>Choice</a:t>
            </a:r>
            <a:endParaRPr i="1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eBooks (priced at a discount to bibliographic records)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dirty="0"/>
              <a:t>Optional - Flag can be set for eBooks that duplicate print books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B43437-84CE-844F-A579-EBF1130FB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Quotes</a:t>
            </a:r>
            <a:endParaRPr dirty="0"/>
          </a:p>
        </p:txBody>
      </p:sp>
      <p:sp>
        <p:nvSpPr>
          <p:cNvPr id="191" name="Google Shape;191;p17"/>
          <p:cNvSpPr txBox="1">
            <a:spLocks noGrp="1"/>
          </p:cNvSpPr>
          <p:nvPr>
            <p:ph type="body" idx="1"/>
          </p:nvPr>
        </p:nvSpPr>
        <p:spPr>
          <a:xfrm>
            <a:off x="838200" y="1512803"/>
            <a:ext cx="10515600" cy="4755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Complete the interest form: </a:t>
            </a:r>
            <a:endParaRPr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https://scelc.org/libraries/member-library-benefits/shared-print-program/shared-print-interest-form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Or email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Quotes@SCELC.org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0DEDBA-92D1-3D45-9D01-72824C62ED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994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Documentation</a:t>
            </a:r>
            <a:endParaRPr dirty="0"/>
          </a:p>
        </p:txBody>
      </p:sp>
      <p:sp>
        <p:nvSpPr>
          <p:cNvPr id="198" name="Google Shape;198;p10"/>
          <p:cNvSpPr txBox="1">
            <a:spLocks noGrp="1"/>
          </p:cNvSpPr>
          <p:nvPr>
            <p:ph type="body" idx="1"/>
          </p:nvPr>
        </p:nvSpPr>
        <p:spPr>
          <a:xfrm>
            <a:off x="838200" y="1512803"/>
            <a:ext cx="10515600" cy="4755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37160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3"/>
              </a:rPr>
              <a:t>SCELC CSU Shared Print 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4"/>
              </a:rPr>
              <a:t>MOU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5"/>
              </a:rPr>
              <a:t>FAQ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  <a:hlinkClick r:id="rId6"/>
              </a:rPr>
              <a:t>Policies &amp; Guidelines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u="sng" dirty="0">
                <a:solidFill>
                  <a:schemeClr val="hlink"/>
                </a:solidFill>
              </a:rPr>
              <a:t>Master </a:t>
            </a:r>
            <a:r>
              <a:rPr lang="en-US" u="sng" dirty="0" smtClean="0">
                <a:solidFill>
                  <a:schemeClr val="hlink"/>
                </a:solidFill>
              </a:rPr>
              <a:t>Timeline</a:t>
            </a:r>
            <a:endParaRPr lang="en-US" dirty="0" smtClean="0"/>
          </a:p>
          <a:p>
            <a:pPr lvl="1">
              <a:spcBef>
                <a:spcPts val="0"/>
              </a:spcBef>
            </a:pPr>
            <a:r>
              <a:rPr lang="en-US" dirty="0"/>
              <a:t>S</a:t>
            </a:r>
            <a:r>
              <a:rPr lang="en-US" dirty="0" smtClean="0"/>
              <a:t>teps </a:t>
            </a:r>
            <a:r>
              <a:rPr lang="en-US" dirty="0"/>
              <a:t>in the process including links for </a:t>
            </a:r>
            <a:r>
              <a:rPr lang="en-US" dirty="0" smtClean="0"/>
              <a:t>documentation </a:t>
            </a:r>
            <a:r>
              <a:rPr lang="en-US" dirty="0"/>
              <a:t>and training videos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CF9BD6-6888-0946-ADCE-8BD9B29BD3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/>
              <a:t>Questions?</a:t>
            </a:r>
            <a:endParaRPr dirty="0"/>
          </a:p>
        </p:txBody>
      </p:sp>
      <p:sp>
        <p:nvSpPr>
          <p:cNvPr id="205" name="Google Shape;205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1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Contact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rburke@scelc.org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linda@scelc.org</a:t>
            </a:r>
            <a:r>
              <a:rPr lang="en-US"/>
              <a:t>,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gjohnson@lmu.edu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A08ADE-7A1C-584E-A283-8CBAF3F247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29900" y="51727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29B249-BFA6-DD4E-8508-D945BD0051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Agenda</a:t>
            </a:r>
            <a:endParaRPr dirty="0"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</a:pPr>
            <a:r>
              <a:rPr lang="en-US" sz="3600" dirty="0" smtClean="0"/>
              <a:t>Why </a:t>
            </a:r>
            <a:r>
              <a:rPr lang="en-US" sz="3600" smtClean="0"/>
              <a:t>Shared Print?</a:t>
            </a:r>
            <a:endParaRPr lang="en-US" sz="3600" dirty="0" smtClean="0"/>
          </a:p>
          <a:p>
            <a:pPr>
              <a:spcBef>
                <a:spcPts val="0"/>
              </a:spcBef>
            </a:pPr>
            <a:r>
              <a:rPr lang="en-US" sz="3600" dirty="0" smtClean="0"/>
              <a:t>North American Shared Print context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Why SCELC Shared Print?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Overview </a:t>
            </a:r>
            <a:r>
              <a:rPr lang="en-US" sz="3600" dirty="0"/>
              <a:t>of </a:t>
            </a:r>
            <a:r>
              <a:rPr lang="en-US" sz="3600" dirty="0" err="1"/>
              <a:t>GreenGlass</a:t>
            </a:r>
            <a:endParaRPr sz="3600" dirty="0"/>
          </a:p>
          <a:p>
            <a:pPr>
              <a:spcBef>
                <a:spcPts val="0"/>
              </a:spcBef>
            </a:pPr>
            <a:r>
              <a:rPr lang="en-US" sz="3600" dirty="0"/>
              <a:t>Review of the SCELC/CSU Shared Print Program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Program documentation review</a:t>
            </a:r>
          </a:p>
          <a:p>
            <a:pPr>
              <a:spcBef>
                <a:spcPts val="0"/>
              </a:spcBef>
            </a:pPr>
            <a:r>
              <a:rPr lang="en-US" sz="3600" dirty="0" smtClean="0"/>
              <a:t>Discussion </a:t>
            </a:r>
            <a:r>
              <a:rPr lang="en-US" sz="3600" dirty="0"/>
              <a:t>/ </a:t>
            </a:r>
            <a:r>
              <a:rPr lang="en-US" sz="3600" dirty="0" smtClean="0"/>
              <a:t>Questions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Why Shared Print?</a:t>
            </a:r>
            <a:endParaRPr dirty="0"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838199" y="1571626"/>
            <a:ext cx="10825717" cy="515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/>
              <a:t>Libraries </a:t>
            </a:r>
            <a:r>
              <a:rPr lang="en-US" sz="3200" dirty="0" smtClean="0"/>
              <a:t>finding solutions for modernizing spaces, services, collections</a:t>
            </a:r>
            <a:endParaRPr sz="3200" dirty="0"/>
          </a:p>
          <a:p>
            <a:pPr marL="685800" lvl="1" indent="-228600">
              <a:buSzPts val="2400"/>
            </a:pPr>
            <a:r>
              <a:rPr lang="en-US" sz="2800" dirty="0" smtClean="0"/>
              <a:t>If </a:t>
            </a:r>
            <a:r>
              <a:rPr lang="en-US" sz="2800" dirty="0"/>
              <a:t>deselecting, how to weed with confidence?</a:t>
            </a:r>
            <a:endParaRPr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3200" dirty="0" smtClean="0"/>
              <a:t>Regional partnership building a collective </a:t>
            </a:r>
            <a:r>
              <a:rPr lang="en-US" sz="3200" dirty="0"/>
              <a:t>c</a:t>
            </a:r>
            <a:r>
              <a:rPr lang="en-US" sz="3200" dirty="0" smtClean="0"/>
              <a:t>ollection</a:t>
            </a:r>
            <a:endParaRPr sz="3200" dirty="0"/>
          </a:p>
          <a:p>
            <a:pPr marL="685800" lvl="1" indent="-228600">
              <a:buSzPts val="2400"/>
            </a:pPr>
            <a:r>
              <a:rPr lang="en-US" sz="2800" dirty="0" smtClean="0"/>
              <a:t>CSU emerging notion of “one collection”</a:t>
            </a:r>
          </a:p>
          <a:p>
            <a:pPr marL="685800" lvl="1" indent="-228600">
              <a:buSzPts val="2400"/>
            </a:pPr>
            <a:r>
              <a:rPr lang="en-US" sz="2800" dirty="0" smtClean="0"/>
              <a:t>SCELC program mirrors other regional programs</a:t>
            </a:r>
          </a:p>
          <a:p>
            <a:pPr marL="1143000" lvl="2" indent="-228600">
              <a:buSzPts val="2400"/>
            </a:pPr>
            <a:r>
              <a:rPr lang="en-US" sz="2400" dirty="0" smtClean="0"/>
              <a:t>MI-SPI involves 14 state universities across Michigan</a:t>
            </a:r>
          </a:p>
          <a:p>
            <a:pPr marL="1143000" lvl="2" indent="-228600">
              <a:buSzPts val="2400"/>
            </a:pPr>
            <a:r>
              <a:rPr lang="en-US" sz="2400" dirty="0" smtClean="0"/>
              <a:t>Or like WEST but for </a:t>
            </a:r>
            <a:r>
              <a:rPr lang="en-US" sz="2400" dirty="0" smtClean="0"/>
              <a:t>monographs</a:t>
            </a:r>
          </a:p>
          <a:p>
            <a:pPr marL="1143000" lvl="2" indent="-228600">
              <a:buSzPts val="2400"/>
            </a:pPr>
            <a:r>
              <a:rPr lang="en-US" sz="2400" dirty="0" smtClean="0"/>
              <a:t>Geographic focus in Western U.S. </a:t>
            </a:r>
            <a:endParaRPr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D943A6-260A-E444-9F7A-E104A2B36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9238" y="181942"/>
            <a:ext cx="8695425" cy="6435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690B41-6FD6-A14A-B435-E72C3C3CB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smtClean="0"/>
              <a:t>Partnership for Shared Book Collections</a:t>
            </a:r>
            <a:endParaRPr dirty="0"/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838199" y="1571626"/>
            <a:ext cx="11144694" cy="4886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indent="-217169">
              <a:buSzPct val="100000"/>
            </a:pPr>
            <a:r>
              <a:rPr lang="en-US" sz="3200" dirty="0" smtClean="0"/>
              <a:t>SCELC a founding </a:t>
            </a:r>
            <a:r>
              <a:rPr lang="en-US" sz="3200" dirty="0"/>
              <a:t>member </a:t>
            </a:r>
            <a:r>
              <a:rPr lang="en-US" sz="3200" dirty="0" smtClean="0"/>
              <a:t>of the </a:t>
            </a:r>
            <a:r>
              <a:rPr lang="en-US" sz="3200" dirty="0" smtClean="0">
                <a:hlinkClick r:id="rId3"/>
              </a:rPr>
              <a:t>Partnership</a:t>
            </a:r>
            <a:endParaRPr lang="en-US" sz="3200" dirty="0" smtClean="0"/>
          </a:p>
          <a:p>
            <a:pPr marL="228600" indent="-217169">
              <a:buSzPct val="100000"/>
            </a:pPr>
            <a:r>
              <a:rPr lang="en-US" sz="3200" dirty="0"/>
              <a:t>F</a:t>
            </a:r>
            <a:r>
              <a:rPr lang="en-US" sz="3200" dirty="0" smtClean="0"/>
              <a:t>ederation </a:t>
            </a:r>
            <a:r>
              <a:rPr lang="en-US" sz="3200" dirty="0"/>
              <a:t>of monograph shared print programs in </a:t>
            </a:r>
            <a:r>
              <a:rPr lang="en-US" sz="3200" dirty="0" smtClean="0"/>
              <a:t>U.S</a:t>
            </a:r>
            <a:r>
              <a:rPr lang="en-US" sz="3200" dirty="0"/>
              <a:t>. </a:t>
            </a:r>
            <a:r>
              <a:rPr lang="en-US" sz="3200" dirty="0" smtClean="0"/>
              <a:t>and Canada</a:t>
            </a:r>
          </a:p>
          <a:p>
            <a:pPr marL="228600" indent="-217169">
              <a:spcBef>
                <a:spcPts val="500"/>
              </a:spcBef>
              <a:buSzPct val="100000"/>
            </a:pPr>
            <a:r>
              <a:rPr lang="en-US" sz="3200" dirty="0" smtClean="0"/>
              <a:t>Partnership priorities:</a:t>
            </a:r>
          </a:p>
          <a:p>
            <a:pPr marL="685800" lvl="1" indent="-217169">
              <a:buSzPct val="100000"/>
            </a:pPr>
            <a:r>
              <a:rPr lang="en-US" sz="2800" dirty="0"/>
              <a:t>A</a:t>
            </a:r>
            <a:r>
              <a:rPr lang="en-US" sz="2800" dirty="0" smtClean="0"/>
              <a:t>dvance </a:t>
            </a:r>
            <a:r>
              <a:rPr lang="en-US" sz="2800" dirty="0"/>
              <a:t>collaboration and coordination of collective collections</a:t>
            </a:r>
            <a:endParaRPr lang="en-US" sz="2800" dirty="0" smtClean="0"/>
          </a:p>
          <a:p>
            <a:pPr marL="685800" lvl="1" indent="-217169">
              <a:buSzPct val="100000"/>
            </a:pPr>
            <a:r>
              <a:rPr lang="en-US" sz="2800" dirty="0" smtClean="0"/>
              <a:t>Develop infrastructure</a:t>
            </a:r>
            <a:r>
              <a:rPr lang="en-US" sz="2800" dirty="0"/>
              <a:t>, operating practices, and business model(s) to support coordination, prioritization, and focus of </a:t>
            </a:r>
            <a:r>
              <a:rPr lang="en-US" sz="2800" dirty="0" smtClean="0"/>
              <a:t>collaborative efforts</a:t>
            </a:r>
          </a:p>
          <a:p>
            <a:pPr marL="228600" indent="-217169">
              <a:spcBef>
                <a:spcPts val="500"/>
              </a:spcBef>
              <a:buSzPct val="100000"/>
            </a:pPr>
            <a:r>
              <a:rPr lang="en-US" sz="3200" dirty="0" smtClean="0"/>
              <a:t>Working groups</a:t>
            </a:r>
          </a:p>
          <a:p>
            <a:pPr marL="1143000" lvl="2" indent="-217169">
              <a:buSzPct val="100000"/>
            </a:pPr>
            <a:r>
              <a:rPr lang="en-US" sz="2800" dirty="0" smtClean="0"/>
              <a:t>Advocacy &amp; Communication	</a:t>
            </a:r>
            <a:r>
              <a:rPr lang="en-US" sz="2400" dirty="0" smtClean="0"/>
              <a:t>• </a:t>
            </a:r>
            <a:r>
              <a:rPr lang="en-US" sz="2800" dirty="0" smtClean="0"/>
              <a:t>Infrastructure</a:t>
            </a:r>
          </a:p>
          <a:p>
            <a:pPr marL="1143000" lvl="2" indent="-217169">
              <a:buSzPct val="100000"/>
            </a:pPr>
            <a:r>
              <a:rPr lang="en-US" sz="2800" dirty="0"/>
              <a:t>Best Practices			</a:t>
            </a:r>
            <a:r>
              <a:rPr lang="en-US" sz="2400" dirty="0" smtClean="0"/>
              <a:t>• </a:t>
            </a:r>
            <a:r>
              <a:rPr lang="en-US" sz="2800" dirty="0" smtClean="0"/>
              <a:t>Research &amp; </a:t>
            </a:r>
            <a:r>
              <a:rPr lang="en-US" sz="2800" dirty="0"/>
              <a:t>Network </a:t>
            </a:r>
            <a:r>
              <a:rPr lang="en-US" sz="2800" dirty="0" smtClean="0"/>
              <a:t>Level</a:t>
            </a:r>
            <a:endParaRPr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6718F7-F385-984F-91FB-1B1E2CC8A8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n-US" dirty="0"/>
              <a:t>Why SCELC Shared Print?</a:t>
            </a:r>
            <a:endParaRPr dirty="0"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1"/>
          </p:nvPr>
        </p:nvSpPr>
        <p:spPr>
          <a:xfrm>
            <a:off x="838199" y="1571626"/>
            <a:ext cx="10825717" cy="5158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indent="-228600">
              <a:buSzPts val="2400"/>
            </a:pPr>
            <a:r>
              <a:rPr lang="en-US" sz="3600" dirty="0" smtClean="0"/>
              <a:t>SCELC is </a:t>
            </a:r>
            <a:r>
              <a:rPr lang="en-US" sz="3600" dirty="0"/>
              <a:t>pioneer in shared </a:t>
            </a:r>
            <a:r>
              <a:rPr lang="en-US" sz="3600" dirty="0" smtClean="0"/>
              <a:t>print</a:t>
            </a:r>
          </a:p>
          <a:p>
            <a:pPr marL="685800" lvl="1" indent="-228600">
              <a:buSzPts val="2400"/>
            </a:pPr>
            <a:r>
              <a:rPr lang="en-US" sz="3200" dirty="0" smtClean="0"/>
              <a:t>Founding member of WEST and the Partnership</a:t>
            </a:r>
            <a:endParaRPr lang="en-US" sz="3200" dirty="0"/>
          </a:p>
          <a:p>
            <a:pPr marL="228600" indent="-228600">
              <a:buSzPts val="2400"/>
            </a:pPr>
            <a:r>
              <a:rPr lang="en-US" sz="3600" dirty="0" smtClean="0"/>
              <a:t>Three active cohorts with 35 participating libraries</a:t>
            </a:r>
          </a:p>
          <a:p>
            <a:pPr marL="228600" indent="-228600">
              <a:buSzPts val="2400"/>
            </a:pPr>
            <a:r>
              <a:rPr lang="en-US" sz="3600" dirty="0" smtClean="0"/>
              <a:t>We are focused on growing </a:t>
            </a:r>
            <a:r>
              <a:rPr lang="en-US" sz="3600" dirty="0"/>
              <a:t>and deepening collaboration</a:t>
            </a:r>
          </a:p>
          <a:p>
            <a:pPr marL="685800" lvl="1" indent="-228600">
              <a:buSzPts val="2400"/>
            </a:pPr>
            <a:r>
              <a:rPr lang="en-US" sz="3200" u="sng" dirty="0">
                <a:solidFill>
                  <a:schemeClr val="hlink"/>
                </a:solidFill>
                <a:hlinkClick r:id="rId3"/>
              </a:rPr>
              <a:t>MOU</a:t>
            </a:r>
            <a:r>
              <a:rPr lang="en-US" sz="3200" dirty="0"/>
              <a:t> provides 15-year commitment </a:t>
            </a:r>
            <a:r>
              <a:rPr lang="en-US" sz="3200" dirty="0" smtClean="0"/>
              <a:t>to provide continuity</a:t>
            </a:r>
            <a:endParaRPr lang="en-US" sz="3200" dirty="0"/>
          </a:p>
          <a:p>
            <a:pPr marL="1143000" lvl="2" indent="-228600">
              <a:buSzPts val="2400"/>
            </a:pPr>
            <a:r>
              <a:rPr lang="en-US" sz="2800" dirty="0" smtClean="0"/>
              <a:t>Requires registering </a:t>
            </a:r>
            <a:r>
              <a:rPr lang="en-US" sz="2800" dirty="0"/>
              <a:t>commitments with </a:t>
            </a:r>
            <a:r>
              <a:rPr lang="en-US" sz="2800" dirty="0" err="1"/>
              <a:t>WorldCat</a:t>
            </a:r>
            <a:endParaRPr lang="en-US" sz="2800" dirty="0"/>
          </a:p>
          <a:p>
            <a:pPr marL="685800" lvl="1" indent="-228600">
              <a:buSzPts val="2400"/>
            </a:pPr>
            <a:r>
              <a:rPr lang="en-US" sz="3200" dirty="0"/>
              <a:t>Resource sharing built </a:t>
            </a:r>
            <a:r>
              <a:rPr lang="en-US" sz="3200" dirty="0" smtClean="0"/>
              <a:t>into </a:t>
            </a:r>
            <a:r>
              <a:rPr lang="en-US" sz="3200" dirty="0"/>
              <a:t>program</a:t>
            </a:r>
          </a:p>
          <a:p>
            <a:pPr marL="228600" indent="-228600">
              <a:buSzPts val="2400"/>
            </a:pPr>
            <a:r>
              <a:rPr lang="en-US" sz="3600" dirty="0"/>
              <a:t>Governance </a:t>
            </a:r>
            <a:r>
              <a:rPr lang="en-US" sz="3600" dirty="0" smtClean="0"/>
              <a:t>model </a:t>
            </a:r>
            <a:r>
              <a:rPr lang="en-US" sz="3600" dirty="0"/>
              <a:t>and operational infrastructure </a:t>
            </a:r>
            <a:r>
              <a:rPr lang="en-US" sz="3600" dirty="0" smtClean="0"/>
              <a:t>in </a:t>
            </a:r>
            <a:r>
              <a:rPr lang="en-US" sz="3600" dirty="0"/>
              <a:t>place</a:t>
            </a:r>
          </a:p>
          <a:p>
            <a:pPr marL="685800" lvl="1" indent="-228600">
              <a:buSzPts val="2400"/>
            </a:pPr>
            <a:r>
              <a:rPr lang="en-US" sz="3200" dirty="0"/>
              <a:t>Shared Print Committee (SPC) includes CSU representation</a:t>
            </a:r>
          </a:p>
          <a:p>
            <a:pPr marL="1143000" lvl="2" indent="-228600">
              <a:buSzPts val="2400"/>
            </a:pPr>
            <a:r>
              <a:rPr lang="en-US" sz="2800" dirty="0"/>
              <a:t>Additional CSU Cohort working </a:t>
            </a:r>
            <a:r>
              <a:rPr lang="en-US" sz="2800" dirty="0" smtClean="0"/>
              <a:t>group</a:t>
            </a:r>
          </a:p>
          <a:p>
            <a:pPr marL="1143000" lvl="2" indent="-228600">
              <a:buSzPts val="2400"/>
            </a:pPr>
            <a:r>
              <a:rPr lang="en-US" sz="2800" dirty="0" smtClean="0"/>
              <a:t>Network of CSU colleagues able to support new participants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D943A6-260A-E444-9F7A-E104A2B36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17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731076"/>
              </p:ext>
            </p:extLst>
          </p:nvPr>
        </p:nvGraphicFramePr>
        <p:xfrm>
          <a:off x="1282147" y="675860"/>
          <a:ext cx="9790044" cy="5287620"/>
        </p:xfrm>
        <a:graphic>
          <a:graphicData uri="http://schemas.openxmlformats.org/drawingml/2006/table">
            <a:tbl>
              <a:tblPr/>
              <a:tblGrid>
                <a:gridCol w="8488018">
                  <a:extLst>
                    <a:ext uri="{9D8B030D-6E8A-4147-A177-3AD203B41FA5}">
                      <a16:colId xmlns:a16="http://schemas.microsoft.com/office/drawing/2014/main" val="2467153291"/>
                    </a:ext>
                  </a:extLst>
                </a:gridCol>
                <a:gridCol w="1302026">
                  <a:extLst>
                    <a:ext uri="{9D8B030D-6E8A-4147-A177-3AD203B41FA5}">
                      <a16:colId xmlns:a16="http://schemas.microsoft.com/office/drawing/2014/main" val="595129680"/>
                    </a:ext>
                  </a:extLst>
                </a:gridCol>
              </a:tblGrid>
              <a:tr h="925249">
                <a:tc>
                  <a:txBody>
                    <a:bodyPr/>
                    <a:lstStyle/>
                    <a:p>
                      <a:pPr rtl="0" fontAlgn="b"/>
                      <a:r>
                        <a:rPr lang="en-US" sz="2100" b="1" dirty="0">
                          <a:solidFill>
                            <a:srgbClr val="3C78D8"/>
                          </a:solidFill>
                          <a:effectLst/>
                          <a:latin typeface="Calibri" panose="020F0502020204030204" pitchFamily="34" charset="0"/>
                        </a:rPr>
                        <a:t>SHARED PRINT GROUP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solidFill>
                            <a:srgbClr val="3C78D8"/>
                          </a:solidFill>
                          <a:effectLst/>
                          <a:latin typeface="Calibri" panose="020F0502020204030204" pitchFamily="34" charset="0"/>
                        </a:rPr>
                        <a:t>Monograph Holdings Committed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227162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HathiTrust</a:t>
                      </a: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Print Monographs Archive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18,418,030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070417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Eastern Academic Scholars Trust (EAST)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8,462,981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435743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Washington Research Library Consortium (WRLC)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2,862,344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403150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SCELC Shared Print Program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2,208,402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66727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Academic Libraries of Indiana (ALI)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1,701,374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717577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Maine Shared Collections Cooperative (MSCC)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1,408,737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24889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Council of Prairie and Pacific University Libraries (COPPUL) Shared Print Archive Network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1,147,232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452165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Connect New York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852,205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453973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Michigan Shared Print Initiative (MI-SPI)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774,173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68681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Maryland and Affiliated Institutions (USMAI)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643,960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019493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Tri-University Group (TUG)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340,279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825508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fr-FR" sz="18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Iowa Collaborative Collections Initiative (CI-CCI)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152,553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355690"/>
                  </a:ext>
                </a:extLst>
              </a:tr>
              <a:tr h="335567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CALD Cooperative Collection Management Program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270,211</a:t>
                      </a:r>
                    </a:p>
                  </a:txBody>
                  <a:tcPr marL="25259" marR="25259" marT="16840" marB="1684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88232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913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smtClean="0"/>
              <a:t>North American </a:t>
            </a:r>
            <a:r>
              <a:rPr lang="en-US" dirty="0"/>
              <a:t>Retention Commitments</a:t>
            </a:r>
            <a:endParaRPr dirty="0"/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xfrm>
            <a:off x="838200" y="1488558"/>
            <a:ext cx="10515600" cy="4950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38100">
              <a:buSzPts val="3000"/>
              <a:buNone/>
            </a:pPr>
            <a:endParaRPr lang="en-US" sz="3000" dirty="0"/>
          </a:p>
          <a:p>
            <a:pPr marL="228600" lvl="0" indent="-381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</p:txBody>
      </p:sp>
      <p:pic>
        <p:nvPicPr>
          <p:cNvPr id="140" name="Google Shape;14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5705" y="1278775"/>
            <a:ext cx="9120589" cy="52652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5954F3-E40D-E449-80DB-16BF28597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1186" y="3161840"/>
            <a:ext cx="13881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Green dots are SCELC’s 2.2M retention commitments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8999">
              <a:srgbClr val="FFFFFF"/>
            </a:gs>
            <a:gs pos="100000">
              <a:srgbClr val="5A9BD5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12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en-US" dirty="0"/>
              <a:t>Why do participants value SCELC Shared Print?</a:t>
            </a:r>
            <a:endParaRPr dirty="0"/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xfrm>
            <a:off x="838200" y="1488558"/>
            <a:ext cx="10927814" cy="4950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-228600">
              <a:buSzPts val="2400"/>
            </a:pPr>
            <a:r>
              <a:rPr lang="en-US" sz="3200" dirty="0"/>
              <a:t>Two surveys (incl. Dec. 2020) indicate participants value:</a:t>
            </a:r>
          </a:p>
          <a:p>
            <a:pPr marL="685800" lvl="1" indent="-228600">
              <a:buSzPts val="2400"/>
            </a:pPr>
            <a:r>
              <a:rPr lang="en-US" sz="2800" dirty="0"/>
              <a:t>Ensuring future access</a:t>
            </a:r>
          </a:p>
          <a:p>
            <a:pPr marL="685800" lvl="1" indent="-228600">
              <a:buSzPts val="2400"/>
            </a:pPr>
            <a:r>
              <a:rPr lang="en-US" sz="2800" dirty="0"/>
              <a:t>Sharing responsibility for stewardship</a:t>
            </a:r>
          </a:p>
          <a:p>
            <a:pPr marL="685800" lvl="1" indent="-228600">
              <a:buSzPts val="2400"/>
            </a:pPr>
            <a:r>
              <a:rPr lang="en-US" sz="2800" dirty="0"/>
              <a:t>Strengthening relationships </a:t>
            </a:r>
            <a:r>
              <a:rPr lang="en-US" sz="2800" dirty="0" smtClean="0"/>
              <a:t>among participating </a:t>
            </a:r>
            <a:r>
              <a:rPr lang="en-US" sz="2800" dirty="0"/>
              <a:t>libraries</a:t>
            </a:r>
          </a:p>
          <a:p>
            <a:pPr marL="685800" lvl="1" indent="-228600">
              <a:buSzPts val="2400"/>
            </a:pPr>
            <a:r>
              <a:rPr lang="en-US" sz="2800" dirty="0" smtClean="0"/>
              <a:t>Deselecting based upon data recognizing the larger collection </a:t>
            </a:r>
            <a:r>
              <a:rPr lang="en-US" sz="2800" dirty="0"/>
              <a:t>context</a:t>
            </a:r>
          </a:p>
          <a:p>
            <a:pPr marL="685800" lvl="1" indent="-228600">
              <a:buSzPts val="2400"/>
            </a:pPr>
            <a:r>
              <a:rPr lang="en-US" sz="2800" dirty="0" smtClean="0"/>
              <a:t>Gaining </a:t>
            </a:r>
            <a:r>
              <a:rPr lang="en-US" sz="2800" dirty="0"/>
              <a:t>knowledge of </a:t>
            </a:r>
            <a:r>
              <a:rPr lang="en-US" sz="2800" dirty="0" smtClean="0"/>
              <a:t>the local </a:t>
            </a:r>
            <a:r>
              <a:rPr lang="en-US" sz="2800" dirty="0"/>
              <a:t>collection </a:t>
            </a:r>
            <a:r>
              <a:rPr lang="en-US" sz="2800" dirty="0" smtClean="0"/>
              <a:t>for improved </a:t>
            </a:r>
            <a:r>
              <a:rPr lang="en-US" sz="2800" dirty="0"/>
              <a:t>collection development/management</a:t>
            </a:r>
          </a:p>
          <a:p>
            <a:pPr marL="685800" lvl="1" indent="-228600">
              <a:buSzPts val="2400"/>
            </a:pPr>
            <a:r>
              <a:rPr lang="en-US" sz="2800" dirty="0" smtClean="0"/>
              <a:t>Informing campus </a:t>
            </a:r>
            <a:r>
              <a:rPr lang="en-US" sz="2800" dirty="0"/>
              <a:t>discussion of deaccessioning </a:t>
            </a:r>
            <a:r>
              <a:rPr lang="en-US" sz="2800" dirty="0" smtClean="0"/>
              <a:t>books knowing of availability at partner libraries</a:t>
            </a:r>
            <a:endParaRPr lang="en-US" sz="2800" dirty="0"/>
          </a:p>
          <a:p>
            <a:pPr marL="685800" lvl="1" indent="-228600">
              <a:buSzPts val="2400"/>
            </a:pPr>
            <a:r>
              <a:rPr lang="en-US" sz="2800" dirty="0" smtClean="0"/>
              <a:t>Encouraging </a:t>
            </a:r>
            <a:r>
              <a:rPr lang="en-US" sz="2800" dirty="0"/>
              <a:t>collaborative collection </a:t>
            </a:r>
            <a:r>
              <a:rPr lang="en-US" sz="2800" dirty="0" smtClean="0"/>
              <a:t>development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5954F3-E40D-E449-80DB-16BF285971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9900" y="72275"/>
            <a:ext cx="1447800" cy="120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7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1313</Words>
  <Application>Microsoft Office PowerPoint</Application>
  <PresentationFormat>Widescreen</PresentationFormat>
  <Paragraphs>222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SCELC CSU Shared Print Program COLD Update</vt:lpstr>
      <vt:lpstr>Agenda</vt:lpstr>
      <vt:lpstr>Why Shared Print?</vt:lpstr>
      <vt:lpstr>PowerPoint Presentation</vt:lpstr>
      <vt:lpstr>Partnership for Shared Book Collections</vt:lpstr>
      <vt:lpstr>Why SCELC Shared Print?</vt:lpstr>
      <vt:lpstr>PowerPoint Presentation</vt:lpstr>
      <vt:lpstr>North American Retention Commitments</vt:lpstr>
      <vt:lpstr>Why do participants value SCELC Shared Print?</vt:lpstr>
      <vt:lpstr>SCELC/CSU Shared Print Collaboration</vt:lpstr>
      <vt:lpstr>CSU Impact on Retention Model</vt:lpstr>
      <vt:lpstr>GreenGlass: Data for Analysis</vt:lpstr>
      <vt:lpstr>SCELC/CSU Shared Print Title Holdings</vt:lpstr>
      <vt:lpstr>First CSU Cohort Holdings</vt:lpstr>
      <vt:lpstr>Cost with Savings for CSUs</vt:lpstr>
      <vt:lpstr>Quotes</vt:lpstr>
      <vt:lpstr>Quotes</vt:lpstr>
      <vt:lpstr>Documentation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SCELC CSU Shared Print Program COLD Update</dc:title>
  <dc:creator>Microsoft Office User</dc:creator>
  <cp:lastModifiedBy>Johnson-Grau, Glenn</cp:lastModifiedBy>
  <cp:revision>58</cp:revision>
  <dcterms:created xsi:type="dcterms:W3CDTF">2020-02-17T18:52:31Z</dcterms:created>
  <dcterms:modified xsi:type="dcterms:W3CDTF">2021-03-12T01:06:32Z</dcterms:modified>
</cp:coreProperties>
</file>