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hitehouse.gov/blog/2013/02/22/expanding-public-access-results-federally-funded-research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A7FCA-9710-4EEF-86FC-667028AAF1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Open Access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CAEC38-3646-430D-834B-D4F4F98186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California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2579715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84684-06B3-4682-A991-DAD9223D1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0pen access primer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65A57-CD5C-422B-B430-399E5B4A9AB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1900" b="1" dirty="0"/>
              <a:t>Open Access</a:t>
            </a:r>
          </a:p>
          <a:p>
            <a:pPr lvl="1"/>
            <a:r>
              <a:rPr lang="en-US" sz="1900" dirty="0"/>
              <a:t>"Open Access (OA) is the free, online availability of scholarly research outputs. OA deals primarily with access to peer-reviewed scholarly articles, for which authors receive no financial compensation.</a:t>
            </a:r>
          </a:p>
          <a:p>
            <a:pPr lvl="1"/>
            <a:r>
              <a:rPr lang="en-US" sz="1900" dirty="0"/>
              <a:t>There are two primary means of achieving Open Access:</a:t>
            </a:r>
          </a:p>
          <a:p>
            <a:pPr lvl="2"/>
            <a:r>
              <a:rPr lang="en-US" sz="1900" b="1" dirty="0"/>
              <a:t>Open Access Journals</a:t>
            </a:r>
            <a:r>
              <a:rPr lang="en-US" sz="1900" dirty="0"/>
              <a:t> offer an alternative to traditional subscription-based journals by providing free access to the peer-reviewed articles they publish.</a:t>
            </a:r>
          </a:p>
          <a:p>
            <a:pPr lvl="2"/>
            <a:r>
              <a:rPr lang="en-US" sz="1900" b="1" dirty="0"/>
              <a:t>Open Access Repositories</a:t>
            </a:r>
            <a:r>
              <a:rPr lang="en-US" sz="1900" dirty="0"/>
              <a:t> collect, preserve, and provide free access to peer-reviewed articles and other types of research outputs. OA repositories may be discipline-based or institution-based."</a:t>
            </a:r>
          </a:p>
          <a:p>
            <a:pPr marL="228600" lvl="1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3FA89E-0AA7-432E-96E9-E782E0492E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1900" b="1" dirty="0"/>
              <a:t>Article Processing Charg</a:t>
            </a:r>
            <a:r>
              <a:rPr lang="en-US" dirty="0"/>
              <a:t>e</a:t>
            </a:r>
          </a:p>
          <a:p>
            <a:pPr lvl="1"/>
            <a:r>
              <a:rPr lang="en-US" sz="1700" dirty="0"/>
              <a:t>An article processing charge, also known as a publication fee, is a fee which is sometimes charged to authors to make a work available open access in either an open access journal or hybrid journal. This fee may be paid by the author, the author's institution, or their research funder.</a:t>
            </a:r>
          </a:p>
          <a:p>
            <a:r>
              <a:rPr lang="en-US" sz="1900" b="1" dirty="0"/>
              <a:t>Transformative Agreement</a:t>
            </a:r>
          </a:p>
          <a:p>
            <a:pPr lvl="1"/>
            <a:r>
              <a:rPr lang="en-US" sz="1900" dirty="0"/>
              <a:t>At its most fundamental, </a:t>
            </a:r>
            <a:r>
              <a:rPr lang="en-US" sz="1900" b="1" dirty="0"/>
              <a:t>a contract is a transformative agreement if it seeks to shift the contracted payment from a library or group of libraries to a publisher away from subscription-based reading and towards open access publishing</a:t>
            </a:r>
            <a:r>
              <a:rPr lang="en-US" sz="1900" dirty="0"/>
              <a:t>. </a:t>
            </a:r>
          </a:p>
          <a:p>
            <a:pPr lvl="1"/>
            <a:r>
              <a:rPr lang="en-US" sz="1900" dirty="0"/>
              <a:t>Transformative agreements shift the cost from paying for a  subscription to paying for publishing.</a:t>
            </a:r>
          </a:p>
          <a:p>
            <a:pPr lvl="1"/>
            <a:r>
              <a:rPr lang="en-US" sz="1900" dirty="0"/>
              <a:t>Transformative agreements often require that copyright be retained by author (via a Creative Commons license) </a:t>
            </a:r>
          </a:p>
        </p:txBody>
      </p:sp>
    </p:spTree>
    <p:extLst>
      <p:ext uri="{BB962C8B-B14F-4D97-AF65-F5344CB8AC3E}">
        <p14:creationId xmlns:p14="http://schemas.microsoft.com/office/powerpoint/2010/main" val="1049243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75D71-3E21-426A-AE4D-D988E6CE0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Today’s mtg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04AE0-D202-4E18-BD50-D1510C46C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22815"/>
          </a:xfrm>
        </p:spPr>
        <p:txBody>
          <a:bodyPr>
            <a:normAutofit/>
          </a:bodyPr>
          <a:lstStyle/>
          <a:p>
            <a:r>
              <a:rPr lang="en-US" sz="1200" dirty="0"/>
              <a:t>Open Access &amp; Transformative Agreements are becoming the norm between database vendors &amp; library systems/consortia.</a:t>
            </a:r>
          </a:p>
          <a:p>
            <a:r>
              <a:rPr lang="en-US" sz="1200" dirty="0"/>
              <a:t>Some CSU campuses already have OA senate resolutions: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200" dirty="0"/>
              <a:t>San Jose 2010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200" dirty="0"/>
              <a:t>Northridge 2013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200" dirty="0"/>
              <a:t>Fullerton 2016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200" dirty="0"/>
              <a:t>COLD 2016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200" dirty="0"/>
              <a:t>Dominguez Hills 20018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200" dirty="0"/>
              <a:t>ASCU 2019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sz="1200" dirty="0"/>
              <a:t>CSUEB 2020 In Process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sz="1200" dirty="0"/>
              <a:t>Sacramento 2020 In Process</a:t>
            </a:r>
          </a:p>
          <a:p>
            <a:r>
              <a:rPr lang="en-US" sz="1200" dirty="0"/>
              <a:t>CSU libraries, in the middle of this conversation, are looking for a shared understanding and pathway forward so that we can best support our faculty, give direction, and support &amp; engage in the changing publication marketplace. </a:t>
            </a:r>
          </a:p>
          <a:p>
            <a:r>
              <a:rPr lang="en-US" sz="1200" dirty="0"/>
              <a:t>For this reason, we look to come to an agreement with the CO on next steps and receive their support.</a:t>
            </a:r>
          </a:p>
        </p:txBody>
      </p:sp>
    </p:spTree>
    <p:extLst>
      <p:ext uri="{BB962C8B-B14F-4D97-AF65-F5344CB8AC3E}">
        <p14:creationId xmlns:p14="http://schemas.microsoft.com/office/powerpoint/2010/main" val="2568424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F9AF4-9282-4AAB-A75B-C19929814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AB389-92CA-47E9-8920-FD2F0965B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23750"/>
            <a:ext cx="7729728" cy="439583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OA cannot be dictated nor should it be a top/down policy.  OA is a faculty decision made by the lead author/researcher.</a:t>
            </a:r>
          </a:p>
          <a:p>
            <a:endParaRPr lang="en-US" sz="1400" dirty="0"/>
          </a:p>
          <a:p>
            <a:pPr lvl="0"/>
            <a:r>
              <a:rPr lang="en-US" dirty="0"/>
              <a:t>In 2013, the </a:t>
            </a:r>
            <a:r>
              <a:rPr lang="en-US" dirty="0">
                <a:hlinkClick r:id="rId2"/>
              </a:rPr>
              <a:t>White House Office of Science &amp; Technology Policy mandated</a:t>
            </a:r>
            <a:r>
              <a:rPr lang="en-US" dirty="0"/>
              <a:t> that federal agencies with Research &amp; Development budgets of over $100M devise plans for providing access to research publications and data created as a result of grants.</a:t>
            </a:r>
          </a:p>
          <a:p>
            <a:endParaRPr lang="en-US" sz="1400" dirty="0"/>
          </a:p>
          <a:p>
            <a:pPr lvl="0"/>
            <a:r>
              <a:rPr lang="en-US" dirty="0"/>
              <a:t>Any campus OA policy needs an opt-out process, even the “mandatory policies.” (not applicable for federal mandate)</a:t>
            </a:r>
          </a:p>
          <a:p>
            <a:endParaRPr lang="en-US" sz="1400" dirty="0"/>
          </a:p>
          <a:p>
            <a:pPr lvl="0"/>
            <a:r>
              <a:rPr lang="en-US" dirty="0"/>
              <a:t>The CSU libraries are here to support the process and clarify/build a practice in support of the Office(s) of Research and RTP processes. </a:t>
            </a:r>
          </a:p>
          <a:p>
            <a:endParaRPr lang="en-US" sz="1400" dirty="0"/>
          </a:p>
          <a:p>
            <a:pPr lvl="0"/>
            <a:r>
              <a:rPr lang="en-US" dirty="0"/>
              <a:t>A faculty led committee, on individual campuses or system-wide, would be required to develop senate resolutions/pathways forward.</a:t>
            </a:r>
          </a:p>
          <a:p>
            <a:endParaRPr lang="en-US" sz="1400" dirty="0"/>
          </a:p>
          <a:p>
            <a:pPr lvl="0"/>
            <a:r>
              <a:rPr lang="en-US" dirty="0"/>
              <a:t>OA initiatives involving APCs require additional financial support at the campus or CO level. Therefore, we cannot sign an OA/publisher contract that requires an APC. Instead, we open up the option of making OA available when possible, and work on developing vendor contracts that allow an affordable OA practice.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321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42F8B-6437-4B1E-9860-E145DDF2F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on the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552C8-B0E6-425F-AC65-CADA32F1C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How can COLD and the CO best work together to </a:t>
            </a:r>
          </a:p>
          <a:p>
            <a:pPr marL="0" indent="0" algn="ctr">
              <a:buNone/>
            </a:pPr>
            <a:r>
              <a:rPr lang="en-US" dirty="0"/>
              <a:t>support </a:t>
            </a:r>
            <a:r>
              <a:rPr lang="en-US"/>
              <a:t>CSU OA faculty </a:t>
            </a:r>
            <a:r>
              <a:rPr lang="en-US" dirty="0"/>
              <a:t>scholarship?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30907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55</TotalTime>
  <Words>575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Parcel</vt:lpstr>
      <vt:lpstr>Open Access</vt:lpstr>
      <vt:lpstr>0pen access primer</vt:lpstr>
      <vt:lpstr>Purpose of Today’s mtg</vt:lpstr>
      <vt:lpstr>Preliminary assumptions</vt:lpstr>
      <vt:lpstr>Question on the table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Access</dc:title>
  <dc:creator>Amy M Kautzman</dc:creator>
  <cp:lastModifiedBy>Amy M Kautzman</cp:lastModifiedBy>
  <cp:revision>36</cp:revision>
  <dcterms:created xsi:type="dcterms:W3CDTF">2021-02-21T22:16:02Z</dcterms:created>
  <dcterms:modified xsi:type="dcterms:W3CDTF">2021-02-22T16:55:14Z</dcterms:modified>
</cp:coreProperties>
</file>