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7"/>
  </p:notesMasterIdLst>
  <p:sldIdLst>
    <p:sldId id="256" r:id="rId2"/>
    <p:sldId id="257" r:id="rId3"/>
    <p:sldId id="258" r:id="rId4"/>
    <p:sldId id="260" r:id="rId5"/>
    <p:sldId id="259" r:id="rId6"/>
  </p:sldIdLst>
  <p:sldSz cx="12192000" cy="6858000"/>
  <p:notesSz cx="6858000" cy="9144000"/>
  <p:embeddedFontLst>
    <p:embeddedFont>
      <p:font typeface="Calibri" panose="020F0502020204030204" pitchFamily="34" charset="0"/>
      <p:regular r:id="rId8"/>
      <p:bold r:id="rId9"/>
      <p:italic r:id="rId10"/>
      <p:boldItalic r:id="rId11"/>
    </p:embeddedFont>
    <p:embeddedFont>
      <p:font typeface="Open Sans" panose="020B0606030504020204" pitchFamily="34" charset="0"/>
      <p:regular r:id="rId12"/>
      <p:bold r:id="rId13"/>
      <p:italic r:id="rId14"/>
      <p:boldItalic r:id="rId15"/>
    </p:embeddedFont>
    <p:embeddedFont>
      <p:font typeface="Open Sans Light" panose="020F030202020403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gHlIaIPwCMiljnxZyMUxURRi2h5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0"/>
  </p:normalViewPr>
  <p:slideViewPr>
    <p:cSldViewPr snapToGrid="0">
      <p:cViewPr varScale="1">
        <p:scale>
          <a:sx n="117" d="100"/>
          <a:sy n="117" d="100"/>
        </p:scale>
        <p:origin x="360" y="176"/>
      </p:cViewPr>
      <p:guideLst/>
    </p:cSldViewPr>
  </p:slideViewPr>
  <p:notesTextViewPr>
    <p:cViewPr>
      <p:scale>
        <a:sx n="1" d="1"/>
        <a:sy n="1" d="1"/>
      </p:scale>
      <p:origin x="0" y="0"/>
    </p:cViewPr>
  </p:notesTextViewPr>
  <p:notesViewPr>
    <p:cSldViewPr snapToGrid="0">
      <p:cViewPr varScale="1">
        <p:scale>
          <a:sx n="52" d="100"/>
          <a:sy n="52" d="100"/>
        </p:scale>
        <p:origin x="268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9.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8.fntdata"/><Relationship Id="rId23" Type="http://schemas.openxmlformats.org/officeDocument/2006/relationships/theme" Target="theme/theme1.xml"/><Relationship Id="rId10" Type="http://schemas.openxmlformats.org/officeDocument/2006/relationships/font" Target="fonts/font3.fntdata"/><Relationship Id="rId19"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 name="Google Shape;7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r>
              <a:rPr lang="en-US" dirty="0"/>
              <a:t>Zero cost identifies the course sections where professors have indicated to the campus bookstore, the library, and/or the registrar’s office that students would be able to obtain all required reading for no money out of pocket.  These courses may be zero cost because the professors have adopted open educational textbooks custom written for this purpose, because the course material relies on work in the public domain or advertising-supported online, because the professor uses materials already paid for through the library, because the course does not rely heavily on books, or some combination of these factors.  Approximately 5% of the Fall 2020 courses at the five campuses were labeled Zero Cost. </a:t>
            </a:r>
          </a:p>
          <a:p>
            <a:pPr marL="0" indent="0">
              <a:buNone/>
            </a:pPr>
            <a:r>
              <a:rPr lang="en-US" dirty="0"/>
              <a:t>The team believes this is likely a significant undercount. Many faculty members were overwhelmed with the transition to virtual learning and did not follow through with zero cost reporting, despite the legal mandate, even if their courses had already been zero-cost for years. It also likely misses many of the cases where campus libraries purchased textbooks as </a:t>
            </a:r>
            <a:r>
              <a:rPr lang="en-US" dirty="0" err="1"/>
              <a:t>ebooks</a:t>
            </a:r>
            <a:r>
              <a:rPr lang="en-US" dirty="0"/>
              <a:t>, effectively making a course zero cost to the students with or without participation by teaching faculty. </a:t>
            </a:r>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Additionally, this project</a:t>
            </a:r>
            <a:r>
              <a:rPr lang="en-US" baseline="0" dirty="0"/>
              <a:t> has the advantage of </a:t>
            </a:r>
            <a:r>
              <a:rPr lang="en-US" sz="1100" b="0" i="0" u="none" strike="noStrike" cap="none" dirty="0">
                <a:solidFill>
                  <a:srgbClr val="000000"/>
                </a:solidFill>
                <a:effectLst/>
                <a:latin typeface="Arial"/>
                <a:ea typeface="Arial"/>
                <a:cs typeface="Arial"/>
                <a:sym typeface="Arial"/>
              </a:rPr>
              <a:t>allowing us to explore how we may be impacting student success during a time when many Library services have been disrupted/modified due to COVID-19. </a:t>
            </a:r>
          </a:p>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
        <p:nvSpPr>
          <p:cNvPr id="81" name="Google Shape;8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ea typeface="Arial"/>
                <a:cs typeface="Arial"/>
                <a:sym typeface="Arial"/>
              </a:rPr>
              <a:t>To collect the data for this project, the members of the CSU Libraries Student Success Committee each collaborated with offices of Institutional Research on their campuses.  Additional assistance varied by campus, but included bookstores, Affordable Learning Solutions coordinators and teams, other library staff and faculty, and registrars’ offices. While all eight team members did their best to acquire the data, the five campuses that were able to produce it by the deadline were Channel Islands, Fullerton, Los Angeles, Northridge, and San Marcos.</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b="0" i="0" u="none" strike="noStrike" cap="none" dirty="0">
              <a:solidFill>
                <a:srgbClr val="000000"/>
              </a:solidFill>
              <a:effectLst/>
              <a:latin typeface="Arial"/>
              <a:ea typeface="Arial"/>
              <a:cs typeface="Arial"/>
              <a:sym typeface="Arial"/>
            </a:endParaRPr>
          </a:p>
          <a:p>
            <a:pPr marL="0" indent="0">
              <a:buNone/>
            </a:pPr>
            <a:r>
              <a:rPr lang="en-US" dirty="0"/>
              <a:t>The unit of analysis is individual undergraduate course sections during Fall 2020. At the 4 campuses, we had over fifteen thousand course sections in the study.</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b="0" i="0" u="none" strike="noStrike" cap="none" dirty="0">
              <a:solidFill>
                <a:srgbClr val="000000"/>
              </a:solidFill>
              <a:effectLst/>
              <a:latin typeface="Arial"/>
              <a:ea typeface="Arial"/>
              <a:cs typeface="Arial"/>
              <a:sym typeface="Arial"/>
            </a:endParaRPr>
          </a:p>
          <a:p>
            <a:pPr marL="0" indent="0">
              <a:buNone/>
            </a:pPr>
            <a:r>
              <a:rPr lang="en-US" dirty="0"/>
              <a:t>The dependent variable is the percentage of students in a course section who failed the course by earning any non-passing grade, including a D, an F, or a U or W for unauthorized late withdrawal.  This measure is known at different campuses as the DFU or DFW rate. Because this is a continuous variable, the method of analysis is ordinary least squares multivariate regression.  </a:t>
            </a:r>
            <a:endParaRPr lang="en-US" sz="1100" b="0" i="0" u="none" strike="noStrike" cap="none" dirty="0">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b="0" i="0" u="none" strike="noStrike" cap="none" dirty="0">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ea typeface="Arial"/>
                <a:cs typeface="Arial"/>
                <a:sym typeface="Arial"/>
              </a:rPr>
              <a:t>CSU San Marcos had two difficulties with their data collection: they were not able to include data on the percentage of students in each section who were eligible for Pell Grants, and their data on zero-cost textbook sections lumped together both zero-cost and low-cost (under $40) sections.  However, a second analysis including CSUSM, even with these concerns, shows almost identical results. </a:t>
            </a:r>
          </a:p>
          <a:p>
            <a:pPr marL="0" lvl="0" indent="0" algn="l" rtl="0">
              <a:spcBef>
                <a:spcPts val="0"/>
              </a:spcBef>
              <a:spcAft>
                <a:spcPts val="0"/>
              </a:spcAft>
              <a:buNone/>
            </a:pPr>
            <a:endParaRPr dirty="0"/>
          </a:p>
        </p:txBody>
      </p:sp>
      <p:sp>
        <p:nvSpPr>
          <p:cNvPr id="90" name="Google Shape;9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As expected for a study this large, all of the results are highly significant.  There is less than a one in one thousand probability than any of these relationships happened simply by chance.</a:t>
            </a:r>
          </a:p>
          <a:p>
            <a:pPr marL="0" lvl="0" indent="0" algn="l" rtl="0">
              <a:spcBef>
                <a:spcPts val="0"/>
              </a:spcBef>
              <a:spcAft>
                <a:spcPts val="0"/>
              </a:spcAft>
              <a:buNone/>
            </a:pPr>
            <a:endParaRPr lang="en-US" dirty="0"/>
          </a:p>
          <a:p>
            <a:pPr marL="0" lvl="0" indent="0">
              <a:buNone/>
            </a:pPr>
            <a:r>
              <a:rPr lang="en-US" dirty="0"/>
              <a:t>Even if many zero-cost course sections are underreported, they still have significant impact. In a class of 100 students, all else equal, one or two more students will pass if there are no textbook costs than if the students must pay for the readings.</a:t>
            </a:r>
            <a:endParaRPr dirty="0"/>
          </a:p>
        </p:txBody>
      </p:sp>
      <p:sp>
        <p:nvSpPr>
          <p:cNvPr id="90" name="Google Shape;9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1633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6" descr="A picture containing graphical user interface&#10;&#10;Description automatically generated"/>
          <p:cNvPicPr preferRelativeResize="0"/>
          <p:nvPr/>
        </p:nvPicPr>
        <p:blipFill rotWithShape="1">
          <a:blip r:embed="rId2">
            <a:alphaModFix/>
          </a:blip>
          <a:srcRect/>
          <a:stretch/>
        </p:blipFill>
        <p:spPr>
          <a:xfrm>
            <a:off x="3699" y="0"/>
            <a:ext cx="12184602" cy="68580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1"/>
        <p:cNvGrpSpPr/>
        <p:nvPr/>
      </p:nvGrpSpPr>
      <p:grpSpPr>
        <a:xfrm>
          <a:off x="0" y="0"/>
          <a:ext cx="0" cy="0"/>
          <a:chOff x="0" y="0"/>
          <a:chExt cx="0" cy="0"/>
        </a:xfrm>
      </p:grpSpPr>
      <p:sp>
        <p:nvSpPr>
          <p:cNvPr id="52" name="Google Shape;52;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15"/>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4" name="Google Shape;54;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5" name="Google Shape;5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4"/>
        <p:cNvGrpSpPr/>
        <p:nvPr/>
      </p:nvGrpSpPr>
      <p:grpSpPr>
        <a:xfrm>
          <a:off x="0" y="0"/>
          <a:ext cx="0" cy="0"/>
          <a:chOff x="0" y="0"/>
          <a:chExt cx="0" cy="0"/>
        </a:xfrm>
      </p:grpSpPr>
      <p:sp>
        <p:nvSpPr>
          <p:cNvPr id="65" name="Google Shape;65;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3"/>
        <p:cNvGrpSpPr/>
        <p:nvPr/>
      </p:nvGrpSpPr>
      <p:grpSpPr>
        <a:xfrm>
          <a:off x="0" y="0"/>
          <a:ext cx="0" cy="0"/>
          <a:chOff x="0" y="0"/>
          <a:chExt cx="0" cy="0"/>
        </a:xfrm>
      </p:grpSpPr>
      <p:pic>
        <p:nvPicPr>
          <p:cNvPr id="14" name="Google Shape;14;p7" descr="Text&#10;&#10;Description automatically generated with medium confidence"/>
          <p:cNvPicPr preferRelativeResize="0"/>
          <p:nvPr/>
        </p:nvPicPr>
        <p:blipFill rotWithShape="1">
          <a:blip r:embed="rId2">
            <a:alphaModFix/>
          </a:blip>
          <a:srcRect/>
          <a:stretch/>
        </p:blipFill>
        <p:spPr>
          <a:xfrm>
            <a:off x="3699" y="0"/>
            <a:ext cx="12184602" cy="68580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15"/>
        <p:cNvGrpSpPr/>
        <p:nvPr/>
      </p:nvGrpSpPr>
      <p:grpSpPr>
        <a:xfrm>
          <a:off x="0" y="0"/>
          <a:ext cx="0" cy="0"/>
          <a:chOff x="0" y="0"/>
          <a:chExt cx="0" cy="0"/>
        </a:xfrm>
      </p:grpSpPr>
      <p:pic>
        <p:nvPicPr>
          <p:cNvPr id="16" name="Google Shape;16;p8" descr="Text&#10;&#10;Description automatically generated with medium confidence"/>
          <p:cNvPicPr preferRelativeResize="0"/>
          <p:nvPr/>
        </p:nvPicPr>
        <p:blipFill rotWithShape="1">
          <a:blip r:embed="rId2">
            <a:alphaModFix/>
          </a:blip>
          <a:srcRect/>
          <a:stretch/>
        </p:blipFill>
        <p:spPr>
          <a:xfrm>
            <a:off x="3699" y="0"/>
            <a:ext cx="12184602" cy="6858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17"/>
        <p:cNvGrpSpPr/>
        <p:nvPr/>
      </p:nvGrpSpPr>
      <p:grpSpPr>
        <a:xfrm>
          <a:off x="0" y="0"/>
          <a:ext cx="0" cy="0"/>
          <a:chOff x="0" y="0"/>
          <a:chExt cx="0" cy="0"/>
        </a:xfrm>
      </p:grpSpPr>
      <p:pic>
        <p:nvPicPr>
          <p:cNvPr id="18" name="Google Shape;18;p9"/>
          <p:cNvPicPr preferRelativeResize="0"/>
          <p:nvPr/>
        </p:nvPicPr>
        <p:blipFill rotWithShape="1">
          <a:blip r:embed="rId2">
            <a:alphaModFix/>
          </a:blip>
          <a:srcRect/>
          <a:stretch/>
        </p:blipFill>
        <p:spPr>
          <a:xfrm>
            <a:off x="3699" y="0"/>
            <a:ext cx="12184601" cy="68580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
        <p:cNvGrpSpPr/>
        <p:nvPr/>
      </p:nvGrpSpPr>
      <p:grpSpPr>
        <a:xfrm>
          <a:off x="0" y="0"/>
          <a:ext cx="0" cy="0"/>
          <a:chOff x="0" y="0"/>
          <a:chExt cx="0" cy="0"/>
        </a:xfrm>
      </p:grpSpPr>
      <p:sp>
        <p:nvSpPr>
          <p:cNvPr id="20" name="Google Shape;2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6"/>
        <p:cNvGrpSpPr/>
        <p:nvPr/>
      </p:nvGrpSpPr>
      <p:grpSpPr>
        <a:xfrm>
          <a:off x="0" y="0"/>
          <a:ext cx="0" cy="0"/>
          <a:chOff x="0" y="0"/>
          <a:chExt cx="0" cy="0"/>
        </a:xfrm>
      </p:grpSpPr>
      <p:sp>
        <p:nvSpPr>
          <p:cNvPr id="27" name="Google Shape;27;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1" name="Google Shape;31;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7" name="Google Shape;47;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leginfo.legislature.ca.gov/faces/billNavClient.xhtml?bill_id=201520160AB798"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https://affordablelearningsolutions.org/campus_showcases" TargetMode="External"/><Relationship Id="rId4" Type="http://schemas.openxmlformats.org/officeDocument/2006/relationships/hyperlink" Target="https://openstax.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pic>
        <p:nvPicPr>
          <p:cNvPr id="74" name="Google Shape;74;p1" descr="Text&#10;&#10;Description automatically generated with medium confidence"/>
          <p:cNvPicPr preferRelativeResize="0"/>
          <p:nvPr/>
        </p:nvPicPr>
        <p:blipFill rotWithShape="1">
          <a:blip r:embed="rId3">
            <a:alphaModFix/>
          </a:blip>
          <a:srcRect/>
          <a:stretch/>
        </p:blipFill>
        <p:spPr>
          <a:xfrm>
            <a:off x="9416625" y="5774325"/>
            <a:ext cx="2540575" cy="612150"/>
          </a:xfrm>
          <a:prstGeom prst="rect">
            <a:avLst/>
          </a:prstGeom>
          <a:noFill/>
          <a:ln>
            <a:noFill/>
          </a:ln>
        </p:spPr>
      </p:pic>
      <p:sp>
        <p:nvSpPr>
          <p:cNvPr id="75" name="Google Shape;75;p1"/>
          <p:cNvSpPr txBox="1"/>
          <p:nvPr/>
        </p:nvSpPr>
        <p:spPr>
          <a:xfrm>
            <a:off x="0" y="1342870"/>
            <a:ext cx="12192000" cy="147728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500" b="1" dirty="0">
                <a:solidFill>
                  <a:schemeClr val="lt1"/>
                </a:solidFill>
                <a:latin typeface="Open Sans"/>
                <a:ea typeface="Open Sans"/>
                <a:cs typeface="Open Sans"/>
                <a:sym typeface="Open Sans"/>
              </a:rPr>
              <a:t>Reducing DFW Rates with Zero Cost Textbooks</a:t>
            </a:r>
            <a:endParaRPr dirty="0"/>
          </a:p>
        </p:txBody>
      </p:sp>
      <p:sp>
        <p:nvSpPr>
          <p:cNvPr id="76" name="Google Shape;76;p1"/>
          <p:cNvSpPr txBox="1"/>
          <p:nvPr/>
        </p:nvSpPr>
        <p:spPr>
          <a:xfrm>
            <a:off x="3751242" y="2862409"/>
            <a:ext cx="4779104"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dirty="0">
                <a:solidFill>
                  <a:schemeClr val="lt1"/>
                </a:solidFill>
                <a:latin typeface="Open Sans"/>
                <a:ea typeface="Open Sans"/>
                <a:cs typeface="Open Sans"/>
                <a:sym typeface="Open Sans"/>
              </a:rPr>
              <a:t>CSU Libraries Student Success Committee</a:t>
            </a:r>
            <a:endParaRPr dirty="0"/>
          </a:p>
        </p:txBody>
      </p:sp>
      <p:sp>
        <p:nvSpPr>
          <p:cNvPr id="77" name="Google Shape;77;p1"/>
          <p:cNvSpPr txBox="1"/>
          <p:nvPr/>
        </p:nvSpPr>
        <p:spPr>
          <a:xfrm>
            <a:off x="3477400" y="5757152"/>
            <a:ext cx="5326800" cy="646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a:solidFill>
                  <a:schemeClr val="lt1"/>
                </a:solidFill>
                <a:latin typeface="Open Sans Light"/>
                <a:ea typeface="Open Sans Light"/>
                <a:cs typeface="Open Sans Light"/>
                <a:sym typeface="Open Sans Light"/>
              </a:rPr>
              <a:t>Closing Session</a:t>
            </a:r>
            <a:endParaRPr sz="1800">
              <a:solidFill>
                <a:schemeClr val="lt1"/>
              </a:solidFill>
              <a:latin typeface="Open Sans Light"/>
              <a:ea typeface="Open Sans Light"/>
              <a:cs typeface="Open Sans Light"/>
              <a:sym typeface="Open Sans Light"/>
            </a:endParaRPr>
          </a:p>
          <a:p>
            <a:pPr marL="0" marR="0" lvl="0" indent="0" algn="ctr" rtl="0">
              <a:spcBef>
                <a:spcPts val="0"/>
              </a:spcBef>
              <a:spcAft>
                <a:spcPts val="0"/>
              </a:spcAft>
              <a:buNone/>
            </a:pPr>
            <a:r>
              <a:rPr lang="en-US" sz="1800">
                <a:solidFill>
                  <a:schemeClr val="lt1"/>
                </a:solidFill>
                <a:latin typeface="Open Sans Light"/>
                <a:ea typeface="Open Sans Light"/>
                <a:cs typeface="Open Sans Light"/>
                <a:sym typeface="Open Sans Light"/>
              </a:rPr>
              <a:t>Friday, April 30, 2021</a:t>
            </a:r>
            <a:endParaRPr>
              <a:latin typeface="Open Sans Light"/>
              <a:ea typeface="Open Sans Light"/>
              <a:cs typeface="Open Sans Light"/>
              <a:sym typeface="Open Sans Light"/>
            </a:endParaRPr>
          </a:p>
        </p:txBody>
      </p:sp>
      <p:sp>
        <p:nvSpPr>
          <p:cNvPr id="78" name="Google Shape;78;p1"/>
          <p:cNvSpPr txBox="1"/>
          <p:nvPr/>
        </p:nvSpPr>
        <p:spPr>
          <a:xfrm>
            <a:off x="3397594" y="3273952"/>
            <a:ext cx="5486400"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dirty="0">
                <a:solidFill>
                  <a:schemeClr val="lt1"/>
                </a:solidFill>
                <a:latin typeface="Open Sans"/>
                <a:ea typeface="Open Sans"/>
                <a:cs typeface="Open Sans"/>
                <a:sym typeface="Open Sans"/>
              </a:rPr>
              <a:t>Presented by Laura Wimberley, CSU Northridge</a:t>
            </a:r>
            <a:endParaRPr dirty="0">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pic>
        <p:nvPicPr>
          <p:cNvPr id="83" name="Google Shape;83;p2" descr="A picture containing text&#10;&#10;Description automatically generated"/>
          <p:cNvPicPr preferRelativeResize="0"/>
          <p:nvPr/>
        </p:nvPicPr>
        <p:blipFill rotWithShape="1">
          <a:blip r:embed="rId3">
            <a:alphaModFix/>
          </a:blip>
          <a:srcRect t="35689" b="39166"/>
          <a:stretch/>
        </p:blipFill>
        <p:spPr>
          <a:xfrm>
            <a:off x="2921000" y="4393580"/>
            <a:ext cx="3437054" cy="864220"/>
          </a:xfrm>
          <a:prstGeom prst="rect">
            <a:avLst/>
          </a:prstGeom>
          <a:noFill/>
          <a:ln>
            <a:noFill/>
          </a:ln>
        </p:spPr>
      </p:pic>
      <p:sp>
        <p:nvSpPr>
          <p:cNvPr id="84" name="Google Shape;84;p2"/>
          <p:cNvSpPr/>
          <p:nvPr/>
        </p:nvSpPr>
        <p:spPr>
          <a:xfrm>
            <a:off x="447908" y="327341"/>
            <a:ext cx="11296185" cy="5787483"/>
          </a:xfrm>
          <a:prstGeom prst="rect">
            <a:avLst/>
          </a:prstGeom>
          <a:solidFill>
            <a:schemeClr val="lt1"/>
          </a:solidFill>
          <a:ln w="857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285750" lvl="0" indent="-285750">
              <a:lnSpc>
                <a:spcPct val="120000"/>
              </a:lnSpc>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lvl="0">
              <a:lnSpc>
                <a:spcPct val="120000"/>
              </a:lnSpc>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lvl="0" indent="-285750">
              <a:lnSpc>
                <a:spcPct val="120000"/>
              </a:lnSpc>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sym typeface="Open Sans Light"/>
              </a:rPr>
              <a:t>One obvious problem for student success is students failing courses they attempt.</a:t>
            </a:r>
          </a:p>
          <a:p>
            <a:pPr marL="285750" lvl="0" indent="-285750">
              <a:lnSpc>
                <a:spcPct val="120000"/>
              </a:lnSpc>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lvl="0" indent="-285750">
              <a:lnSpc>
                <a:spcPct val="120000"/>
              </a:lnSpc>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sym typeface="Open Sans Light"/>
              </a:rPr>
              <a:t>We hypothesize doing the assigned reading helps students pass their courses.</a:t>
            </a:r>
          </a:p>
          <a:p>
            <a:pPr marL="285750" lvl="0" indent="-285750">
              <a:lnSpc>
                <a:spcPct val="120000"/>
              </a:lnSpc>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lvl="0" indent="-285750">
              <a:lnSpc>
                <a:spcPct val="120000"/>
              </a:lnSpc>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sym typeface="Open Sans Light"/>
              </a:rPr>
              <a:t>But textbook costs are prohibitive for many students.</a:t>
            </a:r>
          </a:p>
          <a:p>
            <a:pPr marL="285750" lvl="0" indent="-285750">
              <a:lnSpc>
                <a:spcPct val="120000"/>
              </a:lnSpc>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lvl="0" indent="-285750">
              <a:lnSpc>
                <a:spcPct val="120000"/>
              </a:lnSpc>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rPr>
              <a:t>California </a:t>
            </a:r>
            <a:r>
              <a:rPr lang="en-US" sz="1800" u="sng" dirty="0">
                <a:solidFill>
                  <a:schemeClr val="tx1"/>
                </a:solidFill>
                <a:latin typeface="Open Sans" panose="020B0604020202020204" charset="0"/>
                <a:ea typeface="Open Sans" panose="020B0604020202020204" charset="0"/>
                <a:cs typeface="Open Sans" panose="020B0604020202020204" charset="0"/>
                <a:hlinkClick r:id="rId4"/>
              </a:rPr>
              <a:t>Assembly Bill 798</a:t>
            </a:r>
            <a:r>
              <a:rPr lang="en-US" sz="1800" dirty="0">
                <a:solidFill>
                  <a:schemeClr val="tx1"/>
                </a:solidFill>
                <a:latin typeface="Open Sans" panose="020B0604020202020204" charset="0"/>
                <a:ea typeface="Open Sans" panose="020B0604020202020204" charset="0"/>
                <a:cs typeface="Open Sans" panose="020B0604020202020204" charset="0"/>
              </a:rPr>
              <a:t> created the 2015 College Textbook Affordability Act “to reduce costs for college students by encouraging faculty to accelerate the adoption of lower cost, high-quality open educational resources.”</a:t>
            </a:r>
          </a:p>
          <a:p>
            <a:pPr marL="285750" lvl="4" indent="-285750">
              <a:lnSpc>
                <a:spcPct val="120000"/>
              </a:lnSpc>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sym typeface="Open Sans Light"/>
              </a:rPr>
              <a:t>Mandates reporting of “zero cost” course sections in class enrollment portals</a:t>
            </a:r>
          </a:p>
          <a:p>
            <a:pPr marL="285750" lvl="4" indent="-285750">
              <a:lnSpc>
                <a:spcPct val="120000"/>
              </a:lnSpc>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lvl="4" indent="-285750">
              <a:lnSpc>
                <a:spcPct val="120000"/>
              </a:lnSpc>
              <a:buFont typeface="Arial" panose="020B0604020202020204" pitchFamily="34" charset="0"/>
              <a:buChar char="•"/>
            </a:pPr>
            <a:r>
              <a:rPr lang="en-US" sz="1800" b="1" dirty="0">
                <a:solidFill>
                  <a:schemeClr val="tx1"/>
                </a:solidFill>
                <a:latin typeface="Open Sans" panose="020B0604020202020204" charset="0"/>
                <a:ea typeface="Open Sans" panose="020B0604020202020204" charset="0"/>
                <a:cs typeface="Open Sans" panose="020B0604020202020204" charset="0"/>
                <a:sym typeface="Open Sans Light"/>
              </a:rPr>
              <a:t>Does this mandate improve student outcomes? If so, can we increase adoption?</a:t>
            </a:r>
          </a:p>
        </p:txBody>
      </p:sp>
      <p:pic>
        <p:nvPicPr>
          <p:cNvPr id="85" name="Google Shape;85;p2" descr="A picture containing text&#10;&#10;Description automatically generated"/>
          <p:cNvPicPr preferRelativeResize="0"/>
          <p:nvPr/>
        </p:nvPicPr>
        <p:blipFill rotWithShape="1">
          <a:blip r:embed="rId3">
            <a:alphaModFix/>
          </a:blip>
          <a:srcRect t="35503" b="38421"/>
          <a:stretch/>
        </p:blipFill>
        <p:spPr>
          <a:xfrm>
            <a:off x="9661006" y="5448685"/>
            <a:ext cx="1821853" cy="475048"/>
          </a:xfrm>
          <a:prstGeom prst="rect">
            <a:avLst/>
          </a:prstGeom>
          <a:noFill/>
          <a:ln>
            <a:noFill/>
          </a:ln>
        </p:spPr>
      </p:pic>
      <p:sp>
        <p:nvSpPr>
          <p:cNvPr id="86" name="Google Shape;86;p2"/>
          <p:cNvSpPr txBox="1"/>
          <p:nvPr/>
        </p:nvSpPr>
        <p:spPr>
          <a:xfrm>
            <a:off x="447907" y="889686"/>
            <a:ext cx="11296186"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a:solidFill>
                  <a:schemeClr val="dk1"/>
                </a:solidFill>
                <a:latin typeface="Open Sans"/>
                <a:ea typeface="Open Sans"/>
                <a:cs typeface="Open Sans"/>
                <a:sym typeface="Open Sans"/>
              </a:rPr>
              <a:t>What “problem” is your project addressing?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3"/>
          <p:cNvSpPr/>
          <p:nvPr/>
        </p:nvSpPr>
        <p:spPr>
          <a:xfrm>
            <a:off x="447907" y="356838"/>
            <a:ext cx="11296185" cy="5787483"/>
          </a:xfrm>
          <a:prstGeom prst="rect">
            <a:avLst/>
          </a:prstGeom>
          <a:solidFill>
            <a:schemeClr val="lt1"/>
          </a:solidFill>
          <a:ln w="857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85750" algn="ctr" rtl="0">
              <a:spcBef>
                <a:spcPts val="0"/>
              </a:spcBef>
              <a:spcAft>
                <a:spcPts val="0"/>
              </a:spcAft>
              <a:buFont typeface="Arial" panose="020B0604020202020204" pitchFamily="34" charset="0"/>
              <a:buChar char="•"/>
            </a:pPr>
            <a:endParaRPr sz="1800">
              <a:solidFill>
                <a:schemeClr val="lt1"/>
              </a:solidFill>
              <a:latin typeface="Calibri"/>
              <a:ea typeface="Calibri"/>
              <a:cs typeface="Calibri"/>
              <a:sym typeface="Calibri"/>
            </a:endParaRPr>
          </a:p>
        </p:txBody>
      </p:sp>
      <p:pic>
        <p:nvPicPr>
          <p:cNvPr id="93" name="Google Shape;93;p3" descr="A picture containing text&#10;&#10;Description automatically generated"/>
          <p:cNvPicPr preferRelativeResize="0"/>
          <p:nvPr/>
        </p:nvPicPr>
        <p:blipFill rotWithShape="1">
          <a:blip r:embed="rId3">
            <a:alphaModFix/>
          </a:blip>
          <a:srcRect t="35503" b="38421"/>
          <a:stretch/>
        </p:blipFill>
        <p:spPr>
          <a:xfrm>
            <a:off x="9661006" y="5448685"/>
            <a:ext cx="1821853" cy="475048"/>
          </a:xfrm>
          <a:prstGeom prst="rect">
            <a:avLst/>
          </a:prstGeom>
          <a:noFill/>
          <a:ln>
            <a:noFill/>
          </a:ln>
        </p:spPr>
      </p:pic>
      <p:sp>
        <p:nvSpPr>
          <p:cNvPr id="94" name="Google Shape;94;p3"/>
          <p:cNvSpPr txBox="1"/>
          <p:nvPr/>
        </p:nvSpPr>
        <p:spPr>
          <a:xfrm>
            <a:off x="447907" y="889686"/>
            <a:ext cx="11296186" cy="95410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chemeClr val="dk1"/>
                </a:solidFill>
                <a:latin typeface="Open Sans"/>
                <a:ea typeface="Open Sans"/>
                <a:cs typeface="Open Sans"/>
                <a:sym typeface="Open Sans"/>
              </a:rPr>
              <a:t>How do your project activities address</a:t>
            </a:r>
            <a:endParaRPr dirty="0"/>
          </a:p>
          <a:p>
            <a:pPr marL="0" marR="0" lvl="0" indent="0" algn="ctr" rtl="0">
              <a:spcBef>
                <a:spcPts val="0"/>
              </a:spcBef>
              <a:spcAft>
                <a:spcPts val="0"/>
              </a:spcAft>
              <a:buNone/>
            </a:pPr>
            <a:r>
              <a:rPr lang="en-US" sz="2800" b="1" dirty="0">
                <a:solidFill>
                  <a:schemeClr val="dk1"/>
                </a:solidFill>
                <a:latin typeface="Open Sans"/>
                <a:ea typeface="Open Sans"/>
                <a:cs typeface="Open Sans"/>
                <a:sym typeface="Open Sans"/>
              </a:rPr>
              <a:t>the problem?</a:t>
            </a:r>
            <a:endParaRPr dirty="0"/>
          </a:p>
        </p:txBody>
      </p:sp>
      <p:sp>
        <p:nvSpPr>
          <p:cNvPr id="5" name="Google Shape;87;p2"/>
          <p:cNvSpPr txBox="1"/>
          <p:nvPr/>
        </p:nvSpPr>
        <p:spPr>
          <a:xfrm>
            <a:off x="1042219" y="1412905"/>
            <a:ext cx="10520516" cy="4584771"/>
          </a:xfrm>
          <a:prstGeom prst="rect">
            <a:avLst/>
          </a:prstGeom>
          <a:noFill/>
          <a:ln>
            <a:noFill/>
          </a:ln>
        </p:spPr>
        <p:txBody>
          <a:bodyPr spcFirstLastPara="1" wrap="square" lIns="91425" tIns="45700" rIns="137150" bIns="45700" anchor="ctr" anchorCtr="0">
            <a:noAutofit/>
          </a:bodyPr>
          <a:lstStyle/>
          <a:p>
            <a:pPr marL="285750" indent="-285750">
              <a:lnSpc>
                <a:spcPct val="120000"/>
              </a:lnSpc>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indent="-285750">
              <a:lnSpc>
                <a:spcPct val="120000"/>
              </a:lnSpc>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sym typeface="Open Sans Light"/>
              </a:rPr>
              <a:t>Complete data analysis research project to confirm theory and persuade stakeholders</a:t>
            </a:r>
          </a:p>
          <a:p>
            <a:pPr marL="285750" lvl="0" indent="-285750" rtl="0">
              <a:lnSpc>
                <a:spcPct val="120000"/>
              </a:lnSpc>
              <a:spcBef>
                <a:spcPts val="0"/>
              </a:spcBef>
              <a:spcAft>
                <a:spcPts val="0"/>
              </a:spcAft>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lvl="0" indent="-285750" rtl="0">
              <a:lnSpc>
                <a:spcPct val="120000"/>
              </a:lnSpc>
              <a:spcBef>
                <a:spcPts val="0"/>
              </a:spcBef>
              <a:spcAft>
                <a:spcPts val="0"/>
              </a:spcAft>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sym typeface="Open Sans Light"/>
              </a:rPr>
              <a:t>Data from four campuses: Channel Islands, Fullerton, Los Angeles, and Northridge</a:t>
            </a:r>
          </a:p>
          <a:p>
            <a:pPr marL="285750" lvl="0" indent="-285750" rtl="0">
              <a:lnSpc>
                <a:spcPct val="120000"/>
              </a:lnSpc>
              <a:spcBef>
                <a:spcPts val="0"/>
              </a:spcBef>
              <a:spcAft>
                <a:spcPts val="0"/>
              </a:spcAft>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lvl="0" indent="-285750" rtl="0">
              <a:lnSpc>
                <a:spcPct val="120000"/>
              </a:lnSpc>
              <a:spcBef>
                <a:spcPts val="0"/>
              </a:spcBef>
              <a:spcAft>
                <a:spcPts val="0"/>
              </a:spcAft>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sym typeface="Open Sans Light"/>
              </a:rPr>
              <a:t>Unit of analysis is course sections</a:t>
            </a:r>
          </a:p>
          <a:p>
            <a:pPr marL="285750" lvl="0" indent="-285750" rtl="0">
              <a:lnSpc>
                <a:spcPct val="120000"/>
              </a:lnSpc>
              <a:spcBef>
                <a:spcPts val="0"/>
              </a:spcBef>
              <a:spcAft>
                <a:spcPts val="0"/>
              </a:spcAft>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lvl="0" indent="-285750" rtl="0">
              <a:lnSpc>
                <a:spcPct val="120000"/>
              </a:lnSpc>
              <a:spcBef>
                <a:spcPts val="0"/>
              </a:spcBef>
              <a:spcAft>
                <a:spcPts val="0"/>
              </a:spcAft>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sym typeface="Open Sans Light"/>
              </a:rPr>
              <a:t>Dependent variable is percentage of students in section who earned a grade of D or F or took unauthorized late withdrawal (U or W)</a:t>
            </a:r>
          </a:p>
          <a:p>
            <a:pPr marL="285750" lvl="0" indent="-285750" rtl="0">
              <a:lnSpc>
                <a:spcPct val="120000"/>
              </a:lnSpc>
              <a:spcBef>
                <a:spcPts val="0"/>
              </a:spcBef>
              <a:spcAft>
                <a:spcPts val="0"/>
              </a:spcAft>
              <a:buFont typeface="Arial" panose="020B0604020202020204" pitchFamily="34" charset="0"/>
              <a:buChar char="•"/>
            </a:pPr>
            <a:endParaRPr lang="en-US" sz="1800" dirty="0">
              <a:solidFill>
                <a:schemeClr val="tx1"/>
              </a:solidFill>
              <a:latin typeface="Open Sans" panose="020B0604020202020204" charset="0"/>
              <a:ea typeface="Open Sans" panose="020B0604020202020204" charset="0"/>
              <a:cs typeface="Open Sans" panose="020B0604020202020204" charset="0"/>
              <a:sym typeface="Open Sans Light"/>
            </a:endParaRPr>
          </a:p>
          <a:p>
            <a:pPr marL="285750" lvl="0" indent="-285750" rtl="0">
              <a:lnSpc>
                <a:spcPct val="120000"/>
              </a:lnSpc>
              <a:spcBef>
                <a:spcPts val="0"/>
              </a:spcBef>
              <a:spcAft>
                <a:spcPts val="0"/>
              </a:spcAft>
              <a:buFont typeface="Arial" panose="020B0604020202020204" pitchFamily="34" charset="0"/>
              <a:buChar char="•"/>
            </a:pPr>
            <a:r>
              <a:rPr lang="en-US" sz="1800" dirty="0">
                <a:solidFill>
                  <a:schemeClr val="tx1"/>
                </a:solidFill>
                <a:latin typeface="Open Sans" panose="020B0604020202020204" charset="0"/>
                <a:ea typeface="Open Sans" panose="020B0604020202020204" charset="0"/>
                <a:cs typeface="Open Sans" panose="020B0604020202020204" charset="0"/>
                <a:sym typeface="Open Sans Light"/>
              </a:rPr>
              <a:t>Additional analysis adding CSU San Marcos (which had some data collection concerns) shows nearly identical results</a:t>
            </a:r>
          </a:p>
          <a:p>
            <a:pPr lvl="0" rtl="0">
              <a:lnSpc>
                <a:spcPct val="120000"/>
              </a:lnSpc>
              <a:spcBef>
                <a:spcPts val="0"/>
              </a:spcBef>
              <a:spcAft>
                <a:spcPts val="0"/>
              </a:spcAft>
            </a:pPr>
            <a:endParaRPr lang="en-US" sz="1600" dirty="0">
              <a:solidFill>
                <a:schemeClr val="tx1"/>
              </a:solidFill>
              <a:latin typeface="Open Sans" panose="020B0604020202020204" charset="0"/>
              <a:ea typeface="Open Sans" panose="020B0604020202020204" charset="0"/>
              <a:cs typeface="Open Sans" panose="020B0604020202020204" charset="0"/>
              <a:sym typeface="Open Sans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3"/>
          <p:cNvSpPr/>
          <p:nvPr/>
        </p:nvSpPr>
        <p:spPr>
          <a:xfrm>
            <a:off x="447907" y="356838"/>
            <a:ext cx="11296185" cy="5787483"/>
          </a:xfrm>
          <a:prstGeom prst="rect">
            <a:avLst/>
          </a:prstGeom>
          <a:solidFill>
            <a:schemeClr val="lt1"/>
          </a:solidFill>
          <a:ln w="857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85750" algn="ctr" rtl="0">
              <a:spcBef>
                <a:spcPts val="0"/>
              </a:spcBef>
              <a:spcAft>
                <a:spcPts val="0"/>
              </a:spcAft>
              <a:buFont typeface="Arial" panose="020B0604020202020204" pitchFamily="34" charset="0"/>
              <a:buChar char="•"/>
            </a:pPr>
            <a:endParaRPr sz="1800">
              <a:solidFill>
                <a:schemeClr val="lt1"/>
              </a:solidFill>
              <a:latin typeface="Calibri"/>
              <a:ea typeface="Calibri"/>
              <a:cs typeface="Calibri"/>
              <a:sym typeface="Calibri"/>
            </a:endParaRPr>
          </a:p>
        </p:txBody>
      </p:sp>
      <p:pic>
        <p:nvPicPr>
          <p:cNvPr id="93" name="Google Shape;93;p3" descr="A picture containing text&#10;&#10;Description automatically generated"/>
          <p:cNvPicPr preferRelativeResize="0"/>
          <p:nvPr/>
        </p:nvPicPr>
        <p:blipFill rotWithShape="1">
          <a:blip r:embed="rId3">
            <a:alphaModFix/>
          </a:blip>
          <a:srcRect t="35503" b="38421"/>
          <a:stretch/>
        </p:blipFill>
        <p:spPr>
          <a:xfrm>
            <a:off x="9661006" y="5448685"/>
            <a:ext cx="1821853" cy="475048"/>
          </a:xfrm>
          <a:prstGeom prst="rect">
            <a:avLst/>
          </a:prstGeom>
          <a:noFill/>
          <a:ln>
            <a:noFill/>
          </a:ln>
        </p:spPr>
      </p:pic>
      <p:sp>
        <p:nvSpPr>
          <p:cNvPr id="94" name="Google Shape;94;p3"/>
          <p:cNvSpPr txBox="1"/>
          <p:nvPr/>
        </p:nvSpPr>
        <p:spPr>
          <a:xfrm>
            <a:off x="447907" y="889686"/>
            <a:ext cx="11296186"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chemeClr val="dk1"/>
                </a:solidFill>
                <a:latin typeface="Open Sans"/>
                <a:ea typeface="Open Sans"/>
                <a:cs typeface="Open Sans"/>
                <a:sym typeface="Open Sans"/>
              </a:rPr>
              <a:t>Results</a:t>
            </a:r>
          </a:p>
        </p:txBody>
      </p:sp>
      <p:sp>
        <p:nvSpPr>
          <p:cNvPr id="3" name="Rectangle 1"/>
          <p:cNvSpPr>
            <a:spLocks noChangeArrowheads="1"/>
          </p:cNvSpPr>
          <p:nvPr/>
        </p:nvSpPr>
        <p:spPr bwMode="auto">
          <a:xfrm>
            <a:off x="1093941" y="1843793"/>
            <a:ext cx="386308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Open Sans" panose="020B0604020202020204" charset="0"/>
                <a:ea typeface="Open Sans" panose="020B0604020202020204" charset="0"/>
                <a:cs typeface="Open Sans" panose="020B0604020202020204" charset="0"/>
              </a:rPr>
              <a:t>Multivariate Ordinary Least Squares Regression Results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i="0" u="none" strike="noStrike" cap="none" normalizeH="0" baseline="0" dirty="0">
              <a:ln>
                <a:noFill/>
              </a:ln>
              <a:solidFill>
                <a:schemeClr val="tx1"/>
              </a:solidFill>
              <a:effectLst/>
              <a:latin typeface="Open Sans" panose="020B0604020202020204" charset="0"/>
              <a:ea typeface="Open Sans" panose="020B0604020202020204" charset="0"/>
              <a:cs typeface="Open Sans" panose="020B060402020202020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Open Sans" panose="020B0604020202020204" charset="0"/>
                <a:ea typeface="Open Sans" panose="020B0604020202020204" charset="0"/>
                <a:cs typeface="Open Sans" panose="020B0604020202020204" charset="0"/>
              </a:rPr>
              <a:t>Dependent variable: Percentage of students in course section receiving grade of D/F/U/W</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Open Sans" panose="020B0604020202020204" charset="0"/>
              <a:ea typeface="Open Sans" panose="020B0604020202020204" charset="0"/>
              <a:cs typeface="Open Sans" panose="020B060402020202020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chemeClr val="tx1"/>
                </a:solidFill>
                <a:effectLst/>
                <a:latin typeface="Open Sans" panose="020B0604020202020204" charset="0"/>
                <a:ea typeface="Open Sans" panose="020B0604020202020204" charset="0"/>
                <a:cs typeface="Open Sans" panose="020B0604020202020204" charset="0"/>
              </a:rPr>
              <a:t>n</a:t>
            </a:r>
            <a:r>
              <a:rPr kumimoji="0" lang="en-US" altLang="en-US" sz="2000" b="0" i="0" u="none" strike="noStrike" cap="none" normalizeH="0" baseline="0" dirty="0">
                <a:ln>
                  <a:noFill/>
                </a:ln>
                <a:solidFill>
                  <a:schemeClr val="tx1"/>
                </a:solidFill>
                <a:effectLst/>
                <a:latin typeface="Open Sans" panose="020B0604020202020204" charset="0"/>
                <a:ea typeface="Open Sans" panose="020B0604020202020204" charset="0"/>
                <a:cs typeface="Open Sans" panose="020B0604020202020204" charset="0"/>
              </a:rPr>
              <a:t>=15,528</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1" u="none" strike="noStrike" cap="none" normalizeH="0" baseline="0" dirty="0">
              <a:ln>
                <a:noFill/>
              </a:ln>
              <a:solidFill>
                <a:schemeClr val="tx1"/>
              </a:solidFill>
              <a:effectLst/>
              <a:latin typeface="Open Sans" panose="020B0604020202020204" charset="0"/>
              <a:ea typeface="Open Sans" panose="020B0604020202020204" charset="0"/>
              <a:cs typeface="Open Sans" panose="020B060402020202020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chemeClr val="tx1"/>
                </a:solidFill>
                <a:effectLst/>
                <a:latin typeface="Open Sans" panose="020B0604020202020204" charset="0"/>
                <a:ea typeface="Open Sans" panose="020B0604020202020204" charset="0"/>
                <a:cs typeface="Open Sans" panose="020B0604020202020204" charset="0"/>
              </a:rPr>
              <a:t>***p≤.001</a:t>
            </a:r>
            <a:endParaRPr kumimoji="0" lang="en-US" altLang="en-US" sz="2000" b="0" i="0" u="none" strike="noStrike" cap="none" normalizeH="0" baseline="0" dirty="0">
              <a:ln>
                <a:noFill/>
              </a:ln>
              <a:solidFill>
                <a:schemeClr val="tx1"/>
              </a:solidFill>
              <a:effectLst/>
              <a:latin typeface="Open Sans" panose="020B0604020202020204" charset="0"/>
              <a:ea typeface="Open Sans" panose="020B0604020202020204" charset="0"/>
              <a:cs typeface="Open Sans" panose="020B060402020202020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113684097"/>
              </p:ext>
            </p:extLst>
          </p:nvPr>
        </p:nvGraphicFramePr>
        <p:xfrm>
          <a:off x="4957024" y="1426656"/>
          <a:ext cx="6525835" cy="4022029"/>
        </p:xfrm>
        <a:graphic>
          <a:graphicData uri="http://schemas.openxmlformats.org/drawingml/2006/table">
            <a:tbl>
              <a:tblPr firstRow="1" firstCol="1" bandRow="1">
                <a:tableStyleId>{5C22544A-7EE6-4342-B048-85BDC9FD1C3A}</a:tableStyleId>
              </a:tblPr>
              <a:tblGrid>
                <a:gridCol w="3755461">
                  <a:extLst>
                    <a:ext uri="{9D8B030D-6E8A-4147-A177-3AD203B41FA5}">
                      <a16:colId xmlns:a16="http://schemas.microsoft.com/office/drawing/2014/main" val="2895291911"/>
                    </a:ext>
                  </a:extLst>
                </a:gridCol>
                <a:gridCol w="2770374">
                  <a:extLst>
                    <a:ext uri="{9D8B030D-6E8A-4147-A177-3AD203B41FA5}">
                      <a16:colId xmlns:a16="http://schemas.microsoft.com/office/drawing/2014/main" val="1762160634"/>
                    </a:ext>
                  </a:extLst>
                </a:gridCol>
              </a:tblGrid>
              <a:tr h="630621">
                <a:tc>
                  <a:txBody>
                    <a:bodyPr/>
                    <a:lstStyle/>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Variable</a:t>
                      </a:r>
                    </a:p>
                  </a:txBody>
                  <a:tcPr marL="68580" marR="68580" marT="0" marB="0"/>
                </a:tc>
                <a:tc>
                  <a:txBody>
                    <a:bodyPr/>
                    <a:lstStyle/>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Unstandardized Coefficients (B)</a:t>
                      </a:r>
                    </a:p>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 (standard error)</a:t>
                      </a:r>
                    </a:p>
                  </a:txBody>
                  <a:tcPr marL="68580" marR="68580" marT="0" marB="0"/>
                </a:tc>
                <a:extLst>
                  <a:ext uri="{0D108BD9-81ED-4DB2-BD59-A6C34878D82A}">
                    <a16:rowId xmlns:a16="http://schemas.microsoft.com/office/drawing/2014/main" val="213323883"/>
                  </a:ext>
                </a:extLst>
              </a:tr>
              <a:tr h="416947">
                <a:tc>
                  <a:txBody>
                    <a:bodyPr/>
                    <a:lstStyle/>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Constant</a:t>
                      </a:r>
                    </a:p>
                  </a:txBody>
                  <a:tcPr marL="68580" marR="68580" marT="0" marB="0"/>
                </a:tc>
                <a:tc>
                  <a:txBody>
                    <a:bodyPr/>
                    <a:lstStyle/>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.052***</a:t>
                      </a:r>
                    </a:p>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(.004)</a:t>
                      </a:r>
                    </a:p>
                  </a:txBody>
                  <a:tcPr marL="68580" marR="68580" marT="0" marB="0"/>
                </a:tc>
                <a:extLst>
                  <a:ext uri="{0D108BD9-81ED-4DB2-BD59-A6C34878D82A}">
                    <a16:rowId xmlns:a16="http://schemas.microsoft.com/office/drawing/2014/main" val="341517409"/>
                  </a:ext>
                </a:extLst>
              </a:tr>
              <a:tr h="416947">
                <a:tc>
                  <a:txBody>
                    <a:bodyPr/>
                    <a:lstStyle/>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Any face-to-face</a:t>
                      </a:r>
                    </a:p>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(0=online)</a:t>
                      </a:r>
                    </a:p>
                  </a:txBody>
                  <a:tcPr marL="68580" marR="68580" marT="0" marB="0"/>
                </a:tc>
                <a:tc>
                  <a:txBody>
                    <a:bodyPr/>
                    <a:lstStyle/>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-.053***</a:t>
                      </a:r>
                    </a:p>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(.006)</a:t>
                      </a:r>
                    </a:p>
                  </a:txBody>
                  <a:tcPr marL="68580" marR="68580" marT="0" marB="0"/>
                </a:tc>
                <a:extLst>
                  <a:ext uri="{0D108BD9-81ED-4DB2-BD59-A6C34878D82A}">
                    <a16:rowId xmlns:a16="http://schemas.microsoft.com/office/drawing/2014/main" val="2750353574"/>
                  </a:ext>
                </a:extLst>
              </a:tr>
              <a:tr h="416947">
                <a:tc>
                  <a:txBody>
                    <a:bodyPr/>
                    <a:lstStyle/>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Upper Division</a:t>
                      </a:r>
                    </a:p>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(0=lower division; 1=upper division)</a:t>
                      </a:r>
                    </a:p>
                  </a:txBody>
                  <a:tcPr marL="68580" marR="68580" marT="0" marB="0"/>
                </a:tc>
                <a:tc>
                  <a:txBody>
                    <a:bodyPr/>
                    <a:lstStyle/>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-.056***</a:t>
                      </a:r>
                    </a:p>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(.002)</a:t>
                      </a:r>
                    </a:p>
                  </a:txBody>
                  <a:tcPr marL="68580" marR="68580" marT="0" marB="0"/>
                </a:tc>
                <a:extLst>
                  <a:ext uri="{0D108BD9-81ED-4DB2-BD59-A6C34878D82A}">
                    <a16:rowId xmlns:a16="http://schemas.microsoft.com/office/drawing/2014/main" val="2468457874"/>
                  </a:ext>
                </a:extLst>
              </a:tr>
              <a:tr h="416947">
                <a:tc>
                  <a:txBody>
                    <a:bodyPr/>
                    <a:lstStyle/>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Number of student enrolled in section</a:t>
                      </a:r>
                    </a:p>
                  </a:txBody>
                  <a:tcPr marL="68580" marR="68580" marT="0" marB="0"/>
                </a:tc>
                <a:tc>
                  <a:txBody>
                    <a:bodyPr/>
                    <a:lstStyle/>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.000***</a:t>
                      </a:r>
                    </a:p>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(.000)</a:t>
                      </a:r>
                    </a:p>
                  </a:txBody>
                  <a:tcPr marL="68580" marR="68580" marT="0" marB="0"/>
                </a:tc>
                <a:extLst>
                  <a:ext uri="{0D108BD9-81ED-4DB2-BD59-A6C34878D82A}">
                    <a16:rowId xmlns:a16="http://schemas.microsoft.com/office/drawing/2014/main" val="4219745240"/>
                  </a:ext>
                </a:extLst>
              </a:tr>
              <a:tr h="416947">
                <a:tc>
                  <a:txBody>
                    <a:bodyPr/>
                    <a:lstStyle/>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 of student in section who are male</a:t>
                      </a:r>
                    </a:p>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 </a:t>
                      </a:r>
                    </a:p>
                  </a:txBody>
                  <a:tcPr marL="68580" marR="68580" marT="0" marB="0"/>
                </a:tc>
                <a:tc>
                  <a:txBody>
                    <a:bodyPr/>
                    <a:lstStyle/>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.057***</a:t>
                      </a:r>
                    </a:p>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(.004)</a:t>
                      </a:r>
                    </a:p>
                  </a:txBody>
                  <a:tcPr marL="68580" marR="68580" marT="0" marB="0"/>
                </a:tc>
                <a:extLst>
                  <a:ext uri="{0D108BD9-81ED-4DB2-BD59-A6C34878D82A}">
                    <a16:rowId xmlns:a16="http://schemas.microsoft.com/office/drawing/2014/main" val="216228007"/>
                  </a:ext>
                </a:extLst>
              </a:tr>
              <a:tr h="416947">
                <a:tc>
                  <a:txBody>
                    <a:bodyPr/>
                    <a:lstStyle/>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 of students who are Pell-eligible</a:t>
                      </a:r>
                    </a:p>
                  </a:txBody>
                  <a:tcPr marL="68580" marR="68580" marT="0" marB="0"/>
                </a:tc>
                <a:tc>
                  <a:txBody>
                    <a:bodyPr/>
                    <a:lstStyle/>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.021***</a:t>
                      </a:r>
                    </a:p>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(.005)</a:t>
                      </a:r>
                    </a:p>
                  </a:txBody>
                  <a:tcPr marL="68580" marR="68580" marT="0" marB="0"/>
                </a:tc>
                <a:extLst>
                  <a:ext uri="{0D108BD9-81ED-4DB2-BD59-A6C34878D82A}">
                    <a16:rowId xmlns:a16="http://schemas.microsoft.com/office/drawing/2014/main" val="1428536284"/>
                  </a:ext>
                </a:extLst>
              </a:tr>
              <a:tr h="416947">
                <a:tc>
                  <a:txBody>
                    <a:bodyPr/>
                    <a:lstStyle/>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 Traditionally Underserved Ethnic Groups</a:t>
                      </a:r>
                    </a:p>
                  </a:txBody>
                  <a:tcPr marL="68580" marR="68580" marT="0" marB="0"/>
                </a:tc>
                <a:tc>
                  <a:txBody>
                    <a:bodyPr/>
                    <a:lstStyle/>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.071***</a:t>
                      </a:r>
                    </a:p>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(.005)</a:t>
                      </a:r>
                    </a:p>
                  </a:txBody>
                  <a:tcPr marL="68580" marR="68580" marT="0" marB="0"/>
                </a:tc>
                <a:extLst>
                  <a:ext uri="{0D108BD9-81ED-4DB2-BD59-A6C34878D82A}">
                    <a16:rowId xmlns:a16="http://schemas.microsoft.com/office/drawing/2014/main" val="3452400520"/>
                  </a:ext>
                </a:extLst>
              </a:tr>
              <a:tr h="416947">
                <a:tc>
                  <a:txBody>
                    <a:bodyPr/>
                    <a:lstStyle/>
                    <a:p>
                      <a:pPr marL="0" marR="0">
                        <a:lnSpc>
                          <a:spcPct val="107000"/>
                        </a:lnSpc>
                        <a:spcBef>
                          <a:spcPts val="0"/>
                        </a:spcBef>
                        <a:spcAft>
                          <a:spcPts val="0"/>
                        </a:spcAft>
                      </a:pPr>
                      <a:r>
                        <a:rPr lang="en-US" sz="1300">
                          <a:effectLst/>
                          <a:latin typeface="Open Sans" panose="020B0604020202020204" charset="0"/>
                          <a:ea typeface="Open Sans" panose="020B0604020202020204" charset="0"/>
                          <a:cs typeface="Open Sans" panose="020B0604020202020204" charset="0"/>
                        </a:rPr>
                        <a:t>Zero-Cost textbooks</a:t>
                      </a:r>
                      <a:br>
                        <a:rPr lang="en-US" sz="1300">
                          <a:effectLst/>
                          <a:latin typeface="Open Sans" panose="020B0604020202020204" charset="0"/>
                          <a:ea typeface="Open Sans" panose="020B0604020202020204" charset="0"/>
                          <a:cs typeface="Open Sans" panose="020B0604020202020204" charset="0"/>
                        </a:rPr>
                      </a:br>
                      <a:r>
                        <a:rPr lang="en-US" sz="1300">
                          <a:effectLst/>
                          <a:latin typeface="Open Sans" panose="020B0604020202020204" charset="0"/>
                          <a:ea typeface="Open Sans" panose="020B0604020202020204" charset="0"/>
                          <a:cs typeface="Open Sans" panose="020B0604020202020204" charset="0"/>
                        </a:rPr>
                        <a:t>(0=typical costs; 1=zero cost to students)</a:t>
                      </a:r>
                    </a:p>
                  </a:txBody>
                  <a:tcPr marL="68580" marR="68580" marT="0" marB="0"/>
                </a:tc>
                <a:tc>
                  <a:txBody>
                    <a:bodyPr/>
                    <a:lstStyle/>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-.014***</a:t>
                      </a:r>
                    </a:p>
                    <a:p>
                      <a:pPr marL="0" marR="0">
                        <a:lnSpc>
                          <a:spcPct val="107000"/>
                        </a:lnSpc>
                        <a:spcBef>
                          <a:spcPts val="0"/>
                        </a:spcBef>
                        <a:spcAft>
                          <a:spcPts val="0"/>
                        </a:spcAft>
                      </a:pPr>
                      <a:r>
                        <a:rPr lang="en-US" sz="1300" dirty="0">
                          <a:effectLst/>
                          <a:latin typeface="Open Sans" panose="020B0604020202020204" charset="0"/>
                          <a:ea typeface="Open Sans" panose="020B0604020202020204" charset="0"/>
                          <a:cs typeface="Open Sans" panose="020B0604020202020204" charset="0"/>
                        </a:rPr>
                        <a:t>(.004)</a:t>
                      </a:r>
                    </a:p>
                  </a:txBody>
                  <a:tcPr marL="68580" marR="68580" marT="0" marB="0"/>
                </a:tc>
                <a:extLst>
                  <a:ext uri="{0D108BD9-81ED-4DB2-BD59-A6C34878D82A}">
                    <a16:rowId xmlns:a16="http://schemas.microsoft.com/office/drawing/2014/main" val="3240764881"/>
                  </a:ext>
                </a:extLst>
              </a:tr>
            </a:tbl>
          </a:graphicData>
        </a:graphic>
      </p:graphicFrame>
    </p:spTree>
    <p:extLst>
      <p:ext uri="{BB962C8B-B14F-4D97-AF65-F5344CB8AC3E}">
        <p14:creationId xmlns:p14="http://schemas.microsoft.com/office/powerpoint/2010/main" val="1104315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4"/>
          <p:cNvSpPr/>
          <p:nvPr/>
        </p:nvSpPr>
        <p:spPr>
          <a:xfrm>
            <a:off x="447907" y="356838"/>
            <a:ext cx="11296185" cy="5787483"/>
          </a:xfrm>
          <a:prstGeom prst="rect">
            <a:avLst/>
          </a:prstGeom>
          <a:solidFill>
            <a:schemeClr val="lt1"/>
          </a:solidFill>
          <a:ln w="857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00" name="Google Shape;100;p4" descr="A picture containing text&#10;&#10;Description automatically generated"/>
          <p:cNvPicPr preferRelativeResize="0"/>
          <p:nvPr/>
        </p:nvPicPr>
        <p:blipFill rotWithShape="1">
          <a:blip r:embed="rId3">
            <a:alphaModFix/>
          </a:blip>
          <a:srcRect t="35503" b="38421"/>
          <a:stretch/>
        </p:blipFill>
        <p:spPr>
          <a:xfrm>
            <a:off x="9661006" y="5448685"/>
            <a:ext cx="1821853" cy="475048"/>
          </a:xfrm>
          <a:prstGeom prst="rect">
            <a:avLst/>
          </a:prstGeom>
          <a:noFill/>
          <a:ln>
            <a:noFill/>
          </a:ln>
        </p:spPr>
      </p:pic>
      <p:sp>
        <p:nvSpPr>
          <p:cNvPr id="101" name="Google Shape;101;p4"/>
          <p:cNvSpPr txBox="1"/>
          <p:nvPr/>
        </p:nvSpPr>
        <p:spPr>
          <a:xfrm>
            <a:off x="447907" y="889686"/>
            <a:ext cx="11296186" cy="138499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chemeClr val="dk1"/>
                </a:solidFill>
                <a:latin typeface="Open Sans"/>
                <a:ea typeface="Open Sans"/>
                <a:cs typeface="Open Sans"/>
                <a:sym typeface="Open Sans"/>
              </a:rPr>
              <a:t>Where on your campus will you talk</a:t>
            </a:r>
            <a:br>
              <a:rPr lang="en-US" sz="2800" b="1" dirty="0">
                <a:solidFill>
                  <a:schemeClr val="dk1"/>
                </a:solidFill>
                <a:latin typeface="Open Sans"/>
                <a:ea typeface="Open Sans"/>
                <a:cs typeface="Open Sans"/>
                <a:sym typeface="Open Sans"/>
              </a:rPr>
            </a:br>
            <a:r>
              <a:rPr lang="en-US" sz="2800" b="1" dirty="0">
                <a:solidFill>
                  <a:schemeClr val="dk1"/>
                </a:solidFill>
                <a:latin typeface="Open Sans"/>
                <a:ea typeface="Open Sans"/>
                <a:cs typeface="Open Sans"/>
                <a:sym typeface="Open Sans"/>
              </a:rPr>
              <a:t>about your project? Or have you already started?</a:t>
            </a:r>
            <a:br>
              <a:rPr lang="en-US" sz="2800" b="1" dirty="0">
                <a:solidFill>
                  <a:schemeClr val="dk1"/>
                </a:solidFill>
                <a:latin typeface="Open Sans"/>
                <a:ea typeface="Open Sans"/>
                <a:cs typeface="Open Sans"/>
                <a:sym typeface="Open Sans"/>
              </a:rPr>
            </a:br>
            <a:r>
              <a:rPr lang="en-US" sz="2800" b="1" dirty="0">
                <a:solidFill>
                  <a:schemeClr val="dk1"/>
                </a:solidFill>
                <a:latin typeface="Open Sans"/>
                <a:ea typeface="Open Sans"/>
                <a:cs typeface="Open Sans"/>
                <a:sym typeface="Open Sans"/>
              </a:rPr>
              <a:t>To whom? With what objective?</a:t>
            </a:r>
            <a:endParaRPr dirty="0"/>
          </a:p>
        </p:txBody>
      </p:sp>
      <p:sp>
        <p:nvSpPr>
          <p:cNvPr id="2" name="TextBox 1"/>
          <p:cNvSpPr txBox="1"/>
          <p:nvPr/>
        </p:nvSpPr>
        <p:spPr>
          <a:xfrm>
            <a:off x="1022555" y="2556387"/>
            <a:ext cx="10186219" cy="3139321"/>
          </a:xfrm>
          <a:prstGeom prst="rect">
            <a:avLst/>
          </a:prstGeom>
          <a:noFill/>
        </p:spPr>
        <p:txBody>
          <a:bodyPr wrap="square" rtlCol="0">
            <a:spAutoFit/>
          </a:bodyPr>
          <a:lstStyle/>
          <a:p>
            <a:r>
              <a:rPr lang="en-US" sz="1800" b="1" dirty="0">
                <a:latin typeface="Open Sans" panose="020B0604020202020204" charset="0"/>
                <a:ea typeface="Open Sans" panose="020B0604020202020204" charset="0"/>
                <a:cs typeface="Open Sans" panose="020B0604020202020204" charset="0"/>
              </a:rPr>
              <a:t>Faculty</a:t>
            </a:r>
          </a:p>
          <a:p>
            <a:r>
              <a:rPr lang="en-US" sz="1800" dirty="0">
                <a:latin typeface="Open Sans" panose="020B0604020202020204" charset="0"/>
                <a:ea typeface="Open Sans" panose="020B0604020202020204" charset="0"/>
                <a:cs typeface="Open Sans" panose="020B0604020202020204" charset="0"/>
              </a:rPr>
              <a:t>	Adopt Zero Cost solutions for Fall 2021</a:t>
            </a:r>
          </a:p>
          <a:p>
            <a:r>
              <a:rPr lang="en-US" sz="1800" dirty="0">
                <a:latin typeface="Open Sans" panose="020B0604020202020204" charset="0"/>
                <a:ea typeface="Open Sans" panose="020B0604020202020204" charset="0"/>
                <a:cs typeface="Open Sans" panose="020B0604020202020204" charset="0"/>
              </a:rPr>
              <a:t>		</a:t>
            </a:r>
            <a:r>
              <a:rPr lang="en-US" sz="1800" dirty="0">
                <a:latin typeface="Open Sans" panose="020B0604020202020204" charset="0"/>
                <a:ea typeface="Open Sans" panose="020B0604020202020204" charset="0"/>
                <a:cs typeface="Open Sans" panose="020B0604020202020204" charset="0"/>
                <a:hlinkClick r:id="rId4"/>
              </a:rPr>
              <a:t>openstax.org</a:t>
            </a:r>
            <a:r>
              <a:rPr lang="en-US" sz="1800" dirty="0">
                <a:latin typeface="Open Sans" panose="020B0604020202020204" charset="0"/>
                <a:ea typeface="Open Sans" panose="020B0604020202020204" charset="0"/>
                <a:cs typeface="Open Sans" panose="020B0604020202020204" charset="0"/>
              </a:rPr>
              <a:t> </a:t>
            </a:r>
          </a:p>
          <a:p>
            <a:r>
              <a:rPr lang="en-US" sz="1800" dirty="0">
                <a:latin typeface="Open Sans" panose="020B0604020202020204" charset="0"/>
                <a:ea typeface="Open Sans" panose="020B0604020202020204" charset="0"/>
                <a:cs typeface="Open Sans" panose="020B0604020202020204" charset="0"/>
              </a:rPr>
              <a:t>		Contact your </a:t>
            </a:r>
            <a:r>
              <a:rPr lang="en-US" sz="1800" dirty="0">
                <a:latin typeface="Open Sans" panose="020B0604020202020204" charset="0"/>
                <a:ea typeface="Open Sans" panose="020B0604020202020204" charset="0"/>
                <a:cs typeface="Open Sans" panose="020B0604020202020204" charset="0"/>
                <a:hlinkClick r:id="rId5"/>
              </a:rPr>
              <a:t>campus Affordable Learning Solutions committee </a:t>
            </a:r>
            <a:r>
              <a:rPr lang="en-US" sz="1800" dirty="0">
                <a:latin typeface="Open Sans" panose="020B0604020202020204" charset="0"/>
                <a:ea typeface="Open Sans" panose="020B0604020202020204" charset="0"/>
                <a:cs typeface="Open Sans" panose="020B0604020202020204" charset="0"/>
              </a:rPr>
              <a:t>or librarians</a:t>
            </a:r>
          </a:p>
          <a:p>
            <a:endParaRPr lang="en-US" sz="1800" dirty="0">
              <a:latin typeface="Open Sans" panose="020B0604020202020204" charset="0"/>
              <a:ea typeface="Open Sans" panose="020B0604020202020204" charset="0"/>
              <a:cs typeface="Open Sans" panose="020B0604020202020204" charset="0"/>
            </a:endParaRPr>
          </a:p>
          <a:p>
            <a:r>
              <a:rPr lang="en-US" sz="1800" b="1" dirty="0">
                <a:latin typeface="Open Sans" panose="020B0604020202020204" charset="0"/>
                <a:ea typeface="Open Sans" panose="020B0604020202020204" charset="0"/>
                <a:cs typeface="Open Sans" panose="020B0604020202020204" charset="0"/>
              </a:rPr>
              <a:t>Administrators</a:t>
            </a:r>
          </a:p>
          <a:p>
            <a:r>
              <a:rPr lang="en-US" sz="1800" dirty="0">
                <a:latin typeface="Open Sans" panose="020B0604020202020204" charset="0"/>
                <a:ea typeface="Open Sans" panose="020B0604020202020204" charset="0"/>
                <a:cs typeface="Open Sans" panose="020B0604020202020204" charset="0"/>
              </a:rPr>
              <a:t>	Improve reporting of zero cost and low cost course sections</a:t>
            </a:r>
          </a:p>
          <a:p>
            <a:r>
              <a:rPr lang="en-US" sz="1800" dirty="0">
                <a:latin typeface="Open Sans" panose="020B0604020202020204" charset="0"/>
                <a:ea typeface="Open Sans" panose="020B0604020202020204" charset="0"/>
                <a:cs typeface="Open Sans" panose="020B0604020202020204" charset="0"/>
              </a:rPr>
              <a:t>	Include affordable learning solutions in faculty orientation </a:t>
            </a:r>
          </a:p>
          <a:p>
            <a:endParaRPr lang="en-US" sz="1800" dirty="0">
              <a:latin typeface="Open Sans" panose="020B0604020202020204" charset="0"/>
              <a:ea typeface="Open Sans" panose="020B0604020202020204" charset="0"/>
              <a:cs typeface="Open Sans" panose="020B0604020202020204" charset="0"/>
            </a:endParaRPr>
          </a:p>
          <a:p>
            <a:r>
              <a:rPr lang="en-US" sz="1800" b="1" dirty="0">
                <a:latin typeface="Open Sans" panose="020B0604020202020204" charset="0"/>
                <a:ea typeface="Open Sans" panose="020B0604020202020204" charset="0"/>
                <a:cs typeface="Open Sans" panose="020B0604020202020204" charset="0"/>
              </a:rPr>
              <a:t>Advisors</a:t>
            </a:r>
          </a:p>
          <a:p>
            <a:r>
              <a:rPr lang="en-US" sz="1800" dirty="0">
                <a:latin typeface="Open Sans" panose="020B0604020202020204" charset="0"/>
                <a:ea typeface="Open Sans" panose="020B0604020202020204" charset="0"/>
                <a:cs typeface="Open Sans" panose="020B0604020202020204" charset="0"/>
              </a:rPr>
              <a:t>	Encourage students to look for zero/low cost sections when registering</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1047</Words>
  <Application>Microsoft Macintosh PowerPoint</Application>
  <PresentationFormat>Widescreen</PresentationFormat>
  <Paragraphs>95</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Arial</vt:lpstr>
      <vt:lpstr>Open Sans Light</vt:lpstr>
      <vt:lpstr>Open Sans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Christie</dc:creator>
  <cp:lastModifiedBy>Jennifer Fabbi</cp:lastModifiedBy>
  <cp:revision>11</cp:revision>
  <dcterms:created xsi:type="dcterms:W3CDTF">2021-04-20T16:07:56Z</dcterms:created>
  <dcterms:modified xsi:type="dcterms:W3CDTF">2021-06-17T23:08:32Z</dcterms:modified>
</cp:coreProperties>
</file>