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58" r:id="rId3"/>
    <p:sldId id="259" r:id="rId4"/>
    <p:sldId id="260"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4FF119-52DC-4C7A-B165-7557959DF7B4}" v="14" dt="2023-02-16T04:17:01.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6" autoAdjust="0"/>
    <p:restoredTop sz="86781" autoAdjust="0"/>
  </p:normalViewPr>
  <p:slideViewPr>
    <p:cSldViewPr snapToGrid="0">
      <p:cViewPr varScale="1">
        <p:scale>
          <a:sx n="69" d="100"/>
          <a:sy n="69" d="100"/>
        </p:scale>
        <p:origin x="80"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ll, Ann" userId="b313db76-6378-48a5-8ce5-52ab24a29605" providerId="ADAL" clId="{BE4FF119-52DC-4C7A-B165-7557959DF7B4}"/>
    <pc:docChg chg="undo redo custSel addSld delSld modSld">
      <pc:chgData name="Roll, Ann" userId="b313db76-6378-48a5-8ce5-52ab24a29605" providerId="ADAL" clId="{BE4FF119-52DC-4C7A-B165-7557959DF7B4}" dt="2023-02-16T04:41:11.553" v="2100" actId="20577"/>
      <pc:docMkLst>
        <pc:docMk/>
      </pc:docMkLst>
      <pc:sldChg chg="modNotesTx">
        <pc:chgData name="Roll, Ann" userId="b313db76-6378-48a5-8ce5-52ab24a29605" providerId="ADAL" clId="{BE4FF119-52DC-4C7A-B165-7557959DF7B4}" dt="2023-02-15T01:09:07.352" v="1492" actId="20577"/>
        <pc:sldMkLst>
          <pc:docMk/>
          <pc:sldMk cId="2712455756" sldId="258"/>
        </pc:sldMkLst>
      </pc:sldChg>
      <pc:sldChg chg="modSp modNotesTx">
        <pc:chgData name="Roll, Ann" userId="b313db76-6378-48a5-8ce5-52ab24a29605" providerId="ADAL" clId="{BE4FF119-52DC-4C7A-B165-7557959DF7B4}" dt="2023-02-16T03:54:26.156" v="1523" actId="1076"/>
        <pc:sldMkLst>
          <pc:docMk/>
          <pc:sldMk cId="2245442260" sldId="259"/>
        </pc:sldMkLst>
        <pc:picChg chg="mod">
          <ac:chgData name="Roll, Ann" userId="b313db76-6378-48a5-8ce5-52ab24a29605" providerId="ADAL" clId="{BE4FF119-52DC-4C7A-B165-7557959DF7B4}" dt="2023-02-16T03:54:26.156" v="1523" actId="1076"/>
          <ac:picMkLst>
            <pc:docMk/>
            <pc:sldMk cId="2245442260" sldId="259"/>
            <ac:picMk id="1025" creationId="{6169AE8E-A43C-1228-B80E-EF910C74A899}"/>
          </ac:picMkLst>
        </pc:picChg>
      </pc:sldChg>
      <pc:sldChg chg="addSp delSp modSp mod">
        <pc:chgData name="Roll, Ann" userId="b313db76-6378-48a5-8ce5-52ab24a29605" providerId="ADAL" clId="{BE4FF119-52DC-4C7A-B165-7557959DF7B4}" dt="2023-02-16T04:17:18.517" v="1542" actId="1076"/>
        <pc:sldMkLst>
          <pc:docMk/>
          <pc:sldMk cId="4116092594" sldId="260"/>
        </pc:sldMkLst>
        <pc:spChg chg="add del mod">
          <ac:chgData name="Roll, Ann" userId="b313db76-6378-48a5-8ce5-52ab24a29605" providerId="ADAL" clId="{BE4FF119-52DC-4C7A-B165-7557959DF7B4}" dt="2023-02-16T04:17:01.057" v="1538"/>
          <ac:spMkLst>
            <pc:docMk/>
            <pc:sldMk cId="4116092594" sldId="260"/>
            <ac:spMk id="3" creationId="{DECE22DA-0E27-510E-319D-BB8C58918C2D}"/>
          </ac:spMkLst>
        </pc:spChg>
        <pc:graphicFrameChg chg="add del mod">
          <ac:chgData name="Roll, Ann" userId="b313db76-6378-48a5-8ce5-52ab24a29605" providerId="ADAL" clId="{BE4FF119-52DC-4C7A-B165-7557959DF7B4}" dt="2023-02-16T04:17:01.015" v="1537"/>
          <ac:graphicFrameMkLst>
            <pc:docMk/>
            <pc:sldMk cId="4116092594" sldId="260"/>
            <ac:graphicFrameMk id="4" creationId="{9F4852F2-C749-D452-0292-4D0E9428978F}"/>
          </ac:graphicFrameMkLst>
        </pc:graphicFrameChg>
        <pc:picChg chg="add mod">
          <ac:chgData name="Roll, Ann" userId="b313db76-6378-48a5-8ce5-52ab24a29605" providerId="ADAL" clId="{BE4FF119-52DC-4C7A-B165-7557959DF7B4}" dt="2023-02-16T04:17:18.517" v="1542" actId="1076"/>
          <ac:picMkLst>
            <pc:docMk/>
            <pc:sldMk cId="4116092594" sldId="260"/>
            <ac:picMk id="5" creationId="{6BE2200B-F8BB-4D27-0043-8F8CE9FF373C}"/>
          </ac:picMkLst>
        </pc:picChg>
      </pc:sldChg>
      <pc:sldChg chg="addSp delSp modSp del mod">
        <pc:chgData name="Roll, Ann" userId="b313db76-6378-48a5-8ce5-52ab24a29605" providerId="ADAL" clId="{BE4FF119-52DC-4C7A-B165-7557959DF7B4}" dt="2023-02-15T00:44:50.599" v="17" actId="2696"/>
        <pc:sldMkLst>
          <pc:docMk/>
          <pc:sldMk cId="1566509469" sldId="261"/>
        </pc:sldMkLst>
        <pc:spChg chg="del mod">
          <ac:chgData name="Roll, Ann" userId="b313db76-6378-48a5-8ce5-52ab24a29605" providerId="ADAL" clId="{BE4FF119-52DC-4C7A-B165-7557959DF7B4}" dt="2023-02-15T00:44:27.708" v="14" actId="478"/>
          <ac:spMkLst>
            <pc:docMk/>
            <pc:sldMk cId="1566509469" sldId="261"/>
            <ac:spMk id="2" creationId="{8406704F-1673-B668-E95E-AD989CB5FDBC}"/>
          </ac:spMkLst>
        </pc:spChg>
        <pc:spChg chg="add del mod">
          <ac:chgData name="Roll, Ann" userId="b313db76-6378-48a5-8ce5-52ab24a29605" providerId="ADAL" clId="{BE4FF119-52DC-4C7A-B165-7557959DF7B4}" dt="2023-02-15T00:44:33.178" v="15" actId="478"/>
          <ac:spMkLst>
            <pc:docMk/>
            <pc:sldMk cId="1566509469" sldId="261"/>
            <ac:spMk id="4" creationId="{05894CE8-48AE-0F44-0822-E1F56A5B50E2}"/>
          </ac:spMkLst>
        </pc:spChg>
      </pc:sldChg>
      <pc:sldChg chg="addSp delSp modSp new mod">
        <pc:chgData name="Roll, Ann" userId="b313db76-6378-48a5-8ce5-52ab24a29605" providerId="ADAL" clId="{BE4FF119-52DC-4C7A-B165-7557959DF7B4}" dt="2023-02-16T04:28:48.360" v="1910" actId="20577"/>
        <pc:sldMkLst>
          <pc:docMk/>
          <pc:sldMk cId="1662793329" sldId="262"/>
        </pc:sldMkLst>
        <pc:spChg chg="del mod">
          <ac:chgData name="Roll, Ann" userId="b313db76-6378-48a5-8ce5-52ab24a29605" providerId="ADAL" clId="{BE4FF119-52DC-4C7A-B165-7557959DF7B4}" dt="2023-02-15T00:48:10.508" v="216" actId="478"/>
          <ac:spMkLst>
            <pc:docMk/>
            <pc:sldMk cId="1662793329" sldId="262"/>
            <ac:spMk id="2" creationId="{A8FFD0A4-509F-4989-8943-65C84AD7ADCF}"/>
          </ac:spMkLst>
        </pc:spChg>
        <pc:spChg chg="mod">
          <ac:chgData name="Roll, Ann" userId="b313db76-6378-48a5-8ce5-52ab24a29605" providerId="ADAL" clId="{BE4FF119-52DC-4C7A-B165-7557959DF7B4}" dt="2023-02-16T04:28:48.360" v="1910" actId="20577"/>
          <ac:spMkLst>
            <pc:docMk/>
            <pc:sldMk cId="1662793329" sldId="262"/>
            <ac:spMk id="3" creationId="{6AE5B0C9-E5EF-7C17-CDE6-0EDD951CA6C0}"/>
          </ac:spMkLst>
        </pc:spChg>
        <pc:spChg chg="add del mod">
          <ac:chgData name="Roll, Ann" userId="b313db76-6378-48a5-8ce5-52ab24a29605" providerId="ADAL" clId="{BE4FF119-52DC-4C7A-B165-7557959DF7B4}" dt="2023-02-15T00:48:13.666" v="217" actId="478"/>
          <ac:spMkLst>
            <pc:docMk/>
            <pc:sldMk cId="1662793329" sldId="262"/>
            <ac:spMk id="5" creationId="{EFCC342A-E2C1-7A96-C02A-A831296F004E}"/>
          </ac:spMkLst>
        </pc:spChg>
      </pc:sldChg>
      <pc:sldChg chg="modSp new mod">
        <pc:chgData name="Roll, Ann" userId="b313db76-6378-48a5-8ce5-52ab24a29605" providerId="ADAL" clId="{BE4FF119-52DC-4C7A-B165-7557959DF7B4}" dt="2023-02-16T04:23:37.116" v="1786" actId="113"/>
        <pc:sldMkLst>
          <pc:docMk/>
          <pc:sldMk cId="4215608600" sldId="263"/>
        </pc:sldMkLst>
        <pc:spChg chg="mod">
          <ac:chgData name="Roll, Ann" userId="b313db76-6378-48a5-8ce5-52ab24a29605" providerId="ADAL" clId="{BE4FF119-52DC-4C7A-B165-7557959DF7B4}" dt="2023-02-16T03:54:01.260" v="1522" actId="20577"/>
          <ac:spMkLst>
            <pc:docMk/>
            <pc:sldMk cId="4215608600" sldId="263"/>
            <ac:spMk id="2" creationId="{BC6458BE-E389-B5BA-8E58-ACD6B07D4DA9}"/>
          </ac:spMkLst>
        </pc:spChg>
        <pc:spChg chg="mod">
          <ac:chgData name="Roll, Ann" userId="b313db76-6378-48a5-8ce5-52ab24a29605" providerId="ADAL" clId="{BE4FF119-52DC-4C7A-B165-7557959DF7B4}" dt="2023-02-16T04:23:37.116" v="1786" actId="113"/>
          <ac:spMkLst>
            <pc:docMk/>
            <pc:sldMk cId="4215608600" sldId="263"/>
            <ac:spMk id="3" creationId="{8B7F2110-C4E9-42C3-8236-001AF68CEF0C}"/>
          </ac:spMkLst>
        </pc:spChg>
      </pc:sldChg>
      <pc:sldChg chg="modSp new mod">
        <pc:chgData name="Roll, Ann" userId="b313db76-6378-48a5-8ce5-52ab24a29605" providerId="ADAL" clId="{BE4FF119-52DC-4C7A-B165-7557959DF7B4}" dt="2023-02-16T04:41:11.553" v="2100" actId="20577"/>
        <pc:sldMkLst>
          <pc:docMk/>
          <pc:sldMk cId="2972477856" sldId="264"/>
        </pc:sldMkLst>
        <pc:spChg chg="mod">
          <ac:chgData name="Roll, Ann" userId="b313db76-6378-48a5-8ce5-52ab24a29605" providerId="ADAL" clId="{BE4FF119-52DC-4C7A-B165-7557959DF7B4}" dt="2023-02-16T04:41:11.553" v="2100" actId="20577"/>
          <ac:spMkLst>
            <pc:docMk/>
            <pc:sldMk cId="2972477856" sldId="264"/>
            <ac:spMk id="2" creationId="{61327FDE-7FCD-0D85-3F29-19CB7B3F0854}"/>
          </ac:spMkLst>
        </pc:spChg>
        <pc:spChg chg="mod">
          <ac:chgData name="Roll, Ann" userId="b313db76-6378-48a5-8ce5-52ab24a29605" providerId="ADAL" clId="{BE4FF119-52DC-4C7A-B165-7557959DF7B4}" dt="2023-02-16T04:40:29.934" v="2067" actId="20577"/>
          <ac:spMkLst>
            <pc:docMk/>
            <pc:sldMk cId="2972477856" sldId="264"/>
            <ac:spMk id="3" creationId="{8D6004DA-654B-3D49-4BB2-037537941B7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672DDA-33C4-4B90-83AB-0CF75ECC7064}" type="datetimeFigureOut">
              <a:rPr lang="en-US" smtClean="0"/>
              <a:t>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1E306-D193-44E2-AB25-12E788DC5493}" type="slidenum">
              <a:rPr lang="en-US" smtClean="0"/>
              <a:t>‹#›</a:t>
            </a:fld>
            <a:endParaRPr lang="en-US"/>
          </a:p>
        </p:txBody>
      </p:sp>
    </p:spTree>
    <p:extLst>
      <p:ext uri="{BB962C8B-B14F-4D97-AF65-F5344CB8AC3E}">
        <p14:creationId xmlns:p14="http://schemas.microsoft.com/office/powerpoint/2010/main" val="2919741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any potential agreement needs to be mutually beneficial for all parties, therefore, what are CSU’s </a:t>
            </a:r>
            <a:r>
              <a:rPr lang="en-US"/>
              <a:t>highest priorities?</a:t>
            </a:r>
            <a:endParaRPr lang="en-US" dirty="0"/>
          </a:p>
        </p:txBody>
      </p:sp>
      <p:sp>
        <p:nvSpPr>
          <p:cNvPr id="4" name="Slide Number Placeholder 3"/>
          <p:cNvSpPr>
            <a:spLocks noGrp="1"/>
          </p:cNvSpPr>
          <p:nvPr>
            <p:ph type="sldNum" sz="quarter" idx="5"/>
          </p:nvPr>
        </p:nvSpPr>
        <p:spPr/>
        <p:txBody>
          <a:bodyPr/>
          <a:lstStyle/>
          <a:p>
            <a:fld id="{D881E306-D193-44E2-AB25-12E788DC5493}" type="slidenum">
              <a:rPr lang="en-US" smtClean="0"/>
              <a:t>2</a:t>
            </a:fld>
            <a:endParaRPr lang="en-US"/>
          </a:p>
        </p:txBody>
      </p:sp>
    </p:spTree>
    <p:extLst>
      <p:ext uri="{BB962C8B-B14F-4D97-AF65-F5344CB8AC3E}">
        <p14:creationId xmlns:p14="http://schemas.microsoft.com/office/powerpoint/2010/main" val="3576061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lower the number, the higher the priority, green highest priority, red lowest</a:t>
            </a:r>
          </a:p>
          <a:p>
            <a:r>
              <a:rPr lang="en-US" dirty="0"/>
              <a:t>All parties agree that pricing is highest priority, diverges after that</a:t>
            </a:r>
          </a:p>
        </p:txBody>
      </p:sp>
      <p:sp>
        <p:nvSpPr>
          <p:cNvPr id="4" name="Slide Number Placeholder 3"/>
          <p:cNvSpPr>
            <a:spLocks noGrp="1"/>
          </p:cNvSpPr>
          <p:nvPr>
            <p:ph type="sldNum" sz="quarter" idx="5"/>
          </p:nvPr>
        </p:nvSpPr>
        <p:spPr/>
        <p:txBody>
          <a:bodyPr/>
          <a:lstStyle/>
          <a:p>
            <a:fld id="{D881E306-D193-44E2-AB25-12E788DC5493}" type="slidenum">
              <a:rPr lang="en-US" smtClean="0"/>
              <a:t>3</a:t>
            </a:fld>
            <a:endParaRPr lang="en-US"/>
          </a:p>
        </p:txBody>
      </p:sp>
    </p:spTree>
    <p:extLst>
      <p:ext uri="{BB962C8B-B14F-4D97-AF65-F5344CB8AC3E}">
        <p14:creationId xmlns:p14="http://schemas.microsoft.com/office/powerpoint/2010/main" val="2003280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81E306-D193-44E2-AB25-12E788DC5493}" type="slidenum">
              <a:rPr lang="en-US" smtClean="0"/>
              <a:t>6</a:t>
            </a:fld>
            <a:endParaRPr lang="en-US"/>
          </a:p>
        </p:txBody>
      </p:sp>
    </p:spTree>
    <p:extLst>
      <p:ext uri="{BB962C8B-B14F-4D97-AF65-F5344CB8AC3E}">
        <p14:creationId xmlns:p14="http://schemas.microsoft.com/office/powerpoint/2010/main" val="858802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83203-5CE6-8374-D295-148E931395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1BDB01-92C8-8235-3933-37FBE2C373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8216C1-2405-751E-D81C-353C65F92D53}"/>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5" name="Footer Placeholder 4">
            <a:extLst>
              <a:ext uri="{FF2B5EF4-FFF2-40B4-BE49-F238E27FC236}">
                <a16:creationId xmlns:a16="http://schemas.microsoft.com/office/drawing/2014/main" id="{01B985FA-FFA8-0058-96C6-60B7B031B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CF0BC4-4C2D-AD0A-61BA-2F26D7F43B07}"/>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70609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06D30-F9B8-4CF2-F7AA-9071C03F6B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FA0FD6-B323-73B8-1C17-AEA35199CC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B65FF1-EFB1-90B7-3EB9-B5A1CEC4C2DA}"/>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5" name="Footer Placeholder 4">
            <a:extLst>
              <a:ext uri="{FF2B5EF4-FFF2-40B4-BE49-F238E27FC236}">
                <a16:creationId xmlns:a16="http://schemas.microsoft.com/office/drawing/2014/main" id="{11795723-AA23-58E9-9E84-7CA7C2837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1C330-AD5A-2BD8-84F3-9FEBAE0C2FB4}"/>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1941609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3FF6AA-E50E-AE5E-32F4-58E7A08373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447A97-61E0-0609-6626-94B0CA9060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B45CE4-C5A2-185C-9B4C-81B3387B54AF}"/>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5" name="Footer Placeholder 4">
            <a:extLst>
              <a:ext uri="{FF2B5EF4-FFF2-40B4-BE49-F238E27FC236}">
                <a16:creationId xmlns:a16="http://schemas.microsoft.com/office/drawing/2014/main" id="{0B77B377-25F0-1880-BEEF-EB6D7140B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EE4B8-51A5-E177-E09B-4939E77BF130}"/>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46410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9FAB0-FC43-98AD-1738-6B4D69601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C260CE-4662-8D8B-0D3C-8B12AA2EC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0B851E-0122-E56D-6DD5-0B9C447FBFBC}"/>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5" name="Footer Placeholder 4">
            <a:extLst>
              <a:ext uri="{FF2B5EF4-FFF2-40B4-BE49-F238E27FC236}">
                <a16:creationId xmlns:a16="http://schemas.microsoft.com/office/drawing/2014/main" id="{00EA5A92-FB8B-DAA2-0655-726D6DDF0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4E86F-36AD-D8CC-4B1C-F6105F346A98}"/>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36622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C1322-CDFE-42A4-E06A-F051A74DCC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56A337-8591-F69A-B248-119C4B3480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CAC5BA-5AF6-76E8-2A9E-50262863C816}"/>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5" name="Footer Placeholder 4">
            <a:extLst>
              <a:ext uri="{FF2B5EF4-FFF2-40B4-BE49-F238E27FC236}">
                <a16:creationId xmlns:a16="http://schemas.microsoft.com/office/drawing/2014/main" id="{846F081F-D070-D784-4B35-4DAD2416F4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22DDB-A2F8-EDD5-25F3-4C88AAC1EB37}"/>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249277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02FFE-2D24-5114-5310-FDD2CB3F8C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F484BA-32EB-6029-17B6-BE8DD26738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DB7AB1-BFB5-EFF1-6327-74B2F0DA69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EA5816-1EA5-C19E-18D4-E39C62D0CF9A}"/>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6" name="Footer Placeholder 5">
            <a:extLst>
              <a:ext uri="{FF2B5EF4-FFF2-40B4-BE49-F238E27FC236}">
                <a16:creationId xmlns:a16="http://schemas.microsoft.com/office/drawing/2014/main" id="{369F5F3F-BCCA-4CB8-C8FA-CFA81E7656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8B7A1F-24B8-D043-CFE7-676DE461103D}"/>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90336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10F42-1F07-A9E2-0E73-9F41C707AC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35B15-CBE2-861A-E35A-4F2A3A6005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007397-9D12-4F14-A26D-19922D5999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DE6F93-83E6-2B1D-F38D-76F7D83152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CD66C9-8237-5612-EB33-223EBFBF28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C5E167-4089-5F8C-E1C9-8CB038C3FBD8}"/>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8" name="Footer Placeholder 7">
            <a:extLst>
              <a:ext uri="{FF2B5EF4-FFF2-40B4-BE49-F238E27FC236}">
                <a16:creationId xmlns:a16="http://schemas.microsoft.com/office/drawing/2014/main" id="{28597207-2FC3-99B3-9D4A-606EE4D452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87FED2-6AA8-98A5-1140-5712940AF7EE}"/>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082578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4ACC5-34A2-4644-9B23-1BFA950534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33318E-43AE-0414-8251-1F787B85B22C}"/>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4" name="Footer Placeholder 3">
            <a:extLst>
              <a:ext uri="{FF2B5EF4-FFF2-40B4-BE49-F238E27FC236}">
                <a16:creationId xmlns:a16="http://schemas.microsoft.com/office/drawing/2014/main" id="{55F13CC2-363A-12C0-DBF7-C2A7B3E977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396822-7BD2-23F4-39EF-617194D0C945}"/>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126584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FEFE7B-1BAE-8180-4A1F-FCE30DBBBA28}"/>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3" name="Footer Placeholder 2">
            <a:extLst>
              <a:ext uri="{FF2B5EF4-FFF2-40B4-BE49-F238E27FC236}">
                <a16:creationId xmlns:a16="http://schemas.microsoft.com/office/drawing/2014/main" id="{D0EDF23C-B310-0792-0299-DDB70C4265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B842F6-56BD-5B41-CC0D-2463AF02BA5A}"/>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420506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020C8-6404-C185-EDC9-76AFC24039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8F0F39-EAFB-F2F8-8351-0E610A4B6D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217714-909C-ECBB-5E7E-ECE306B91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10D884-9B55-8143-B5F4-F8BAFA506C8C}"/>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6" name="Footer Placeholder 5">
            <a:extLst>
              <a:ext uri="{FF2B5EF4-FFF2-40B4-BE49-F238E27FC236}">
                <a16:creationId xmlns:a16="http://schemas.microsoft.com/office/drawing/2014/main" id="{0F76540C-9D25-FEB8-0C2E-296581E4C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88312F-C51F-5EA8-C95D-022C30BFC347}"/>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50852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D45A8-664A-571D-9B21-BE3B082092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CA99AD-4D28-B15C-C606-8D4562D8F5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FAFDBD-0C9D-8989-7069-855D5EBA00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53BA9-E8E3-9CF6-7B49-3CD82D9E9D4E}"/>
              </a:ext>
            </a:extLst>
          </p:cNvPr>
          <p:cNvSpPr>
            <a:spLocks noGrp="1"/>
          </p:cNvSpPr>
          <p:nvPr>
            <p:ph type="dt" sz="half" idx="10"/>
          </p:nvPr>
        </p:nvSpPr>
        <p:spPr/>
        <p:txBody>
          <a:bodyPr/>
          <a:lstStyle/>
          <a:p>
            <a:fld id="{1B55EDF6-FFFD-42A0-A13F-9DAFD0D90E27}" type="datetimeFigureOut">
              <a:rPr lang="en-US" smtClean="0"/>
              <a:t>2/15/2023</a:t>
            </a:fld>
            <a:endParaRPr lang="en-US"/>
          </a:p>
        </p:txBody>
      </p:sp>
      <p:sp>
        <p:nvSpPr>
          <p:cNvPr id="6" name="Footer Placeholder 5">
            <a:extLst>
              <a:ext uri="{FF2B5EF4-FFF2-40B4-BE49-F238E27FC236}">
                <a16:creationId xmlns:a16="http://schemas.microsoft.com/office/drawing/2014/main" id="{6FE0DF8E-3B6A-66A8-EB93-C1A9A43E0C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CF6F51-9487-AFCA-A8CD-2A633341A9B6}"/>
              </a:ext>
            </a:extLst>
          </p:cNvPr>
          <p:cNvSpPr>
            <a:spLocks noGrp="1"/>
          </p:cNvSpPr>
          <p:nvPr>
            <p:ph type="sldNum" sz="quarter" idx="12"/>
          </p:nvPr>
        </p:nvSpPr>
        <p:spPr/>
        <p:txBody>
          <a:bodyPr/>
          <a:lstStyle/>
          <a:p>
            <a:fld id="{7C3B52CF-8542-4E02-A2C5-5A29CD72E3E3}" type="slidenum">
              <a:rPr lang="en-US" smtClean="0"/>
              <a:t>‹#›</a:t>
            </a:fld>
            <a:endParaRPr lang="en-US"/>
          </a:p>
        </p:txBody>
      </p:sp>
    </p:spTree>
    <p:extLst>
      <p:ext uri="{BB962C8B-B14F-4D97-AF65-F5344CB8AC3E}">
        <p14:creationId xmlns:p14="http://schemas.microsoft.com/office/powerpoint/2010/main" val="38783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48327B-9374-1046-0BD7-CCF9ADACF6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6520A6-B5BD-8B93-2788-509E1A7924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34F8CC-7ED2-7D62-6808-CC4C7F2955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5EDF6-FFFD-42A0-A13F-9DAFD0D90E27}" type="datetimeFigureOut">
              <a:rPr lang="en-US" smtClean="0"/>
              <a:t>2/15/2023</a:t>
            </a:fld>
            <a:endParaRPr lang="en-US"/>
          </a:p>
        </p:txBody>
      </p:sp>
      <p:sp>
        <p:nvSpPr>
          <p:cNvPr id="5" name="Footer Placeholder 4">
            <a:extLst>
              <a:ext uri="{FF2B5EF4-FFF2-40B4-BE49-F238E27FC236}">
                <a16:creationId xmlns:a16="http://schemas.microsoft.com/office/drawing/2014/main" id="{AD489110-685A-75AD-EB44-F2D73ED96E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997F5D-4367-4862-E12A-0F3772B3AC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B52CF-8542-4E02-A2C5-5A29CD72E3E3}" type="slidenum">
              <a:rPr lang="en-US" smtClean="0"/>
              <a:t>‹#›</a:t>
            </a:fld>
            <a:endParaRPr lang="en-US"/>
          </a:p>
        </p:txBody>
      </p:sp>
    </p:spTree>
    <p:extLst>
      <p:ext uri="{BB962C8B-B14F-4D97-AF65-F5344CB8AC3E}">
        <p14:creationId xmlns:p14="http://schemas.microsoft.com/office/powerpoint/2010/main" val="3570488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rive.google.com/file/d/1bItk3BGgV1AoG8eBMBUy3wzlewBvuw1g/vie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cs.google.com/spreadsheets/d/1yTXyL2HTdivugEzFBu6wp4XxUILY7UPOTDmWR3GtGNs/edit#gid=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E5B0C9-E5EF-7C17-CDE6-0EDD951CA6C0}"/>
              </a:ext>
            </a:extLst>
          </p:cNvPr>
          <p:cNvSpPr>
            <a:spLocks noGrp="1"/>
          </p:cNvSpPr>
          <p:nvPr>
            <p:ph idx="1"/>
          </p:nvPr>
        </p:nvSpPr>
        <p:spPr>
          <a:xfrm>
            <a:off x="710879" y="1053517"/>
            <a:ext cx="10515600" cy="4953744"/>
          </a:xfrm>
        </p:spPr>
        <p:txBody>
          <a:bodyPr>
            <a:normAutofit/>
          </a:bodyPr>
          <a:lstStyle/>
          <a:p>
            <a:pPr marL="0" indent="0">
              <a:buNone/>
            </a:pPr>
            <a:r>
              <a:rPr lang="en-US" sz="3600" b="1" dirty="0"/>
              <a:t>Goal:</a:t>
            </a:r>
          </a:p>
          <a:p>
            <a:pPr lvl="1"/>
            <a:r>
              <a:rPr lang="en-US" sz="3600" b="1" dirty="0"/>
              <a:t>develop concrete goals and priorities to inform negotiation in shared (CA-wide) agreements</a:t>
            </a:r>
          </a:p>
          <a:p>
            <a:pPr lvl="1"/>
            <a:endParaRPr lang="en-US" sz="3600" b="1" dirty="0"/>
          </a:p>
          <a:p>
            <a:r>
              <a:rPr lang="en-US" sz="2400" dirty="0"/>
              <a:t>Task force formed at December COLD</a:t>
            </a:r>
          </a:p>
          <a:p>
            <a:pPr lvl="1"/>
            <a:r>
              <a:rPr lang="en-US" dirty="0"/>
              <a:t>Members: Amy, Cyril, Emily, Tracey</a:t>
            </a:r>
          </a:p>
        </p:txBody>
      </p:sp>
    </p:spTree>
    <p:extLst>
      <p:ext uri="{BB962C8B-B14F-4D97-AF65-F5344CB8AC3E}">
        <p14:creationId xmlns:p14="http://schemas.microsoft.com/office/powerpoint/2010/main" val="166279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87D5-C036-7BCB-92F2-2701D3C76C89}"/>
              </a:ext>
            </a:extLst>
          </p:cNvPr>
          <p:cNvSpPr>
            <a:spLocks noGrp="1"/>
          </p:cNvSpPr>
          <p:nvPr>
            <p:ph type="title"/>
          </p:nvPr>
        </p:nvSpPr>
        <p:spPr>
          <a:xfrm>
            <a:off x="578223" y="500062"/>
            <a:ext cx="11470342" cy="1325563"/>
          </a:xfrm>
        </p:spPr>
        <p:txBody>
          <a:bodyPr>
            <a:normAutofit/>
          </a:bodyPr>
          <a:lstStyle/>
          <a:p>
            <a:r>
              <a:rPr lang="en-US" sz="3600" dirty="0"/>
              <a:t>From </a:t>
            </a:r>
            <a:r>
              <a:rPr lang="en-US" sz="3600" dirty="0">
                <a:hlinkClick r:id="rId3"/>
              </a:rPr>
              <a:t>California Library Collaboration framing document</a:t>
            </a:r>
            <a:endParaRPr lang="en-US" sz="3600" dirty="0"/>
          </a:p>
        </p:txBody>
      </p:sp>
      <p:sp>
        <p:nvSpPr>
          <p:cNvPr id="5" name="TextBox 4">
            <a:extLst>
              <a:ext uri="{FF2B5EF4-FFF2-40B4-BE49-F238E27FC236}">
                <a16:creationId xmlns:a16="http://schemas.microsoft.com/office/drawing/2014/main" id="{235E8C6D-2652-96D3-9011-5CAEF7F9AA5C}"/>
              </a:ext>
            </a:extLst>
          </p:cNvPr>
          <p:cNvSpPr txBox="1"/>
          <p:nvPr/>
        </p:nvSpPr>
        <p:spPr>
          <a:xfrm>
            <a:off x="852066" y="2030397"/>
            <a:ext cx="10712405" cy="3108543"/>
          </a:xfrm>
          <a:prstGeom prst="rect">
            <a:avLst/>
          </a:prstGeom>
          <a:noFill/>
        </p:spPr>
        <p:txBody>
          <a:bodyPr wrap="square">
            <a:spAutoFit/>
          </a:bodyPr>
          <a:lstStyle/>
          <a:p>
            <a:r>
              <a:rPr lang="en-US" sz="2800" b="1" dirty="0"/>
              <a:t>Our aims:</a:t>
            </a:r>
          </a:p>
          <a:p>
            <a:r>
              <a:rPr lang="en-US" sz="2800" dirty="0"/>
              <a:t>The California Library Collaboration directs the power of</a:t>
            </a:r>
          </a:p>
          <a:p>
            <a:r>
              <a:rPr lang="en-US" sz="2800" dirty="0"/>
              <a:t>successful multi-campus systems and library consortia towards common</a:t>
            </a:r>
          </a:p>
          <a:p>
            <a:r>
              <a:rPr lang="en-US" sz="2800" dirty="0"/>
              <a:t>aims: to make California's research and scholarship available to the world, and to promote greater access to information resources at an affordable and sustainable cost. We seek to explore and engage in joint agreements that meet these aims.</a:t>
            </a:r>
          </a:p>
        </p:txBody>
      </p:sp>
    </p:spTree>
    <p:extLst>
      <p:ext uri="{BB962C8B-B14F-4D97-AF65-F5344CB8AC3E}">
        <p14:creationId xmlns:p14="http://schemas.microsoft.com/office/powerpoint/2010/main" val="2712455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12F70-6341-10AF-6C7C-634C5972DB1B}"/>
              </a:ext>
            </a:extLst>
          </p:cNvPr>
          <p:cNvSpPr>
            <a:spLocks noGrp="1"/>
          </p:cNvSpPr>
          <p:nvPr>
            <p:ph type="title"/>
          </p:nvPr>
        </p:nvSpPr>
        <p:spPr>
          <a:xfrm>
            <a:off x="1136743" y="0"/>
            <a:ext cx="11990832" cy="1325563"/>
          </a:xfrm>
        </p:spPr>
        <p:txBody>
          <a:bodyPr>
            <a:normAutofit/>
          </a:bodyPr>
          <a:lstStyle/>
          <a:p>
            <a:r>
              <a:rPr lang="en-US" sz="2400" dirty="0">
                <a:hlinkClick r:id="rId3"/>
              </a:rPr>
              <a:t>Results from "California Collections Collaboration Priorities Survey 2021-01"</a:t>
            </a:r>
            <a:endParaRPr lang="en-US" sz="2400" dirty="0"/>
          </a:p>
        </p:txBody>
      </p:sp>
      <p:pic>
        <p:nvPicPr>
          <p:cNvPr id="1025" name="Picture 1">
            <a:extLst>
              <a:ext uri="{FF2B5EF4-FFF2-40B4-BE49-F238E27FC236}">
                <a16:creationId xmlns:a16="http://schemas.microsoft.com/office/drawing/2014/main" id="{6169AE8E-A43C-1228-B80E-EF910C74A8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7471" y="991330"/>
            <a:ext cx="10217057" cy="5701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5442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382B9-9D52-A31E-18BE-6FD30D4EA0A0}"/>
              </a:ext>
            </a:extLst>
          </p:cNvPr>
          <p:cNvSpPr>
            <a:spLocks noGrp="1"/>
          </p:cNvSpPr>
          <p:nvPr>
            <p:ph type="title"/>
          </p:nvPr>
        </p:nvSpPr>
        <p:spPr/>
        <p:txBody>
          <a:bodyPr/>
          <a:lstStyle/>
          <a:p>
            <a:r>
              <a:rPr lang="en-US" dirty="0"/>
              <a:t>CSU priorities according to survey</a:t>
            </a:r>
          </a:p>
        </p:txBody>
      </p:sp>
      <p:pic>
        <p:nvPicPr>
          <p:cNvPr id="5" name="Content Placeholder 4">
            <a:extLst>
              <a:ext uri="{FF2B5EF4-FFF2-40B4-BE49-F238E27FC236}">
                <a16:creationId xmlns:a16="http://schemas.microsoft.com/office/drawing/2014/main" id="{6BE2200B-F8BB-4D27-0043-8F8CE9FF373C}"/>
              </a:ext>
            </a:extLst>
          </p:cNvPr>
          <p:cNvPicPr>
            <a:picLocks noGrp="1" noChangeAspect="1"/>
          </p:cNvPicPr>
          <p:nvPr>
            <p:ph idx="1"/>
          </p:nvPr>
        </p:nvPicPr>
        <p:blipFill>
          <a:blip r:embed="rId2"/>
          <a:stretch>
            <a:fillRect/>
          </a:stretch>
        </p:blipFill>
        <p:spPr>
          <a:xfrm>
            <a:off x="2506362" y="1472427"/>
            <a:ext cx="7179276" cy="5245133"/>
          </a:xfrm>
          <a:prstGeom prst="rect">
            <a:avLst/>
          </a:prstGeom>
        </p:spPr>
      </p:pic>
    </p:spTree>
    <p:extLst>
      <p:ext uri="{BB962C8B-B14F-4D97-AF65-F5344CB8AC3E}">
        <p14:creationId xmlns:p14="http://schemas.microsoft.com/office/powerpoint/2010/main" val="4116092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58BE-E389-B5BA-8E58-ACD6B07D4DA9}"/>
              </a:ext>
            </a:extLst>
          </p:cNvPr>
          <p:cNvSpPr>
            <a:spLocks noGrp="1"/>
          </p:cNvSpPr>
          <p:nvPr>
            <p:ph type="title"/>
          </p:nvPr>
        </p:nvSpPr>
        <p:spPr/>
        <p:txBody>
          <a:bodyPr/>
          <a:lstStyle/>
          <a:p>
            <a:r>
              <a:rPr lang="en-US" dirty="0"/>
              <a:t>Potential OA options and implications for library operations</a:t>
            </a:r>
          </a:p>
        </p:txBody>
      </p:sp>
      <p:sp>
        <p:nvSpPr>
          <p:cNvPr id="3" name="Content Placeholder 2">
            <a:extLst>
              <a:ext uri="{FF2B5EF4-FFF2-40B4-BE49-F238E27FC236}">
                <a16:creationId xmlns:a16="http://schemas.microsoft.com/office/drawing/2014/main" id="{8B7F2110-C4E9-42C3-8236-001AF68CEF0C}"/>
              </a:ext>
            </a:extLst>
          </p:cNvPr>
          <p:cNvSpPr>
            <a:spLocks noGrp="1"/>
          </p:cNvSpPr>
          <p:nvPr>
            <p:ph idx="1"/>
          </p:nvPr>
        </p:nvSpPr>
        <p:spPr/>
        <p:txBody>
          <a:bodyPr>
            <a:normAutofit/>
          </a:bodyPr>
          <a:lstStyle/>
          <a:p>
            <a:r>
              <a:rPr lang="en-US" dirty="0"/>
              <a:t>Author retention of copyright (CSU #3 on survey):</a:t>
            </a:r>
          </a:p>
          <a:p>
            <a:pPr lvl="1"/>
            <a:r>
              <a:rPr lang="en-US" dirty="0"/>
              <a:t>Focus on authors making content openly available through other means (e.g. </a:t>
            </a:r>
            <a:r>
              <a:rPr lang="en-US" dirty="0" err="1"/>
              <a:t>ScholarWorks</a:t>
            </a:r>
            <a:r>
              <a:rPr lang="en-US" dirty="0"/>
              <a:t>)</a:t>
            </a:r>
          </a:p>
          <a:p>
            <a:r>
              <a:rPr lang="en-US" b="0" i="0" dirty="0">
                <a:solidFill>
                  <a:srgbClr val="000000"/>
                </a:solidFill>
                <a:effectLst/>
                <a:latin typeface="docs-Calibri"/>
              </a:rPr>
              <a:t>Create more equitable access to research information across a broad array of institutions (CSU #4 on survey):</a:t>
            </a:r>
          </a:p>
          <a:p>
            <a:pPr lvl="1"/>
            <a:r>
              <a:rPr lang="en-US" dirty="0"/>
              <a:t>Potential solution is Subscribe to Open model: Committing to subscribe even when content is fully open</a:t>
            </a:r>
          </a:p>
          <a:p>
            <a:r>
              <a:rPr lang="en-US" i="0" dirty="0">
                <a:solidFill>
                  <a:srgbClr val="000000"/>
                </a:solidFill>
                <a:effectLst/>
                <a:latin typeface="docs-Calibri"/>
              </a:rPr>
              <a:t>Free article publishing charges (APCs) for journals (CSU #5 on survey):</a:t>
            </a:r>
          </a:p>
          <a:p>
            <a:pPr lvl="1"/>
            <a:r>
              <a:rPr lang="en-US" dirty="0"/>
              <a:t>Working with authors to understand workflow and potential payment options</a:t>
            </a:r>
          </a:p>
        </p:txBody>
      </p:sp>
    </p:spTree>
    <p:extLst>
      <p:ext uri="{BB962C8B-B14F-4D97-AF65-F5344CB8AC3E}">
        <p14:creationId xmlns:p14="http://schemas.microsoft.com/office/powerpoint/2010/main" val="421560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27FDE-7FCD-0D85-3F29-19CB7B3F0854}"/>
              </a:ext>
            </a:extLst>
          </p:cNvPr>
          <p:cNvSpPr>
            <a:spLocks noGrp="1"/>
          </p:cNvSpPr>
          <p:nvPr>
            <p:ph type="title"/>
          </p:nvPr>
        </p:nvSpPr>
        <p:spPr/>
        <p:txBody>
          <a:bodyPr/>
          <a:lstStyle/>
          <a:p>
            <a:r>
              <a:rPr lang="en-US" dirty="0"/>
              <a:t>Next steps for </a:t>
            </a:r>
            <a:r>
              <a:rPr lang="en-US"/>
              <a:t>task force</a:t>
            </a:r>
            <a:endParaRPr lang="en-US" dirty="0"/>
          </a:p>
        </p:txBody>
      </p:sp>
      <p:sp>
        <p:nvSpPr>
          <p:cNvPr id="3" name="Content Placeholder 2">
            <a:extLst>
              <a:ext uri="{FF2B5EF4-FFF2-40B4-BE49-F238E27FC236}">
                <a16:creationId xmlns:a16="http://schemas.microsoft.com/office/drawing/2014/main" id="{8D6004DA-654B-3D49-4BB2-037537941B7B}"/>
              </a:ext>
            </a:extLst>
          </p:cNvPr>
          <p:cNvSpPr>
            <a:spLocks noGrp="1"/>
          </p:cNvSpPr>
          <p:nvPr>
            <p:ph idx="1"/>
          </p:nvPr>
        </p:nvSpPr>
        <p:spPr/>
        <p:txBody>
          <a:bodyPr/>
          <a:lstStyle/>
          <a:p>
            <a:r>
              <a:rPr lang="en-US" dirty="0"/>
              <a:t>Continue with priorities as ranked in 2021 survey?</a:t>
            </a:r>
          </a:p>
          <a:p>
            <a:r>
              <a:rPr lang="en-US" dirty="0"/>
              <a:t>Additional items to consider?</a:t>
            </a:r>
          </a:p>
        </p:txBody>
      </p:sp>
    </p:spTree>
    <p:extLst>
      <p:ext uri="{BB962C8B-B14F-4D97-AF65-F5344CB8AC3E}">
        <p14:creationId xmlns:p14="http://schemas.microsoft.com/office/powerpoint/2010/main" val="2972477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284</Words>
  <Application>Microsoft Office PowerPoint</Application>
  <PresentationFormat>Widescreen</PresentationFormat>
  <Paragraphs>28</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docs-Calibri</vt:lpstr>
      <vt:lpstr>Office Theme</vt:lpstr>
      <vt:lpstr>PowerPoint Presentation</vt:lpstr>
      <vt:lpstr>From California Library Collaboration framing document</vt:lpstr>
      <vt:lpstr>Results from "California Collections Collaboration Priorities Survey 2021-01"</vt:lpstr>
      <vt:lpstr>CSU priorities according to survey</vt:lpstr>
      <vt:lpstr>Potential OA options and implications for library operations</vt:lpstr>
      <vt:lpstr>Next steps for task force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 Ann</dc:creator>
  <cp:lastModifiedBy>Roll, Ann</cp:lastModifiedBy>
  <cp:revision>1</cp:revision>
  <dcterms:created xsi:type="dcterms:W3CDTF">2023-02-14T17:51:41Z</dcterms:created>
  <dcterms:modified xsi:type="dcterms:W3CDTF">2023-02-16T04:41:14Z</dcterms:modified>
</cp:coreProperties>
</file>