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33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88" r:id="rId5"/>
    <p:sldMasterId id="2147484503" r:id="rId6"/>
  </p:sldMasterIdLst>
  <p:notesMasterIdLst>
    <p:notesMasterId r:id="rId36"/>
  </p:notesMasterIdLst>
  <p:sldIdLst>
    <p:sldId id="2147310217" r:id="rId7"/>
    <p:sldId id="2076137986" r:id="rId8"/>
    <p:sldId id="2147310185" r:id="rId9"/>
    <p:sldId id="2147310198" r:id="rId10"/>
    <p:sldId id="2147310199" r:id="rId11"/>
    <p:sldId id="263" r:id="rId12"/>
    <p:sldId id="267" r:id="rId13"/>
    <p:sldId id="264" r:id="rId14"/>
    <p:sldId id="2076137985" r:id="rId15"/>
    <p:sldId id="351" r:id="rId16"/>
    <p:sldId id="2076137992" r:id="rId17"/>
    <p:sldId id="397" r:id="rId18"/>
    <p:sldId id="2147310216" r:id="rId19"/>
    <p:sldId id="2076137960" r:id="rId20"/>
    <p:sldId id="2076137964" r:id="rId21"/>
    <p:sldId id="2076137975" r:id="rId22"/>
    <p:sldId id="2076137972" r:id="rId23"/>
    <p:sldId id="2147310200" r:id="rId24"/>
    <p:sldId id="2147310201" r:id="rId25"/>
    <p:sldId id="2076137990" r:id="rId26"/>
    <p:sldId id="2076137976" r:id="rId27"/>
    <p:sldId id="2076137996" r:id="rId28"/>
    <p:sldId id="2147310202" r:id="rId29"/>
    <p:sldId id="2147310203" r:id="rId30"/>
    <p:sldId id="2147310204" r:id="rId31"/>
    <p:sldId id="257" r:id="rId32"/>
    <p:sldId id="259" r:id="rId33"/>
    <p:sldId id="260" r:id="rId34"/>
    <p:sldId id="261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FA6"/>
    <a:srgbClr val="86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0152" autoAdjust="0"/>
  </p:normalViewPr>
  <p:slideViewPr>
    <p:cSldViewPr snapToGrid="0" snapToObjects="1">
      <p:cViewPr varScale="1">
        <p:scale>
          <a:sx n="38" d="100"/>
          <a:sy n="38" d="100"/>
        </p:scale>
        <p:origin x="15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5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4Y EA Impact - Course Completion Rate </a:t>
            </a:r>
          </a:p>
        </c:rich>
      </c:tx>
      <c:layout>
        <c:manualLayout>
          <c:xMode val="edge"/>
          <c:yMode val="edge"/>
          <c:x val="0.1721379593175853"/>
          <c:y val="9.2230591002007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30036818314377373"/>
          <c:w val="0.9770833333333333"/>
          <c:h val="0.5845145815106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EA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+0.98</c:v>
                </c:pt>
                <c:pt idx="1">
                  <c:v>Pell +1.67</c:v>
                </c:pt>
                <c:pt idx="2">
                  <c:v>Black +1.75</c:v>
                </c:pt>
                <c:pt idx="3">
                  <c:v>2+ Races +1.13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0.83689999999999998</c:v>
                </c:pt>
                <c:pt idx="1">
                  <c:v>0.81200000000000006</c:v>
                </c:pt>
                <c:pt idx="2">
                  <c:v>0.78090000000000004</c:v>
                </c:pt>
                <c:pt idx="3">
                  <c:v>0.83160000000000001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6-4194-823B-5E7D99A4A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EA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+0.98</c:v>
                </c:pt>
                <c:pt idx="1">
                  <c:v>Pell +1.67</c:v>
                </c:pt>
                <c:pt idx="2">
                  <c:v>Black +1.75</c:v>
                </c:pt>
                <c:pt idx="3">
                  <c:v>2+ Races +1.13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0.84670000000000001</c:v>
                </c:pt>
                <c:pt idx="1">
                  <c:v>0.82869999999999999</c:v>
                </c:pt>
                <c:pt idx="2">
                  <c:v>0.7984</c:v>
                </c:pt>
                <c:pt idx="3">
                  <c:v>0.84289999999999998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6-4194-823B-5E7D99A4A0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4267152"/>
        <c:axId val="1124267984"/>
      </c:barChart>
      <c:catAx>
        <c:axId val="112426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267984"/>
        <c:crosses val="autoZero"/>
        <c:auto val="1"/>
        <c:lblAlgn val="ctr"/>
        <c:lblOffset val="100"/>
        <c:noMultiLvlLbl val="0"/>
      </c:catAx>
      <c:valAx>
        <c:axId val="11242679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2426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64834317585302"/>
          <c:y val="0.18216552123071794"/>
          <c:w val="0.28703305446194227"/>
          <c:h val="7.017955442615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2Y</a:t>
            </a:r>
            <a:r>
              <a:rPr lang="en-US" sz="3200" baseline="0" dirty="0"/>
              <a:t> </a:t>
            </a:r>
            <a:r>
              <a:rPr lang="en-US" sz="3200" dirty="0"/>
              <a:t>EA Impact – Course Completion Rate</a:t>
            </a:r>
          </a:p>
        </c:rich>
      </c:tx>
      <c:layout>
        <c:manualLayout>
          <c:xMode val="edge"/>
          <c:yMode val="edge"/>
          <c:x val="0.16994004265091864"/>
          <c:y val="9.5952023988005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30222003499562561"/>
          <c:w val="0.9770833333333333"/>
          <c:h val="0.58266272965879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Non-Participants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+ 15.58</c:v>
                </c:pt>
                <c:pt idx="1">
                  <c:v>Pell +17.23</c:v>
                </c:pt>
                <c:pt idx="2">
                  <c:v>Black +21.06</c:v>
                </c:pt>
                <c:pt idx="3">
                  <c:v>2+ Races +22.28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0.56689999999999996</c:v>
                </c:pt>
                <c:pt idx="1">
                  <c:v>0.50429999999999997</c:v>
                </c:pt>
                <c:pt idx="2">
                  <c:v>0.38950000000000001</c:v>
                </c:pt>
                <c:pt idx="3">
                  <c:v>0.44640000000000002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D-44E0-BEDF-97D5B969D2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+ 15.58</c:v>
                </c:pt>
                <c:pt idx="1">
                  <c:v>Pell +17.23</c:v>
                </c:pt>
                <c:pt idx="2">
                  <c:v>Black +21.06</c:v>
                </c:pt>
                <c:pt idx="3">
                  <c:v>2+ Races +22.28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0.72270000000000001</c:v>
                </c:pt>
                <c:pt idx="1">
                  <c:v>0.67659999999999998</c:v>
                </c:pt>
                <c:pt idx="2">
                  <c:v>0.60099999999999998</c:v>
                </c:pt>
                <c:pt idx="3">
                  <c:v>0.66920000000000002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D-44E0-BEDF-97D5B969D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4267152"/>
        <c:axId val="1124267984"/>
      </c:barChart>
      <c:catAx>
        <c:axId val="112426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267984"/>
        <c:crosses val="autoZero"/>
        <c:auto val="1"/>
        <c:lblAlgn val="ctr"/>
        <c:lblOffset val="100"/>
        <c:noMultiLvlLbl val="0"/>
      </c:catAx>
      <c:valAx>
        <c:axId val="11242679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2426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413139763779527"/>
          <c:y val="0.18161926910560469"/>
          <c:w val="0.41507045603674542"/>
          <c:h val="6.9969109933222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824C7-FA56-427A-922F-4A9B588ED65D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891360-3598-4FCE-8049-902C9805D1DD}">
      <dgm:prSet/>
      <dgm:spPr/>
      <dgm:t>
        <a:bodyPr/>
        <a:lstStyle/>
        <a:p>
          <a:r>
            <a:rPr lang="en-US" b="0" i="0"/>
            <a:t>Academic Researcher</a:t>
          </a:r>
          <a:endParaRPr lang="en-US" b="0" i="0" dirty="0"/>
        </a:p>
      </dgm:t>
    </dgm:pt>
    <dgm:pt modelId="{CDB4B107-6464-46DD-BED3-9EE8CA884829}" type="parTrans" cxnId="{0CDD833A-3289-477C-B718-BC211B540CA7}">
      <dgm:prSet/>
      <dgm:spPr/>
      <dgm:t>
        <a:bodyPr/>
        <a:lstStyle/>
        <a:p>
          <a:endParaRPr lang="en-US"/>
        </a:p>
      </dgm:t>
    </dgm:pt>
    <dgm:pt modelId="{E29007E0-D998-40A5-9F7E-C6217C10EA6A}" type="sibTrans" cxnId="{0CDD833A-3289-477C-B718-BC211B540CA7}">
      <dgm:prSet/>
      <dgm:spPr/>
      <dgm:t>
        <a:bodyPr/>
        <a:lstStyle/>
        <a:p>
          <a:endParaRPr lang="en-US"/>
        </a:p>
      </dgm:t>
    </dgm:pt>
    <dgm:pt modelId="{D8557734-5776-4FCA-8F0C-7C7736695F9A}">
      <dgm:prSet/>
      <dgm:spPr/>
      <dgm:t>
        <a:bodyPr/>
        <a:lstStyle/>
        <a:p>
          <a:r>
            <a:rPr lang="en-US" b="0" i="0" dirty="0"/>
            <a:t>13 Years in the Bookstore Industry</a:t>
          </a:r>
        </a:p>
      </dgm:t>
    </dgm:pt>
    <dgm:pt modelId="{03F995AD-A49C-4A06-8A4F-2BB67890DDF2}" type="parTrans" cxnId="{D640C6F2-E4B8-4C03-82F9-2184767C0368}">
      <dgm:prSet/>
      <dgm:spPr/>
      <dgm:t>
        <a:bodyPr/>
        <a:lstStyle/>
        <a:p>
          <a:endParaRPr lang="en-US"/>
        </a:p>
      </dgm:t>
    </dgm:pt>
    <dgm:pt modelId="{FD3263D3-797B-48EA-B1EF-D38A93D90370}" type="sibTrans" cxnId="{D640C6F2-E4B8-4C03-82F9-2184767C0368}">
      <dgm:prSet/>
      <dgm:spPr/>
      <dgm:t>
        <a:bodyPr/>
        <a:lstStyle/>
        <a:p>
          <a:endParaRPr lang="en-US"/>
        </a:p>
      </dgm:t>
    </dgm:pt>
    <dgm:pt modelId="{A7819306-66A0-4FA4-8504-8765D3446845}" type="pres">
      <dgm:prSet presAssocID="{D14824C7-FA56-427A-922F-4A9B588ED65D}" presName="linearFlow" presStyleCnt="0">
        <dgm:presLayoutVars>
          <dgm:dir/>
          <dgm:resizeHandles val="exact"/>
        </dgm:presLayoutVars>
      </dgm:prSet>
      <dgm:spPr/>
    </dgm:pt>
    <dgm:pt modelId="{C266AA6C-FE13-41E8-893E-199E921DB196}" type="pres">
      <dgm:prSet presAssocID="{74891360-3598-4FCE-8049-902C9805D1DD}" presName="composite" presStyleCnt="0"/>
      <dgm:spPr/>
    </dgm:pt>
    <dgm:pt modelId="{973B9D3E-185B-4A9E-A985-99B6927AF2D7}" type="pres">
      <dgm:prSet presAssocID="{74891360-3598-4FCE-8049-902C9805D1DD}" presName="imgShp" presStyleLbl="fgImgPlace1" presStyleIdx="0" presStyleCnt="2" custLinFactNeighborX="-36334" custLinFactNeighborY="-1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D827991C-0752-487C-8378-A66FE2D467DE}" type="pres">
      <dgm:prSet presAssocID="{74891360-3598-4FCE-8049-902C9805D1DD}" presName="txShp" presStyleLbl="node1" presStyleIdx="0" presStyleCnt="2">
        <dgm:presLayoutVars>
          <dgm:bulletEnabled val="1"/>
        </dgm:presLayoutVars>
      </dgm:prSet>
      <dgm:spPr/>
    </dgm:pt>
    <dgm:pt modelId="{674F9F28-C1E5-48B5-95C0-51D077DEEDEB}" type="pres">
      <dgm:prSet presAssocID="{E29007E0-D998-40A5-9F7E-C6217C10EA6A}" presName="spacing" presStyleCnt="0"/>
      <dgm:spPr/>
    </dgm:pt>
    <dgm:pt modelId="{3600DC5C-1CC7-4C89-9E73-7867CDF73329}" type="pres">
      <dgm:prSet presAssocID="{D8557734-5776-4FCA-8F0C-7C7736695F9A}" presName="composite" presStyleCnt="0"/>
      <dgm:spPr/>
    </dgm:pt>
    <dgm:pt modelId="{DE4CB13A-6108-4A3C-8386-2C520A0EF5E6}" type="pres">
      <dgm:prSet presAssocID="{D8557734-5776-4FCA-8F0C-7C7736695F9A}" presName="imgShp" presStyleLbl="fgImgPlace1" presStyleIdx="1" presStyleCnt="2" custLinFactNeighborX="-37287" custLinFactNeighborY="1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 with solid fill"/>
        </a:ext>
      </dgm:extLst>
    </dgm:pt>
    <dgm:pt modelId="{EC9CA667-CCD8-496C-B145-8CB5A258F1F7}" type="pres">
      <dgm:prSet presAssocID="{D8557734-5776-4FCA-8F0C-7C7736695F9A}" presName="txShp" presStyleLbl="node1" presStyleIdx="1" presStyleCnt="2">
        <dgm:presLayoutVars>
          <dgm:bulletEnabled val="1"/>
        </dgm:presLayoutVars>
      </dgm:prSet>
      <dgm:spPr/>
    </dgm:pt>
  </dgm:ptLst>
  <dgm:cxnLst>
    <dgm:cxn modelId="{48391836-E66E-43FD-9B3E-F32A940A67FA}" type="presOf" srcId="{D8557734-5776-4FCA-8F0C-7C7736695F9A}" destId="{EC9CA667-CCD8-496C-B145-8CB5A258F1F7}" srcOrd="0" destOrd="0" presId="urn:microsoft.com/office/officeart/2005/8/layout/vList3"/>
    <dgm:cxn modelId="{0CDD833A-3289-477C-B718-BC211B540CA7}" srcId="{D14824C7-FA56-427A-922F-4A9B588ED65D}" destId="{74891360-3598-4FCE-8049-902C9805D1DD}" srcOrd="0" destOrd="0" parTransId="{CDB4B107-6464-46DD-BED3-9EE8CA884829}" sibTransId="{E29007E0-D998-40A5-9F7E-C6217C10EA6A}"/>
    <dgm:cxn modelId="{7152C790-517F-45FE-9805-6ECC93F3CA44}" type="presOf" srcId="{74891360-3598-4FCE-8049-902C9805D1DD}" destId="{D827991C-0752-487C-8378-A66FE2D467DE}" srcOrd="0" destOrd="0" presId="urn:microsoft.com/office/officeart/2005/8/layout/vList3"/>
    <dgm:cxn modelId="{E729A6D4-6273-45E7-8987-7FED7C85D19A}" type="presOf" srcId="{D14824C7-FA56-427A-922F-4A9B588ED65D}" destId="{A7819306-66A0-4FA4-8504-8765D3446845}" srcOrd="0" destOrd="0" presId="urn:microsoft.com/office/officeart/2005/8/layout/vList3"/>
    <dgm:cxn modelId="{D640C6F2-E4B8-4C03-82F9-2184767C0368}" srcId="{D14824C7-FA56-427A-922F-4A9B588ED65D}" destId="{D8557734-5776-4FCA-8F0C-7C7736695F9A}" srcOrd="1" destOrd="0" parTransId="{03F995AD-A49C-4A06-8A4F-2BB67890DDF2}" sibTransId="{FD3263D3-797B-48EA-B1EF-D38A93D90370}"/>
    <dgm:cxn modelId="{FAF6B303-CA27-4AE6-ACFC-853643CBDD37}" type="presParOf" srcId="{A7819306-66A0-4FA4-8504-8765D3446845}" destId="{C266AA6C-FE13-41E8-893E-199E921DB196}" srcOrd="0" destOrd="0" presId="urn:microsoft.com/office/officeart/2005/8/layout/vList3"/>
    <dgm:cxn modelId="{EC3B5455-4899-403F-876C-F2BA8417BD14}" type="presParOf" srcId="{C266AA6C-FE13-41E8-893E-199E921DB196}" destId="{973B9D3E-185B-4A9E-A985-99B6927AF2D7}" srcOrd="0" destOrd="0" presId="urn:microsoft.com/office/officeart/2005/8/layout/vList3"/>
    <dgm:cxn modelId="{A4C9A3DA-53E8-418C-A876-B6883CB46DA2}" type="presParOf" srcId="{C266AA6C-FE13-41E8-893E-199E921DB196}" destId="{D827991C-0752-487C-8378-A66FE2D467DE}" srcOrd="1" destOrd="0" presId="urn:microsoft.com/office/officeart/2005/8/layout/vList3"/>
    <dgm:cxn modelId="{88C76154-8A9F-4802-A0D7-4152697CBC93}" type="presParOf" srcId="{A7819306-66A0-4FA4-8504-8765D3446845}" destId="{674F9F28-C1E5-48B5-95C0-51D077DEEDEB}" srcOrd="1" destOrd="0" presId="urn:microsoft.com/office/officeart/2005/8/layout/vList3"/>
    <dgm:cxn modelId="{D39CF05F-1E13-4E28-A02D-326392BCC68D}" type="presParOf" srcId="{A7819306-66A0-4FA4-8504-8765D3446845}" destId="{3600DC5C-1CC7-4C89-9E73-7867CDF73329}" srcOrd="2" destOrd="0" presId="urn:microsoft.com/office/officeart/2005/8/layout/vList3"/>
    <dgm:cxn modelId="{60126FB4-2F53-43BC-BDB5-600219BB41D8}" type="presParOf" srcId="{3600DC5C-1CC7-4C89-9E73-7867CDF73329}" destId="{DE4CB13A-6108-4A3C-8386-2C520A0EF5E6}" srcOrd="0" destOrd="0" presId="urn:microsoft.com/office/officeart/2005/8/layout/vList3"/>
    <dgm:cxn modelId="{B6402435-C1E7-41ED-B77B-62CBD82328B0}" type="presParOf" srcId="{3600DC5C-1CC7-4C89-9E73-7867CDF73329}" destId="{EC9CA667-CCD8-496C-B145-8CB5A258F1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A2F65-6EFC-4F53-9421-E66BA66DD824}" type="doc">
      <dgm:prSet loTypeId="urn:microsoft.com/office/officeart/2008/layout/VerticalCircle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B2F5E2-FDCB-4DA4-BB45-D45A4BA9CCCC}">
      <dgm:prSet custT="1"/>
      <dgm:spPr/>
      <dgm:t>
        <a:bodyPr/>
        <a:lstStyle/>
        <a:p>
          <a:pPr algn="l"/>
          <a:r>
            <a:rPr lang="en-US" sz="2400" b="1" i="0" dirty="0"/>
            <a:t>Inclusive Access Studies Inclusive Access Course Materials: The Impact on Student Outcomes </a:t>
          </a:r>
          <a:r>
            <a:rPr lang="en-US" sz="2400" i="0" dirty="0"/>
            <a:t>– March 2021</a:t>
          </a:r>
        </a:p>
      </dgm:t>
    </dgm:pt>
    <dgm:pt modelId="{8F70BAB1-B9F6-4014-903E-9FD95305DD18}" type="parTrans" cxnId="{86DB851A-62F2-4D5F-9A38-3B946CA6BF59}">
      <dgm:prSet/>
      <dgm:spPr/>
      <dgm:t>
        <a:bodyPr/>
        <a:lstStyle/>
        <a:p>
          <a:pPr algn="l"/>
          <a:endParaRPr lang="en-US"/>
        </a:p>
      </dgm:t>
    </dgm:pt>
    <dgm:pt modelId="{FFA82D75-58A9-4AB9-A6A7-57680E79755E}" type="sibTrans" cxnId="{86DB851A-62F2-4D5F-9A38-3B946CA6BF59}">
      <dgm:prSet/>
      <dgm:spPr/>
      <dgm:t>
        <a:bodyPr/>
        <a:lstStyle/>
        <a:p>
          <a:pPr algn="l"/>
          <a:endParaRPr lang="en-US"/>
        </a:p>
      </dgm:t>
    </dgm:pt>
    <dgm:pt modelId="{BB42C9F9-7E0C-4B1D-9438-65E2C54C40BB}">
      <dgm:prSet custT="1"/>
      <dgm:spPr/>
      <dgm:t>
        <a:bodyPr/>
        <a:lstStyle/>
        <a:p>
          <a:pPr algn="l"/>
          <a:r>
            <a:rPr lang="en-US" sz="2400" b="1" i="0" dirty="0"/>
            <a:t>Inclusive Access Course Materials: An Analysis of Waukesha County Technical College’s Inclusive Access Program </a:t>
          </a:r>
          <a:r>
            <a:rPr lang="en-US" sz="2400" i="0" dirty="0"/>
            <a:t>– March 2022</a:t>
          </a:r>
        </a:p>
      </dgm:t>
    </dgm:pt>
    <dgm:pt modelId="{D7014B57-8DB4-4010-82A0-DA72009F9670}" type="parTrans" cxnId="{309FA8C0-489C-4D7D-B873-A134B669EE86}">
      <dgm:prSet/>
      <dgm:spPr/>
      <dgm:t>
        <a:bodyPr/>
        <a:lstStyle/>
        <a:p>
          <a:pPr algn="l"/>
          <a:endParaRPr lang="en-US"/>
        </a:p>
      </dgm:t>
    </dgm:pt>
    <dgm:pt modelId="{F63EE53A-82A3-4F9B-8883-B7FA03325847}" type="sibTrans" cxnId="{309FA8C0-489C-4D7D-B873-A134B669EE86}">
      <dgm:prSet/>
      <dgm:spPr/>
      <dgm:t>
        <a:bodyPr/>
        <a:lstStyle/>
        <a:p>
          <a:pPr algn="l"/>
          <a:endParaRPr lang="en-US"/>
        </a:p>
      </dgm:t>
    </dgm:pt>
    <dgm:pt modelId="{CB88F5A6-B192-48A2-926B-54A08A497EBF}">
      <dgm:prSet custT="1"/>
      <dgm:spPr/>
      <dgm:t>
        <a:bodyPr/>
        <a:lstStyle/>
        <a:p>
          <a:pPr algn="l"/>
          <a:r>
            <a:rPr lang="en-US" sz="2400" b="1" i="0" dirty="0"/>
            <a:t>Equitable Access Studies Equitable Access: A Participant v. Non-Participant Course Completion Analysis from 2-Year Institutions </a:t>
          </a:r>
          <a:r>
            <a:rPr lang="en-US" sz="2400" i="0" dirty="0"/>
            <a:t>– July 2022</a:t>
          </a:r>
        </a:p>
      </dgm:t>
    </dgm:pt>
    <dgm:pt modelId="{0315E140-DD95-4B9D-982D-2DDAB058BE5C}" type="parTrans" cxnId="{69FED2D6-C61A-4AA8-A944-BF2A5E80D932}">
      <dgm:prSet/>
      <dgm:spPr/>
      <dgm:t>
        <a:bodyPr/>
        <a:lstStyle/>
        <a:p>
          <a:pPr algn="l"/>
          <a:endParaRPr lang="en-US"/>
        </a:p>
      </dgm:t>
    </dgm:pt>
    <dgm:pt modelId="{D8777D44-6EFC-4446-8B98-0FFAC4BAC601}" type="sibTrans" cxnId="{69FED2D6-C61A-4AA8-A944-BF2A5E80D932}">
      <dgm:prSet/>
      <dgm:spPr/>
      <dgm:t>
        <a:bodyPr/>
        <a:lstStyle/>
        <a:p>
          <a:pPr algn="l"/>
          <a:endParaRPr lang="en-US"/>
        </a:p>
      </dgm:t>
    </dgm:pt>
    <dgm:pt modelId="{B4AB35EF-3569-409B-BA44-FED37B579CCD}">
      <dgm:prSet custT="1"/>
      <dgm:spPr/>
      <dgm:t>
        <a:bodyPr/>
        <a:lstStyle/>
        <a:p>
          <a:pPr algn="l"/>
          <a:r>
            <a:rPr lang="en-US" sz="2400" b="1" i="0" dirty="0"/>
            <a:t>Equitable Access: A Course Completion Analysis from a 4-Year Institution </a:t>
          </a:r>
          <a:r>
            <a:rPr lang="en-US" sz="2400" i="0" dirty="0"/>
            <a:t>– February 2023</a:t>
          </a:r>
        </a:p>
      </dgm:t>
    </dgm:pt>
    <dgm:pt modelId="{86463FC4-BF6E-45E7-A601-FCB42BF5CB6C}" type="parTrans" cxnId="{20E26819-B3D2-4917-B5B9-EFDC966D1CF6}">
      <dgm:prSet/>
      <dgm:spPr/>
      <dgm:t>
        <a:bodyPr/>
        <a:lstStyle/>
        <a:p>
          <a:pPr algn="l"/>
          <a:endParaRPr lang="en-US"/>
        </a:p>
      </dgm:t>
    </dgm:pt>
    <dgm:pt modelId="{AF15E01D-A124-402F-9D6F-746DE9F2446E}" type="sibTrans" cxnId="{20E26819-B3D2-4917-B5B9-EFDC966D1CF6}">
      <dgm:prSet/>
      <dgm:spPr/>
      <dgm:t>
        <a:bodyPr/>
        <a:lstStyle/>
        <a:p>
          <a:pPr algn="l"/>
          <a:endParaRPr lang="en-US"/>
        </a:p>
      </dgm:t>
    </dgm:pt>
    <dgm:pt modelId="{AC8EC6D2-8189-4090-ACF8-0E6E8D0F14B4}" type="pres">
      <dgm:prSet presAssocID="{428A2F65-6EFC-4F53-9421-E66BA66DD824}" presName="Name0" presStyleCnt="0">
        <dgm:presLayoutVars>
          <dgm:dir/>
        </dgm:presLayoutVars>
      </dgm:prSet>
      <dgm:spPr/>
    </dgm:pt>
    <dgm:pt modelId="{5830A7D3-3C59-4752-917A-E26C6D69E4BF}" type="pres">
      <dgm:prSet presAssocID="{8CB2F5E2-FDCB-4DA4-BB45-D45A4BA9CCCC}" presName="noChildren" presStyleCnt="0"/>
      <dgm:spPr/>
    </dgm:pt>
    <dgm:pt modelId="{2E057EE1-0141-4DEF-AAD9-05FF02137E03}" type="pres">
      <dgm:prSet presAssocID="{8CB2F5E2-FDCB-4DA4-BB45-D45A4BA9CCCC}" presName="gap" presStyleCnt="0"/>
      <dgm:spPr/>
    </dgm:pt>
    <dgm:pt modelId="{B2DA330C-3EF7-42DD-BB41-C23C1DB3E9B7}" type="pres">
      <dgm:prSet presAssocID="{8CB2F5E2-FDCB-4DA4-BB45-D45A4BA9CCCC}" presName="medCircle2" presStyleLbl="vennNode1" presStyleIdx="0" presStyleCnt="4" custScaleX="36245" custScaleY="36245" custLinFactNeighborX="-71337" custLinFactNeighborY="-1093"/>
      <dgm:spPr>
        <a:prstGeom prst="ellipse">
          <a:avLst/>
        </a:prstGeom>
        <a:solidFill>
          <a:srgbClr val="CC0000">
            <a:alpha val="49804"/>
          </a:srgbClr>
        </a:solidFill>
      </dgm:spPr>
    </dgm:pt>
    <dgm:pt modelId="{8DBADD30-0FA7-4667-A03B-8B21718B6012}" type="pres">
      <dgm:prSet presAssocID="{8CB2F5E2-FDCB-4DA4-BB45-D45A4BA9CCCC}" presName="txLvlOnly1" presStyleLbl="revTx" presStyleIdx="0" presStyleCnt="4" custScaleX="114675" custLinFactNeighborX="1746"/>
      <dgm:spPr/>
    </dgm:pt>
    <dgm:pt modelId="{71FB62EB-C881-47F2-AFA3-C7B5659B041C}" type="pres">
      <dgm:prSet presAssocID="{BB42C9F9-7E0C-4B1D-9438-65E2C54C40BB}" presName="noChildren" presStyleCnt="0"/>
      <dgm:spPr/>
    </dgm:pt>
    <dgm:pt modelId="{6CC485A4-9C41-40BE-9ADF-AB20B8B9A6DE}" type="pres">
      <dgm:prSet presAssocID="{BB42C9F9-7E0C-4B1D-9438-65E2C54C40BB}" presName="gap" presStyleCnt="0"/>
      <dgm:spPr/>
    </dgm:pt>
    <dgm:pt modelId="{2C79ABCA-F163-461C-88DD-CE60251170DD}" type="pres">
      <dgm:prSet presAssocID="{BB42C9F9-7E0C-4B1D-9438-65E2C54C40BB}" presName="medCircle2" presStyleLbl="vennNode1" presStyleIdx="1" presStyleCnt="4" custScaleX="36245" custScaleY="36245" custLinFactNeighborX="-74416" custLinFactNeighborY="-1"/>
      <dgm:spPr>
        <a:prstGeom prst="ellipse">
          <a:avLst/>
        </a:prstGeom>
        <a:solidFill>
          <a:srgbClr val="CC0000">
            <a:alpha val="50000"/>
          </a:srgbClr>
        </a:solidFill>
      </dgm:spPr>
    </dgm:pt>
    <dgm:pt modelId="{7283D854-1A04-4ABF-ACDE-8732D8F97EE3}" type="pres">
      <dgm:prSet presAssocID="{BB42C9F9-7E0C-4B1D-9438-65E2C54C40BB}" presName="txLvlOnly1" presStyleLbl="revTx" presStyleIdx="1" presStyleCnt="4" custScaleX="112367"/>
      <dgm:spPr/>
    </dgm:pt>
    <dgm:pt modelId="{86F2826C-B33B-4582-BCB8-4D295E75D517}" type="pres">
      <dgm:prSet presAssocID="{CB88F5A6-B192-48A2-926B-54A08A497EBF}" presName="noChildren" presStyleCnt="0"/>
      <dgm:spPr/>
    </dgm:pt>
    <dgm:pt modelId="{86702D26-5A95-4D37-8CD8-6AAA7F817668}" type="pres">
      <dgm:prSet presAssocID="{CB88F5A6-B192-48A2-926B-54A08A497EBF}" presName="gap" presStyleCnt="0"/>
      <dgm:spPr/>
    </dgm:pt>
    <dgm:pt modelId="{C8BDB856-4FE8-4900-88F5-5E043ABE7D69}" type="pres">
      <dgm:prSet presAssocID="{CB88F5A6-B192-48A2-926B-54A08A497EBF}" presName="medCircle2" presStyleLbl="vennNode1" presStyleIdx="2" presStyleCnt="4" custScaleX="36245" custScaleY="36245" custLinFactNeighborX="-75716" custLinFactNeighborY="1035"/>
      <dgm:spPr>
        <a:xfrm>
          <a:off x="1476186" y="2523564"/>
          <a:ext cx="1261417" cy="1261417"/>
        </a:xfrm>
        <a:prstGeom prst="ellipse">
          <a:avLst/>
        </a:prstGeom>
        <a:solidFill>
          <a:srgbClr val="CC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0A0FEADC-7BD0-4DC5-A92C-1BD7F6301B89}" type="pres">
      <dgm:prSet presAssocID="{CB88F5A6-B192-48A2-926B-54A08A497EBF}" presName="txLvlOnly1" presStyleLbl="revTx" presStyleIdx="2" presStyleCnt="4" custScaleX="111392"/>
      <dgm:spPr/>
    </dgm:pt>
    <dgm:pt modelId="{455FF351-138E-4D39-B262-1E4A737C4A85}" type="pres">
      <dgm:prSet presAssocID="{B4AB35EF-3569-409B-BA44-FED37B579CCD}" presName="noChildren" presStyleCnt="0"/>
      <dgm:spPr/>
    </dgm:pt>
    <dgm:pt modelId="{E0E3F114-DC89-4F80-AEA2-E442C5076A2F}" type="pres">
      <dgm:prSet presAssocID="{B4AB35EF-3569-409B-BA44-FED37B579CCD}" presName="gap" presStyleCnt="0"/>
      <dgm:spPr/>
    </dgm:pt>
    <dgm:pt modelId="{E874A686-2BD8-491C-BA9F-063FB5A7759A}" type="pres">
      <dgm:prSet presAssocID="{B4AB35EF-3569-409B-BA44-FED37B579CCD}" presName="medCircle2" presStyleLbl="vennNode1" presStyleIdx="3" presStyleCnt="4" custScaleX="36245" custScaleY="36245" custLinFactNeighborX="-75614" custLinFactNeighborY="1518"/>
      <dgm:spPr>
        <a:solidFill>
          <a:srgbClr val="CC0000">
            <a:alpha val="50000"/>
          </a:srgbClr>
        </a:solidFill>
      </dgm:spPr>
    </dgm:pt>
    <dgm:pt modelId="{43FA44F4-C9DC-4B7D-838B-F0586C0F23A3}" type="pres">
      <dgm:prSet presAssocID="{B4AB35EF-3569-409B-BA44-FED37B579CCD}" presName="txLvlOnly1" presStyleLbl="revTx" presStyleIdx="3" presStyleCnt="4" custScaleX="111469"/>
      <dgm:spPr/>
    </dgm:pt>
  </dgm:ptLst>
  <dgm:cxnLst>
    <dgm:cxn modelId="{20E26819-B3D2-4917-B5B9-EFDC966D1CF6}" srcId="{428A2F65-6EFC-4F53-9421-E66BA66DD824}" destId="{B4AB35EF-3569-409B-BA44-FED37B579CCD}" srcOrd="3" destOrd="0" parTransId="{86463FC4-BF6E-45E7-A601-FCB42BF5CB6C}" sibTransId="{AF15E01D-A124-402F-9D6F-746DE9F2446E}"/>
    <dgm:cxn modelId="{86DB851A-62F2-4D5F-9A38-3B946CA6BF59}" srcId="{428A2F65-6EFC-4F53-9421-E66BA66DD824}" destId="{8CB2F5E2-FDCB-4DA4-BB45-D45A4BA9CCCC}" srcOrd="0" destOrd="0" parTransId="{8F70BAB1-B9F6-4014-903E-9FD95305DD18}" sibTransId="{FFA82D75-58A9-4AB9-A6A7-57680E79755E}"/>
    <dgm:cxn modelId="{CF185426-9A3F-4787-B6D1-372EF4BD6E5F}" type="presOf" srcId="{BB42C9F9-7E0C-4B1D-9438-65E2C54C40BB}" destId="{7283D854-1A04-4ABF-ACDE-8732D8F97EE3}" srcOrd="0" destOrd="0" presId="urn:microsoft.com/office/officeart/2008/layout/VerticalCircleList"/>
    <dgm:cxn modelId="{F9CE4C27-AA29-44E1-8B53-65AE0701B33A}" type="presOf" srcId="{CB88F5A6-B192-48A2-926B-54A08A497EBF}" destId="{0A0FEADC-7BD0-4DC5-A92C-1BD7F6301B89}" srcOrd="0" destOrd="0" presId="urn:microsoft.com/office/officeart/2008/layout/VerticalCircleList"/>
    <dgm:cxn modelId="{65819746-DC86-4A95-B6F2-9C5134D4D428}" type="presOf" srcId="{428A2F65-6EFC-4F53-9421-E66BA66DD824}" destId="{AC8EC6D2-8189-4090-ACF8-0E6E8D0F14B4}" srcOrd="0" destOrd="0" presId="urn:microsoft.com/office/officeart/2008/layout/VerticalCircleList"/>
    <dgm:cxn modelId="{EE82A6B8-C88D-4406-91A6-731D6967B026}" type="presOf" srcId="{8CB2F5E2-FDCB-4DA4-BB45-D45A4BA9CCCC}" destId="{8DBADD30-0FA7-4667-A03B-8B21718B6012}" srcOrd="0" destOrd="0" presId="urn:microsoft.com/office/officeart/2008/layout/VerticalCircleList"/>
    <dgm:cxn modelId="{0F4567BD-8314-456A-AF1C-712777A7081E}" type="presOf" srcId="{B4AB35EF-3569-409B-BA44-FED37B579CCD}" destId="{43FA44F4-C9DC-4B7D-838B-F0586C0F23A3}" srcOrd="0" destOrd="0" presId="urn:microsoft.com/office/officeart/2008/layout/VerticalCircleList"/>
    <dgm:cxn modelId="{309FA8C0-489C-4D7D-B873-A134B669EE86}" srcId="{428A2F65-6EFC-4F53-9421-E66BA66DD824}" destId="{BB42C9F9-7E0C-4B1D-9438-65E2C54C40BB}" srcOrd="1" destOrd="0" parTransId="{D7014B57-8DB4-4010-82A0-DA72009F9670}" sibTransId="{F63EE53A-82A3-4F9B-8883-B7FA03325847}"/>
    <dgm:cxn modelId="{69FED2D6-C61A-4AA8-A944-BF2A5E80D932}" srcId="{428A2F65-6EFC-4F53-9421-E66BA66DD824}" destId="{CB88F5A6-B192-48A2-926B-54A08A497EBF}" srcOrd="2" destOrd="0" parTransId="{0315E140-DD95-4B9D-982D-2DDAB058BE5C}" sibTransId="{D8777D44-6EFC-4446-8B98-0FFAC4BAC601}"/>
    <dgm:cxn modelId="{A04BB347-624A-463B-8465-C5662D6E4669}" type="presParOf" srcId="{AC8EC6D2-8189-4090-ACF8-0E6E8D0F14B4}" destId="{5830A7D3-3C59-4752-917A-E26C6D69E4BF}" srcOrd="0" destOrd="0" presId="urn:microsoft.com/office/officeart/2008/layout/VerticalCircleList"/>
    <dgm:cxn modelId="{030117C8-125C-4A02-AEAD-B715C320A301}" type="presParOf" srcId="{5830A7D3-3C59-4752-917A-E26C6D69E4BF}" destId="{2E057EE1-0141-4DEF-AAD9-05FF02137E03}" srcOrd="0" destOrd="0" presId="urn:microsoft.com/office/officeart/2008/layout/VerticalCircleList"/>
    <dgm:cxn modelId="{46CF88A5-FF7A-4192-9DCD-C6B563D7F6D8}" type="presParOf" srcId="{5830A7D3-3C59-4752-917A-E26C6D69E4BF}" destId="{B2DA330C-3EF7-42DD-BB41-C23C1DB3E9B7}" srcOrd="1" destOrd="0" presId="urn:microsoft.com/office/officeart/2008/layout/VerticalCircleList"/>
    <dgm:cxn modelId="{3C7D5EC4-4292-4994-A5CA-82F889CBDCC4}" type="presParOf" srcId="{5830A7D3-3C59-4752-917A-E26C6D69E4BF}" destId="{8DBADD30-0FA7-4667-A03B-8B21718B6012}" srcOrd="2" destOrd="0" presId="urn:microsoft.com/office/officeart/2008/layout/VerticalCircleList"/>
    <dgm:cxn modelId="{08269AB2-4DDF-4C1E-A67F-BFF69E0C0F01}" type="presParOf" srcId="{AC8EC6D2-8189-4090-ACF8-0E6E8D0F14B4}" destId="{71FB62EB-C881-47F2-AFA3-C7B5659B041C}" srcOrd="1" destOrd="0" presId="urn:microsoft.com/office/officeart/2008/layout/VerticalCircleList"/>
    <dgm:cxn modelId="{D9A52BFE-B9EC-410A-A205-7A8B217AE9DC}" type="presParOf" srcId="{71FB62EB-C881-47F2-AFA3-C7B5659B041C}" destId="{6CC485A4-9C41-40BE-9ADF-AB20B8B9A6DE}" srcOrd="0" destOrd="0" presId="urn:microsoft.com/office/officeart/2008/layout/VerticalCircleList"/>
    <dgm:cxn modelId="{7E6E88DD-C87E-4BED-9E91-4EEA94868681}" type="presParOf" srcId="{71FB62EB-C881-47F2-AFA3-C7B5659B041C}" destId="{2C79ABCA-F163-461C-88DD-CE60251170DD}" srcOrd="1" destOrd="0" presId="urn:microsoft.com/office/officeart/2008/layout/VerticalCircleList"/>
    <dgm:cxn modelId="{D0FEA1A0-579A-452D-85FF-87CBE1A1977E}" type="presParOf" srcId="{71FB62EB-C881-47F2-AFA3-C7B5659B041C}" destId="{7283D854-1A04-4ABF-ACDE-8732D8F97EE3}" srcOrd="2" destOrd="0" presId="urn:microsoft.com/office/officeart/2008/layout/VerticalCircleList"/>
    <dgm:cxn modelId="{C8C916DB-8FC1-4993-9A6B-61CB8BBE3DD2}" type="presParOf" srcId="{AC8EC6D2-8189-4090-ACF8-0E6E8D0F14B4}" destId="{86F2826C-B33B-4582-BCB8-4D295E75D517}" srcOrd="2" destOrd="0" presId="urn:microsoft.com/office/officeart/2008/layout/VerticalCircleList"/>
    <dgm:cxn modelId="{0E852BEC-10C5-494C-9DE6-663897074350}" type="presParOf" srcId="{86F2826C-B33B-4582-BCB8-4D295E75D517}" destId="{86702D26-5A95-4D37-8CD8-6AAA7F817668}" srcOrd="0" destOrd="0" presId="urn:microsoft.com/office/officeart/2008/layout/VerticalCircleList"/>
    <dgm:cxn modelId="{294157F6-D24E-4C46-BF3D-E05281877CAB}" type="presParOf" srcId="{86F2826C-B33B-4582-BCB8-4D295E75D517}" destId="{C8BDB856-4FE8-4900-88F5-5E043ABE7D69}" srcOrd="1" destOrd="0" presId="urn:microsoft.com/office/officeart/2008/layout/VerticalCircleList"/>
    <dgm:cxn modelId="{80765978-1EFE-4993-A6E1-A1812F53D647}" type="presParOf" srcId="{86F2826C-B33B-4582-BCB8-4D295E75D517}" destId="{0A0FEADC-7BD0-4DC5-A92C-1BD7F6301B89}" srcOrd="2" destOrd="0" presId="urn:microsoft.com/office/officeart/2008/layout/VerticalCircleList"/>
    <dgm:cxn modelId="{710B2381-9AB1-4399-8A75-C44DFE17CB69}" type="presParOf" srcId="{AC8EC6D2-8189-4090-ACF8-0E6E8D0F14B4}" destId="{455FF351-138E-4D39-B262-1E4A737C4A85}" srcOrd="3" destOrd="0" presId="urn:microsoft.com/office/officeart/2008/layout/VerticalCircleList"/>
    <dgm:cxn modelId="{62F5DB67-ECC6-4D3F-82FF-F5A47D413B1D}" type="presParOf" srcId="{455FF351-138E-4D39-B262-1E4A737C4A85}" destId="{E0E3F114-DC89-4F80-AEA2-E442C5076A2F}" srcOrd="0" destOrd="0" presId="urn:microsoft.com/office/officeart/2008/layout/VerticalCircleList"/>
    <dgm:cxn modelId="{478B3192-2DDB-49FF-B2AD-E6FE5B543D86}" type="presParOf" srcId="{455FF351-138E-4D39-B262-1E4A737C4A85}" destId="{E874A686-2BD8-491C-BA9F-063FB5A7759A}" srcOrd="1" destOrd="0" presId="urn:microsoft.com/office/officeart/2008/layout/VerticalCircleList"/>
    <dgm:cxn modelId="{4D294107-579A-467B-82AA-E13B32500A63}" type="presParOf" srcId="{455FF351-138E-4D39-B262-1E4A737C4A85}" destId="{43FA44F4-C9DC-4B7D-838B-F0586C0F23A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7991C-0752-487C-8378-A66FE2D467DE}">
      <dsp:nvSpPr>
        <dsp:cNvPr id="0" name=""/>
        <dsp:cNvSpPr/>
      </dsp:nvSpPr>
      <dsp:spPr>
        <a:xfrm rot="10800000">
          <a:off x="1689360" y="2096"/>
          <a:ext cx="5350980" cy="1366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47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Academic Researcher</a:t>
          </a:r>
          <a:endParaRPr lang="en-US" sz="3800" b="0" i="0" kern="1200" dirty="0"/>
        </a:p>
      </dsp:txBody>
      <dsp:txXfrm rot="10800000">
        <a:off x="2030917" y="2096"/>
        <a:ext cx="5009423" cy="1366230"/>
      </dsp:txXfrm>
    </dsp:sp>
    <dsp:sp modelId="{973B9D3E-185B-4A9E-A985-99B6927AF2D7}">
      <dsp:nvSpPr>
        <dsp:cNvPr id="0" name=""/>
        <dsp:cNvSpPr/>
      </dsp:nvSpPr>
      <dsp:spPr>
        <a:xfrm>
          <a:off x="509839" y="6"/>
          <a:ext cx="1366230" cy="1366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CA667-CCD8-496C-B145-8CB5A258F1F7}">
      <dsp:nvSpPr>
        <dsp:cNvPr id="0" name=""/>
        <dsp:cNvSpPr/>
      </dsp:nvSpPr>
      <dsp:spPr>
        <a:xfrm rot="10800000">
          <a:off x="1689360" y="1765398"/>
          <a:ext cx="5350980" cy="1366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47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13 Years in the Bookstore Industry</a:t>
          </a:r>
        </a:p>
      </dsp:txBody>
      <dsp:txXfrm rot="10800000">
        <a:off x="2030917" y="1765398"/>
        <a:ext cx="5009423" cy="1366230"/>
      </dsp:txXfrm>
    </dsp:sp>
    <dsp:sp modelId="{DE4CB13A-6108-4A3C-8386-2C520A0EF5E6}">
      <dsp:nvSpPr>
        <dsp:cNvPr id="0" name=""/>
        <dsp:cNvSpPr/>
      </dsp:nvSpPr>
      <dsp:spPr>
        <a:xfrm>
          <a:off x="496819" y="1767488"/>
          <a:ext cx="1366230" cy="1366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330C-3EF7-42DD-BB41-C23C1DB3E9B7}">
      <dsp:nvSpPr>
        <dsp:cNvPr id="0" name=""/>
        <dsp:cNvSpPr/>
      </dsp:nvSpPr>
      <dsp:spPr>
        <a:xfrm>
          <a:off x="731526" y="389050"/>
          <a:ext cx="457200" cy="457200"/>
        </a:xfrm>
        <a:prstGeom prst="ellipse">
          <a:avLst/>
        </a:prstGeom>
        <a:solidFill>
          <a:srgbClr val="CC0000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BADD30-0FA7-4667-A03B-8B21718B6012}">
      <dsp:nvSpPr>
        <dsp:cNvPr id="0" name=""/>
        <dsp:cNvSpPr/>
      </dsp:nvSpPr>
      <dsp:spPr>
        <a:xfrm>
          <a:off x="1483669" y="729"/>
          <a:ext cx="7717768" cy="12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Inclusive Access Studies Inclusive Access Course Materials: The Impact on Student Outcomes </a:t>
          </a:r>
          <a:r>
            <a:rPr lang="en-US" sz="2400" i="0" kern="1200" dirty="0"/>
            <a:t>– March 2021</a:t>
          </a:r>
        </a:p>
      </dsp:txBody>
      <dsp:txXfrm>
        <a:off x="1483669" y="729"/>
        <a:ext cx="7717768" cy="1261417"/>
      </dsp:txXfrm>
    </dsp:sp>
    <dsp:sp modelId="{2C79ABCA-F163-461C-88DD-CE60251170DD}">
      <dsp:nvSpPr>
        <dsp:cNvPr id="0" name=""/>
        <dsp:cNvSpPr/>
      </dsp:nvSpPr>
      <dsp:spPr>
        <a:xfrm>
          <a:off x="731519" y="1664242"/>
          <a:ext cx="457200" cy="457200"/>
        </a:xfrm>
        <a:prstGeom prst="ellipse">
          <a:avLst/>
        </a:prstGeom>
        <a:solidFill>
          <a:srgbClr val="CC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83D854-1A04-4ABF-ACDE-8732D8F97EE3}">
      <dsp:nvSpPr>
        <dsp:cNvPr id="0" name=""/>
        <dsp:cNvSpPr/>
      </dsp:nvSpPr>
      <dsp:spPr>
        <a:xfrm>
          <a:off x="1482659" y="1262147"/>
          <a:ext cx="7562436" cy="12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Inclusive Access Course Materials: An Analysis of Waukesha County Technical College’s Inclusive Access Program </a:t>
          </a:r>
          <a:r>
            <a:rPr lang="en-US" sz="2400" i="0" kern="1200" dirty="0"/>
            <a:t>– March 2022</a:t>
          </a:r>
        </a:p>
      </dsp:txBody>
      <dsp:txXfrm>
        <a:off x="1482659" y="1262147"/>
        <a:ext cx="7562436" cy="1261417"/>
      </dsp:txXfrm>
    </dsp:sp>
    <dsp:sp modelId="{C8BDB856-4FE8-4900-88F5-5E043ABE7D69}">
      <dsp:nvSpPr>
        <dsp:cNvPr id="0" name=""/>
        <dsp:cNvSpPr/>
      </dsp:nvSpPr>
      <dsp:spPr>
        <a:xfrm>
          <a:off x="731526" y="2938728"/>
          <a:ext cx="457200" cy="457200"/>
        </a:xfrm>
        <a:prstGeom prst="ellipse">
          <a:avLst/>
        </a:prstGeom>
        <a:solidFill>
          <a:srgbClr val="CC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0FEADC-7BD0-4DC5-A92C-1BD7F6301B89}">
      <dsp:nvSpPr>
        <dsp:cNvPr id="0" name=""/>
        <dsp:cNvSpPr/>
      </dsp:nvSpPr>
      <dsp:spPr>
        <a:xfrm>
          <a:off x="1531873" y="2523564"/>
          <a:ext cx="7496818" cy="12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Equitable Access Studies Equitable Access: A Participant v. Non-Participant Course Completion Analysis from 2-Year Institutions </a:t>
          </a:r>
          <a:r>
            <a:rPr lang="en-US" sz="2400" i="0" kern="1200" dirty="0"/>
            <a:t>– July 2022</a:t>
          </a:r>
        </a:p>
      </dsp:txBody>
      <dsp:txXfrm>
        <a:off x="1531873" y="2523564"/>
        <a:ext cx="7496818" cy="1261417"/>
      </dsp:txXfrm>
    </dsp:sp>
    <dsp:sp modelId="{E874A686-2BD8-491C-BA9F-063FB5A7759A}">
      <dsp:nvSpPr>
        <dsp:cNvPr id="0" name=""/>
        <dsp:cNvSpPr/>
      </dsp:nvSpPr>
      <dsp:spPr>
        <a:xfrm>
          <a:off x="731517" y="4206238"/>
          <a:ext cx="457200" cy="457200"/>
        </a:xfrm>
        <a:prstGeom prst="ellipse">
          <a:avLst/>
        </a:prstGeom>
        <a:solidFill>
          <a:srgbClr val="CC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FA44F4-C9DC-4B7D-838B-F0586C0F23A3}">
      <dsp:nvSpPr>
        <dsp:cNvPr id="0" name=""/>
        <dsp:cNvSpPr/>
      </dsp:nvSpPr>
      <dsp:spPr>
        <a:xfrm>
          <a:off x="1527986" y="3784981"/>
          <a:ext cx="7502000" cy="126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Equitable Access: A Course Completion Analysis from a 4-Year Institution </a:t>
          </a:r>
          <a:r>
            <a:rPr lang="en-US" sz="2400" i="0" kern="1200" dirty="0"/>
            <a:t>– February 2023</a:t>
          </a:r>
        </a:p>
      </dsp:txBody>
      <dsp:txXfrm>
        <a:off x="1527986" y="3784981"/>
        <a:ext cx="7502000" cy="1261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5BDBED-63F1-EC47-B359-3F44D83A175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B17001-78B2-564D-94C6-5CE1E5F1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3"/>
              </a:spcAft>
            </a:pPr>
            <a:endParaRPr lang="en-US" sz="1800" dirty="0">
              <a:latin typeface="Brandon Grotesque Black" panose="020B050302020306020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8379" lvl="1" indent="-291179">
              <a:buFont typeface="Arial" panose="020B0604020202020204" pitchFamily="34" charset="0"/>
              <a:buChar char="•"/>
            </a:pPr>
            <a:endParaRPr lang="en-US" sz="1200" dirty="0">
              <a:latin typeface="Brandon Grotesque Black" panose="020B0503020203060202"/>
            </a:endParaRPr>
          </a:p>
          <a:p>
            <a:pPr marL="291179" indent="-291179">
              <a:buFont typeface="Arial" panose="020B0604020202020204" pitchFamily="34" charset="0"/>
              <a:buChar char="•"/>
            </a:pPr>
            <a:endParaRPr lang="en-US" dirty="0">
              <a:latin typeface="Brandon Grotesque Black" panose="020B050302020306020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2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0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7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3"/>
              </a:spcAft>
            </a:pPr>
            <a:endParaRPr lang="en-US" sz="800" dirty="0">
              <a:latin typeface="Brandon Grotesque Black" panose="020B050302020306020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6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7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509F6-4974-CD47-9713-C8B496919F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6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2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D2AC7-A9AD-458E-A7CB-A03858D607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3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D2AC7-A9AD-458E-A7CB-A03858D607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30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b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ea241e4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11cea241e4a_2_1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118" name="Google Shape;118;g11cea241e4a_2_12:notes"/>
          <p:cNvSpPr txBox="1">
            <a:spLocks noGrp="1"/>
          </p:cNvSpPr>
          <p:nvPr>
            <p:ph type="sldNum" idx="12"/>
          </p:nvPr>
        </p:nvSpPr>
        <p:spPr>
          <a:xfrm>
            <a:off x="3970940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cea241e4a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g11cea241e4a_2_27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11cea241e4a_2_27:notes"/>
          <p:cNvSpPr txBox="1">
            <a:spLocks noGrp="1"/>
          </p:cNvSpPr>
          <p:nvPr>
            <p:ph type="sldNum" idx="12"/>
          </p:nvPr>
        </p:nvSpPr>
        <p:spPr>
          <a:xfrm>
            <a:off x="3970940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cea241e4a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11cea241e4a_2_4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11cea241e4a_2_44:notes"/>
          <p:cNvSpPr txBox="1">
            <a:spLocks noGrp="1"/>
          </p:cNvSpPr>
          <p:nvPr>
            <p:ph type="sldNum" idx="12"/>
          </p:nvPr>
        </p:nvSpPr>
        <p:spPr>
          <a:xfrm>
            <a:off x="3970940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5889" indent="-415889" defTabSz="1109034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509F6-4974-CD47-9713-C8B496919F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2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509F6-4974-CD47-9713-C8B496919F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8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509F6-4974-CD47-9713-C8B496919F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972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4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A734B6E0-8C72-4543-B4E3-45681A716750}" type="slidenum">
              <a:rPr lang="en-US" altLang="en-US" sz="1200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833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972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40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A734B6E0-8C72-4543-B4E3-45681A716750}" type="slidenum">
              <a:rPr lang="en-US" altLang="en-US" sz="1200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495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972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40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A734B6E0-8C72-4543-B4E3-45681A716750}" type="slidenum">
              <a:rPr lang="en-US" altLang="en-US" sz="1200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95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17001-78B2-564D-94C6-5CE1E5F10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3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249CAF5-4371-437A-B8F7-BF3D7F095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129" y="725293"/>
            <a:ext cx="4191195" cy="4189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000000"/>
                </a:solidFill>
                <a:latin typeface="Franklin Gothic Heavy" panose="020B0903020102020204" pitchFamily="34" charset="0"/>
              </a:defRPr>
            </a:lvl1pPr>
            <a:lvl2pPr>
              <a:defRPr sz="2800">
                <a:latin typeface="Raleway" pitchFamily="2" charset="0"/>
              </a:defRPr>
            </a:lvl2pPr>
            <a:lvl3pPr>
              <a:defRPr sz="2800">
                <a:latin typeface="Raleway" pitchFamily="2" charset="0"/>
              </a:defRPr>
            </a:lvl3pPr>
            <a:lvl4pPr>
              <a:defRPr sz="2800">
                <a:latin typeface="Raleway" pitchFamily="2" charset="0"/>
              </a:defRPr>
            </a:lvl4pPr>
            <a:lvl5pPr>
              <a:defRPr sz="2800">
                <a:latin typeface="Raleway" pitchFamily="2" charset="0"/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35649BA-355F-4FB2-87D6-72F1412FB9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129" y="477837"/>
            <a:ext cx="4191195" cy="2616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tabLst>
                <a:tab pos="3252707" algn="l"/>
              </a:tabLst>
              <a:defRPr sz="1200" spc="200" baseline="0">
                <a:solidFill>
                  <a:schemeClr val="tx2"/>
                </a:solidFill>
                <a:latin typeface="Franklin Gothic Book" panose="020B05030201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8D29AF-C285-4E2C-8CCD-19C4D4A57C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95301" y="6565524"/>
            <a:ext cx="10292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1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2775" y="944880"/>
            <a:ext cx="10542484" cy="1089660"/>
          </a:xfrm>
        </p:spPr>
        <p:txBody>
          <a:bodyPr>
            <a:noAutofit/>
          </a:bodyPr>
          <a:lstStyle>
            <a:lvl1pPr algn="r">
              <a:defRPr sz="6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775" y="2034540"/>
            <a:ext cx="10542485" cy="441960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333" b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2774" y="2476500"/>
            <a:ext cx="11132820" cy="43815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8ECAB49-3A43-D14F-8E6C-D1B0014EFB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6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0A7E-9F40-6A13-C1B3-00E49E79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256" y="1600200"/>
            <a:ext cx="8805745" cy="1645603"/>
          </a:xfrm>
        </p:spPr>
        <p:txBody>
          <a:bodyPr anchor="ctr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5453B-2949-19CF-3354-F6DCD229C3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2253" y="3429000"/>
            <a:ext cx="8805747" cy="18288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14A3-02CC-C496-C445-DCF9A65E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9539-8A25-9641-B8E5-DDE6D4211E9A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0EA1-A326-16AD-2CC2-9B5F286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3B89D21-6C06-06B6-4F35-14894223C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7304051" y="-1473937"/>
            <a:ext cx="6463991" cy="9439479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D913B5E-97A5-A3FB-D194-80017707AC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812" y="6258277"/>
            <a:ext cx="1580179" cy="4727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20ABA2-4703-2594-7FBA-555EAA669435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94119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0A7E-9F40-6A13-C1B3-00E49E79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2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5453B-2949-19CF-3354-F6DCD229C3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14A3-02CC-C496-C445-DCF9A65E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9539-8A25-9641-B8E5-DDE6D4211E9A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0EA1-A326-16AD-2CC2-9B5F286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3FD2D-C6DF-D5A0-65E6-E58997A1F645}"/>
              </a:ext>
            </a:extLst>
          </p:cNvPr>
          <p:cNvCxnSpPr/>
          <p:nvPr userDrawn="1"/>
        </p:nvCxnSpPr>
        <p:spPr>
          <a:xfrm>
            <a:off x="5472749" y="342900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5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D51E-111A-5EB9-102D-F578E96B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A064EF-7059-29E4-7B7D-96D4A151B7AE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06467DF-4FAC-4363-2460-E7735CE0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365125"/>
            <a:ext cx="1044956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6ACF2-F6D0-0289-9CB7-CFAE5235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9E2B-122D-5149-94EB-1DB7E8674DF9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77771D-FE01-7592-6D22-9CEDECD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DDC5E1-F08D-30E3-AA11-C4AFECC8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7311"/>
            <a:ext cx="3427071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13D4B-4780-FA14-D8FC-94BAB49A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0DFF-30FB-B040-A2A1-AE3A92A42B03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8E78-2D1E-BD08-6C12-BA1F5D64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CED1-E0DA-0EFE-98B1-18F93C49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B1D8C4B-6213-EE6A-BF54-A7E76DAC2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12" y="6258277"/>
            <a:ext cx="1580179" cy="47275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9ABAD8F-8DAF-557D-543A-D6C43EBB6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7304051" y="-1473937"/>
            <a:ext cx="6463991" cy="94394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B225-D9C2-8A20-18B3-38E1FB54B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3668752"/>
            <a:ext cx="10515600" cy="242089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DD553-BDBB-10FF-CF3C-9895A0E5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1391603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F0F6-F886-72DD-EC95-46F6139C6BE4}"/>
              </a:ext>
            </a:extLst>
          </p:cNvPr>
          <p:cNvCxnSpPr/>
          <p:nvPr userDrawn="1"/>
        </p:nvCxnSpPr>
        <p:spPr>
          <a:xfrm>
            <a:off x="5472749" y="342900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08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9ABAD8F-8DAF-557D-543A-D6C43EBB6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7193626" y="-1459914"/>
            <a:ext cx="6463991" cy="94394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13D4B-4780-FA14-D8FC-94BAB49A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0DFF-30FB-B040-A2A1-AE3A92A42B03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8E78-2D1E-BD08-6C12-BA1F5D64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CED1-E0DA-0EFE-98B1-18F93C49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B1D8C4B-6213-EE6A-BF54-A7E76DAC2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505" y="6258277"/>
            <a:ext cx="1580179" cy="4727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B225-D9C2-8A20-18B3-38E1FB54B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05550" y="3874173"/>
            <a:ext cx="7192863" cy="101896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DD553-BDBB-10FF-CF3C-9895A0E5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551" y="2308667"/>
            <a:ext cx="7192863" cy="1391603"/>
          </a:xfrm>
        </p:spPr>
        <p:txBody>
          <a:bodyPr anchor="ctr" anchorCtr="0"/>
          <a:lstStyle>
            <a:lvl1pPr algn="l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02BAD94-CC09-F62F-1E1F-C67D0EF687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3499183" cy="342899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DF5004C-9D70-74F3-9A63-C6ED90D9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40577"/>
            <a:ext cx="3499188" cy="3428999"/>
          </a:xfrm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079122-C844-E2FC-45AF-7A1F8A1B5AA2}"/>
              </a:ext>
            </a:extLst>
          </p:cNvPr>
          <p:cNvCxnSpPr>
            <a:cxnSpLocks/>
          </p:cNvCxnSpPr>
          <p:nvPr userDrawn="1"/>
        </p:nvCxnSpPr>
        <p:spPr>
          <a:xfrm flipV="1">
            <a:off x="4193573" y="2308667"/>
            <a:ext cx="0" cy="13916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2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 Background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0324-D27B-BDC4-D0FA-061C6B14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365125"/>
            <a:ext cx="1039876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BBF5-D2AB-FFA6-DEC5-DA6F34858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2919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89E8-0D49-5C65-4CDC-B45FEEE5C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5" y="1825625"/>
            <a:ext cx="5029195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65F7-A9F4-B83E-3CCC-9C378F3B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96FE-2DED-E342-A200-28CFEF0AE71B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7B11-9753-BE0A-68DD-7ADEA29B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F634D-D623-C781-2E9D-35F6D71B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3D0BD-482E-F5E9-A3AF-3D84BC809A00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952D2-3A19-9173-05A7-953978AE4489}"/>
              </a:ext>
            </a:extLst>
          </p:cNvPr>
          <p:cNvCxnSpPr>
            <a:cxnSpLocks/>
          </p:cNvCxnSpPr>
          <p:nvPr userDrawn="1"/>
        </p:nvCxnSpPr>
        <p:spPr>
          <a:xfrm>
            <a:off x="6102531" y="1825626"/>
            <a:ext cx="0" cy="40200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6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8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9D4F-8CB2-9999-D309-53962492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365125"/>
            <a:ext cx="10390188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BD27-0A6F-2C03-788F-2E1E961AD8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088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476A-3055-6AB1-18AD-68385B2C6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088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DE298-FB38-9D30-FAD7-D95010657B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1" y="1681163"/>
            <a:ext cx="50257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DAF3E-B372-09E8-A770-A5D623DB1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1" y="2505075"/>
            <a:ext cx="50257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50C53-14E6-80C2-45BE-5BECBF4C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F21A-DF50-394F-B184-96E04FAC4AEB}" type="datetime1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43020-BAC8-0F3E-7DC4-61019EE3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99E1C-CCDE-1E5A-D26D-471AC829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B41F1E-8200-399D-B5FE-EA649C6A0312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058AD2-F51D-FD8D-D4E2-E91B30BD9FBC}"/>
              </a:ext>
            </a:extLst>
          </p:cNvPr>
          <p:cNvCxnSpPr>
            <a:cxnSpLocks/>
          </p:cNvCxnSpPr>
          <p:nvPr userDrawn="1"/>
        </p:nvCxnSpPr>
        <p:spPr>
          <a:xfrm>
            <a:off x="6102531" y="1681162"/>
            <a:ext cx="0" cy="416446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C31-75D3-23D7-0547-094DFEE3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F30C1-366D-B171-7803-2DC5F332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5B7B-12CC-F04C-945D-DCCA1578BBAC}" type="datetime1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BEE8C-7C19-3EBF-64A7-2D02F854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FDA28-1ACD-A53D-A0A2-94E59C8D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A43C6-1509-FB77-575E-BCFC5CDAA821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1463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095A8-5F6B-7C8C-F393-2A10481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2A12-FB57-C14B-8892-A5D71EBB1390}" type="datetime1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22BE4-9FEA-0297-C80C-FC3212F4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8A13A-ECD1-42F4-097A-5F1E9086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44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6CF-C9C9-0860-34F0-1201CB2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73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772C-F016-2260-80B1-98D2AE2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7E668-03E0-7D87-647E-70C60396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7121"/>
            <a:ext cx="3932237" cy="35118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801AC-E395-25BB-100D-735D80E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E608-F5BA-3B4E-907C-78B10B498480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C1F02-6415-1FB2-F331-1F84515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12FC-E301-EC57-2363-7E40E2FC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75C170-C63F-792E-F6C1-691BC7D41DF2}"/>
              </a:ext>
            </a:extLst>
          </p:cNvPr>
          <p:cNvCxnSpPr>
            <a:cxnSpLocks/>
          </p:cNvCxnSpPr>
          <p:nvPr userDrawn="1"/>
        </p:nvCxnSpPr>
        <p:spPr>
          <a:xfrm>
            <a:off x="4974771" y="457200"/>
            <a:ext cx="0" cy="538842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37E4E-50CF-C67E-E313-51D5EC5E3053}"/>
              </a:ext>
            </a:extLst>
          </p:cNvPr>
          <p:cNvCxnSpPr/>
          <p:nvPr userDrawn="1"/>
        </p:nvCxnSpPr>
        <p:spPr>
          <a:xfrm>
            <a:off x="931229" y="214376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1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6CF-C9C9-0860-34F0-1201CB2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73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772C-F016-2260-80B1-98D2AE2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7E668-03E0-7D87-647E-70C60396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7121"/>
            <a:ext cx="3932237" cy="35118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801AC-E395-25BB-100D-735D80E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E608-F5BA-3B4E-907C-78B10B498480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C1F02-6415-1FB2-F331-1F84515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12FC-E301-EC57-2363-7E40E2FC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37E4E-50CF-C67E-E313-51D5EC5E3053}"/>
              </a:ext>
            </a:extLst>
          </p:cNvPr>
          <p:cNvCxnSpPr/>
          <p:nvPr userDrawn="1"/>
        </p:nvCxnSpPr>
        <p:spPr>
          <a:xfrm>
            <a:off x="931229" y="214376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9FBB79-92B8-E6A4-FEED-5978C09E3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14" y="6258878"/>
            <a:ext cx="1580175" cy="4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8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63E7-D4E9-6F14-A62D-54C90D78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04F4E-531F-A4DA-3956-195BEC2D5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03187-4E66-7461-6BE7-4EDDAE16F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0E86-481D-0A74-CCDC-EDF65E82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95C0-05C7-9C40-BBA9-B8265ABF392B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8B6BB-FA02-2F2A-5A7D-B2902D9D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73748-97CD-204C-9FB6-A5CA1198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04492-0128-4404-4D91-9F7F17CA0F30}"/>
              </a:ext>
            </a:extLst>
          </p:cNvPr>
          <p:cNvCxnSpPr>
            <a:cxnSpLocks/>
          </p:cNvCxnSpPr>
          <p:nvPr userDrawn="1"/>
        </p:nvCxnSpPr>
        <p:spPr>
          <a:xfrm>
            <a:off x="4974771" y="987426"/>
            <a:ext cx="0" cy="48582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45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1700-BBD0-09DA-80F8-889FDD8D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BF6EE-8A50-3426-25FD-15BCE9CA6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EDF8-8A65-39CE-0D69-345B714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1BD-4FDA-CC4B-9E50-7376B5F22D7B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90A65-5D15-CBA9-1AEC-17B7DFF7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6ECC-4734-ED8C-5DCA-B1CFA2B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27432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0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43F30-42E7-39E4-1B6D-C30B9A34E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6AFE1-E911-72E4-CAE7-177A61490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854D-983C-B09E-F669-B0EB2D1A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3C4E-0964-5843-82FE-AB142BFCA567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BD7F-FDE3-5E0D-F9C1-1243FD06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A4CA5-493B-0789-5A62-9F64EA97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27432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3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0A7E-9F40-6A13-C1B3-00E49E79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2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5453B-2949-19CF-3354-F6DCD229C3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14A3-02CC-C496-C445-DCF9A65E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9539-8A25-9641-B8E5-DDE6D4211E9A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0EA1-A326-16AD-2CC2-9B5F286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3FD2D-C6DF-D5A0-65E6-E58997A1F645}"/>
              </a:ext>
            </a:extLst>
          </p:cNvPr>
          <p:cNvCxnSpPr/>
          <p:nvPr userDrawn="1"/>
        </p:nvCxnSpPr>
        <p:spPr>
          <a:xfrm>
            <a:off x="5472749" y="342900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2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D51E-111A-5EB9-102D-F578E96B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A064EF-7059-29E4-7B7D-96D4A151B7AE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06467DF-4FAC-4363-2460-E7735CE0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365125"/>
            <a:ext cx="1044956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6ACF2-F6D0-0289-9CB7-CFAE5235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9E2B-122D-5149-94EB-1DB7E8674DF9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77771D-FE01-7592-6D22-9CEDECD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DDC5E1-F08D-30E3-AA11-C4AFECC8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17311"/>
            <a:ext cx="3427071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8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71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31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ite Background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0324-D27B-BDC4-D0FA-061C6B14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365125"/>
            <a:ext cx="1039876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BBF5-D2AB-FFA6-DEC5-DA6F34858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2919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89E8-0D49-5C65-4CDC-B45FEEE5C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5" y="1825625"/>
            <a:ext cx="5029195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65F7-A9F4-B83E-3CCC-9C378F3B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96FE-2DED-E342-A200-28CFEF0AE71B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7B11-9753-BE0A-68DD-7ADEA29B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F634D-D623-C781-2E9D-35F6D71B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3D0BD-482E-F5E9-A3AF-3D84BC809A00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952D2-3A19-9173-05A7-953978AE4489}"/>
              </a:ext>
            </a:extLst>
          </p:cNvPr>
          <p:cNvCxnSpPr>
            <a:cxnSpLocks/>
          </p:cNvCxnSpPr>
          <p:nvPr userDrawn="1"/>
        </p:nvCxnSpPr>
        <p:spPr>
          <a:xfrm>
            <a:off x="6102531" y="1825626"/>
            <a:ext cx="0" cy="40200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0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9D4F-8CB2-9999-D309-53962492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365125"/>
            <a:ext cx="10390188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BD27-0A6F-2C03-788F-2E1E961AD8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088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476A-3055-6AB1-18AD-68385B2C6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088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DE298-FB38-9D30-FAD7-D95010657B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1" y="1681163"/>
            <a:ext cx="50257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DAF3E-B372-09E8-A770-A5D623DB1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1" y="2505075"/>
            <a:ext cx="50257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50C53-14E6-80C2-45BE-5BECBF4C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F21A-DF50-394F-B184-96E04FAC4AEB}" type="datetime1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43020-BAC8-0F3E-7DC4-61019EE3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99E1C-CCDE-1E5A-D26D-471AC829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B41F1E-8200-399D-B5FE-EA649C6A0312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058AD2-F51D-FD8D-D4E2-E91B30BD9FBC}"/>
              </a:ext>
            </a:extLst>
          </p:cNvPr>
          <p:cNvCxnSpPr>
            <a:cxnSpLocks/>
          </p:cNvCxnSpPr>
          <p:nvPr userDrawn="1"/>
        </p:nvCxnSpPr>
        <p:spPr>
          <a:xfrm>
            <a:off x="6102531" y="1681162"/>
            <a:ext cx="0" cy="416446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48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C31-75D3-23D7-0547-094DFEE3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9353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F30C1-366D-B171-7803-2DC5F332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5B7B-12CC-F04C-945D-DCCA1578BBAC}" type="datetime1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BEE8C-7C19-3EBF-64A7-2D02F854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FDA28-1ACD-A53D-A0A2-94E59C8D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A43C6-1509-FB77-575E-BCFC5CDAA821}"/>
              </a:ext>
            </a:extLst>
          </p:cNvPr>
          <p:cNvSpPr/>
          <p:nvPr userDrawn="1"/>
        </p:nvSpPr>
        <p:spPr>
          <a:xfrm>
            <a:off x="853440" y="365125"/>
            <a:ext cx="50800" cy="935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410046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095A8-5F6B-7C8C-F393-2A10481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2A12-FB57-C14B-8892-A5D71EBB1390}" type="datetime1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22BE4-9FEA-0297-C80C-FC3212F4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8A13A-ECD1-42F4-097A-5F1E9086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79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6CF-C9C9-0860-34F0-1201CB2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73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772C-F016-2260-80B1-98D2AE2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7E668-03E0-7D87-647E-70C60396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7121"/>
            <a:ext cx="3932237" cy="35118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801AC-E395-25BB-100D-735D80E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E608-F5BA-3B4E-907C-78B10B498480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C1F02-6415-1FB2-F331-1F84515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12FC-E301-EC57-2363-7E40E2FC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75C170-C63F-792E-F6C1-691BC7D41DF2}"/>
              </a:ext>
            </a:extLst>
          </p:cNvPr>
          <p:cNvCxnSpPr>
            <a:cxnSpLocks/>
          </p:cNvCxnSpPr>
          <p:nvPr userDrawn="1"/>
        </p:nvCxnSpPr>
        <p:spPr>
          <a:xfrm>
            <a:off x="4974771" y="457200"/>
            <a:ext cx="0" cy="538842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37E4E-50CF-C67E-E313-51D5EC5E3053}"/>
              </a:ext>
            </a:extLst>
          </p:cNvPr>
          <p:cNvCxnSpPr/>
          <p:nvPr userDrawn="1"/>
        </p:nvCxnSpPr>
        <p:spPr>
          <a:xfrm>
            <a:off x="931229" y="214376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9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6CF-C9C9-0860-34F0-1201CB2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73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772C-F016-2260-80B1-98D2AE2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7E668-03E0-7D87-647E-70C60396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7121"/>
            <a:ext cx="3932237" cy="35118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801AC-E395-25BB-100D-735D80E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E608-F5BA-3B4E-907C-78B10B498480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C1F02-6415-1FB2-F331-1F84515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12FC-E301-EC57-2363-7E40E2FC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37E4E-50CF-C67E-E313-51D5EC5E3053}"/>
              </a:ext>
            </a:extLst>
          </p:cNvPr>
          <p:cNvCxnSpPr/>
          <p:nvPr userDrawn="1"/>
        </p:nvCxnSpPr>
        <p:spPr>
          <a:xfrm>
            <a:off x="931229" y="2143760"/>
            <a:ext cx="12430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9FBB79-92B8-E6A4-FEED-5978C09E3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14" y="6258878"/>
            <a:ext cx="1580175" cy="4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63E7-D4E9-6F14-A62D-54C90D78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04F4E-531F-A4DA-3956-195BEC2D5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03187-4E66-7461-6BE7-4EDDAE16F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0E86-481D-0A74-CCDC-EDF65E82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95C0-05C7-9C40-BBA9-B8265ABF392B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8B6BB-FA02-2F2A-5A7D-B2902D9D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73748-97CD-204C-9FB6-A5CA1198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04492-0128-4404-4D91-9F7F17CA0F30}"/>
              </a:ext>
            </a:extLst>
          </p:cNvPr>
          <p:cNvCxnSpPr>
            <a:cxnSpLocks/>
          </p:cNvCxnSpPr>
          <p:nvPr userDrawn="1"/>
        </p:nvCxnSpPr>
        <p:spPr>
          <a:xfrm>
            <a:off x="4974771" y="987426"/>
            <a:ext cx="0" cy="48582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489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1700-BBD0-09DA-80F8-889FDD8D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BF6EE-8A50-3426-25FD-15BCE9CA6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EDF8-8A65-39CE-0D69-345B714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1BD-4FDA-CC4B-9E50-7376B5F22D7B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90A65-5D15-CBA9-1AEC-17B7DFF7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6ECC-4734-ED8C-5DCA-B1CFA2B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27432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52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43F30-42E7-39E4-1B6D-C30B9A34E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6AFE1-E911-72E4-CAE7-177A61490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854D-983C-B09E-F669-B0EB2D1A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3C4E-0964-5843-82FE-AB142BFCA567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BD7F-FDE3-5E0D-F9C1-1243FD06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A4CA5-493B-0789-5A62-9F64EA97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7311"/>
            <a:ext cx="2743200" cy="365125"/>
          </a:xfrm>
          <a:prstGeom prst="rect">
            <a:avLst/>
          </a:prstGeom>
        </p:spPr>
        <p:txBody>
          <a:bodyPr/>
          <a:lstStyle/>
          <a:p>
            <a:fld id="{C7EE21EB-7C31-E54B-8CED-9C40B608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03AA98-55FA-ED4A-A9EE-40E0D269A01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E58DA8-2664-6F4D-BB73-38D5207BBA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360"/>
            <a:ext cx="1006321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51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0B0E-5E51-9F7C-7016-16F1193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3F1F-3DD9-D7EF-497B-3439145E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08C7-216E-C94B-13C9-D856B8FA1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14880" y="6417311"/>
            <a:ext cx="136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71B04018-7EC2-6846-BCA3-8790118F23E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26AC-D3C8-67B0-42D4-5A2DD8830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73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3379-BDD0-EB8D-16E6-18C47B8D0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64D8D9B-1825-D18F-9589-520D3EB0B34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59814" y="6258878"/>
            <a:ext cx="1580175" cy="4727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1A5555-9749-3952-F1D3-3DEF9E29344A}"/>
              </a:ext>
            </a:extLst>
          </p:cNvPr>
          <p:cNvGrpSpPr/>
          <p:nvPr userDrawn="1"/>
        </p:nvGrpSpPr>
        <p:grpSpPr>
          <a:xfrm>
            <a:off x="2296160" y="6391277"/>
            <a:ext cx="9895840" cy="45719"/>
            <a:chOff x="0" y="4196080"/>
            <a:chExt cx="9144000" cy="223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A47FE5-8278-59AC-8789-97A55D47BB2C}"/>
                </a:ext>
              </a:extLst>
            </p:cNvPr>
            <p:cNvSpPr/>
            <p:nvPr userDrawn="1"/>
          </p:nvSpPr>
          <p:spPr>
            <a:xfrm>
              <a:off x="0" y="4196080"/>
              <a:ext cx="1828800" cy="22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A33793-CB17-5B78-9B26-181171BC8346}"/>
                </a:ext>
              </a:extLst>
            </p:cNvPr>
            <p:cNvSpPr/>
            <p:nvPr userDrawn="1"/>
          </p:nvSpPr>
          <p:spPr>
            <a:xfrm>
              <a:off x="1828800" y="4196080"/>
              <a:ext cx="1828800" cy="2235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7DF757-CF4A-B04B-EA7E-EAEE3A4EB7AF}"/>
                </a:ext>
              </a:extLst>
            </p:cNvPr>
            <p:cNvSpPr/>
            <p:nvPr userDrawn="1"/>
          </p:nvSpPr>
          <p:spPr>
            <a:xfrm>
              <a:off x="3657600" y="4196080"/>
              <a:ext cx="1828800" cy="223520"/>
            </a:xfrm>
            <a:prstGeom prst="rect">
              <a:avLst/>
            </a:prstGeom>
            <a:solidFill>
              <a:srgbClr val="ABC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22AF4-33DB-72E2-549A-F4A4AB4E37EF}"/>
                </a:ext>
              </a:extLst>
            </p:cNvPr>
            <p:cNvSpPr/>
            <p:nvPr userDrawn="1"/>
          </p:nvSpPr>
          <p:spPr>
            <a:xfrm>
              <a:off x="5486400" y="4196080"/>
              <a:ext cx="1828800" cy="223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4B693-EB36-AB00-0C6C-DDD360F4DAF7}"/>
                </a:ext>
              </a:extLst>
            </p:cNvPr>
            <p:cNvSpPr/>
            <p:nvPr userDrawn="1"/>
          </p:nvSpPr>
          <p:spPr>
            <a:xfrm>
              <a:off x="7315200" y="4196080"/>
              <a:ext cx="1828800" cy="223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00744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0B0E-5E51-9F7C-7016-16F1193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3F1F-3DD9-D7EF-497B-3439145E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08C7-216E-C94B-13C9-D856B8FA1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14880" y="6417311"/>
            <a:ext cx="136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71B04018-7EC2-6846-BCA3-8790118F23E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26AC-D3C8-67B0-42D4-5A2DD8830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73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3379-BDD0-EB8D-16E6-18C47B8D0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IBM Plex Serif" panose="02060503050406000203" pitchFamily="18" charset="77"/>
              </a:defRPr>
            </a:lvl1pPr>
          </a:lstStyle>
          <a:p>
            <a:fld id="{C7EE21EB-7C31-E54B-8CED-9C40B60881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64D8D9B-1825-D18F-9589-520D3EB0B3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9814" y="6258878"/>
            <a:ext cx="1580175" cy="4727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21A5555-9749-3952-F1D3-3DEF9E29344A}"/>
              </a:ext>
            </a:extLst>
          </p:cNvPr>
          <p:cNvGrpSpPr/>
          <p:nvPr userDrawn="1"/>
        </p:nvGrpSpPr>
        <p:grpSpPr>
          <a:xfrm>
            <a:off x="2296160" y="6391277"/>
            <a:ext cx="9895840" cy="45719"/>
            <a:chOff x="0" y="4196080"/>
            <a:chExt cx="9144000" cy="223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A47FE5-8278-59AC-8789-97A55D47BB2C}"/>
                </a:ext>
              </a:extLst>
            </p:cNvPr>
            <p:cNvSpPr/>
            <p:nvPr userDrawn="1"/>
          </p:nvSpPr>
          <p:spPr>
            <a:xfrm>
              <a:off x="0" y="4196080"/>
              <a:ext cx="1828800" cy="22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A33793-CB17-5B78-9B26-181171BC8346}"/>
                </a:ext>
              </a:extLst>
            </p:cNvPr>
            <p:cNvSpPr/>
            <p:nvPr userDrawn="1"/>
          </p:nvSpPr>
          <p:spPr>
            <a:xfrm>
              <a:off x="1828800" y="4196080"/>
              <a:ext cx="1828800" cy="2235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7DF757-CF4A-B04B-EA7E-EAEE3A4EB7AF}"/>
                </a:ext>
              </a:extLst>
            </p:cNvPr>
            <p:cNvSpPr/>
            <p:nvPr userDrawn="1"/>
          </p:nvSpPr>
          <p:spPr>
            <a:xfrm>
              <a:off x="3657600" y="4196080"/>
              <a:ext cx="1828800" cy="223520"/>
            </a:xfrm>
            <a:prstGeom prst="rect">
              <a:avLst/>
            </a:prstGeom>
            <a:solidFill>
              <a:srgbClr val="ABC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22AF4-33DB-72E2-549A-F4A4AB4E37EF}"/>
                </a:ext>
              </a:extLst>
            </p:cNvPr>
            <p:cNvSpPr/>
            <p:nvPr userDrawn="1"/>
          </p:nvSpPr>
          <p:spPr>
            <a:xfrm>
              <a:off x="5486400" y="4196080"/>
              <a:ext cx="1828800" cy="223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4B693-EB36-AB00-0C6C-DDD360F4DAF7}"/>
                </a:ext>
              </a:extLst>
            </p:cNvPr>
            <p:cNvSpPr/>
            <p:nvPr userDrawn="1"/>
          </p:nvSpPr>
          <p:spPr>
            <a:xfrm>
              <a:off x="7315200" y="4196080"/>
              <a:ext cx="1828800" cy="223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6332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12528-015-9101-x/fulltex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1A54-7767-7E67-F087-1A7C5515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-1471750"/>
            <a:ext cx="6492240" cy="7262949"/>
          </a:xfrm>
        </p:spPr>
        <p:txBody>
          <a:bodyPr>
            <a:normAutofit/>
          </a:bodyPr>
          <a:lstStyle/>
          <a:p>
            <a:pPr algn="ctr"/>
            <a:endParaRPr lang="en-US" sz="6000" b="1" dirty="0"/>
          </a:p>
          <a:p>
            <a:pPr algn="ctr"/>
            <a:endParaRPr lang="en-US" sz="6000" b="1" dirty="0"/>
          </a:p>
          <a:p>
            <a:pPr algn="ctr"/>
            <a:endParaRPr lang="en-US" sz="3200" b="1" dirty="0"/>
          </a:p>
          <a:p>
            <a:pPr algn="ctr"/>
            <a:r>
              <a:rPr lang="en-US" sz="6000" b="1" dirty="0"/>
              <a:t>EQUITABLE ACCESS </a:t>
            </a:r>
          </a:p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</a:t>
            </a:r>
          </a:p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28, 2023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304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3013A-877D-1F43-9BE4-09B40F0A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58" y="1331843"/>
            <a:ext cx="10058400" cy="45119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Affordability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Supports OER and ZTC Initiatives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Access to all Required Course Materials on the First Day of Class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Convenience, Easy for Students to Access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Increased Sustainability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Can Access also help: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Improve Grades?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Increase Retention?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 Reduce the Equity Gap?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1BB95D-A266-D31A-D1A5-45015624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00273" cy="124293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Equitable Access Program Goals</a:t>
            </a:r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7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38F9-B572-4F7E-9E4C-450E46D7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7" y="263527"/>
            <a:ext cx="10128067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CSU’s with/or Plans for Equitable Access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EBC740-3636-481B-B75B-0D1C21BED18F}"/>
              </a:ext>
            </a:extLst>
          </p:cNvPr>
          <p:cNvSpPr txBox="1">
            <a:spLocks/>
          </p:cNvSpPr>
          <p:nvPr/>
        </p:nvSpPr>
        <p:spPr>
          <a:xfrm>
            <a:off x="1110346" y="1554481"/>
            <a:ext cx="10101938" cy="37751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 State implemented EA for all Undergraduates Fall 2022</a:t>
            </a: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 Poly Pomona and Sonoma State implemented EA Fall 2023 </a:t>
            </a: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CSUN, CSULB and CSUSB are preparing or considering EA for Fall 2024</a:t>
            </a:r>
          </a:p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213" indent="-285750">
              <a:lnSpc>
                <a:spcPct val="100000"/>
              </a:lnSpc>
              <a:spcAft>
                <a:spcPts val="1200"/>
              </a:spcAft>
            </a:pPr>
            <a:endParaRPr lang="en-US" sz="2800" b="1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  <a:latin typeface="Brandon Grotesque Black" panose="020B050302020306020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09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38F9-B572-4F7E-9E4C-450E46D7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279025"/>
            <a:ext cx="11535507" cy="1156075"/>
          </a:xfrm>
        </p:spPr>
        <p:txBody>
          <a:bodyPr>
            <a:normAutofit/>
          </a:bodyPr>
          <a:lstStyle/>
          <a:p>
            <a:r>
              <a:rPr lang="en-US" b="1" dirty="0">
                <a:latin typeface="Brandon Grotesque Black" panose="020B0503020203060202"/>
              </a:rPr>
              <a:t>UC Davis – Equitable Access Program</a:t>
            </a:r>
            <a:endParaRPr lang="en-US" dirty="0">
              <a:latin typeface="Brandon Grotesque Black" panose="020B050302020306020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7E87-914A-4EB6-B9E5-002F4EAC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1" y="1270535"/>
            <a:ext cx="10531995" cy="5034012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Brandon Grotesque Black" panose="020B0503020203060202"/>
              </a:rPr>
              <a:t>Designed to help reduce inequity among students and increase access and affordability. </a:t>
            </a:r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randon Grotesque Black" panose="020B0503020203060202"/>
              </a:rPr>
              <a:t>Before Equitable Access only 30% of their students had all their learning materials</a:t>
            </a:r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randon Grotesque Black" panose="020B0503020203060202"/>
              </a:rPr>
              <a:t>Now more than 80% have all their learning materials</a:t>
            </a: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Brandon Grotesque Black" panose="020B0503020203060202"/>
              </a:rPr>
              <a:t>Pablo </a:t>
            </a:r>
            <a:r>
              <a:rPr lang="en-US" sz="2800" b="1" dirty="0" err="1">
                <a:solidFill>
                  <a:schemeClr val="tx1"/>
                </a:solidFill>
                <a:latin typeface="Brandon Grotesque Black" panose="020B0503020203060202"/>
              </a:rPr>
              <a:t>Reguerin</a:t>
            </a:r>
            <a:r>
              <a:rPr lang="en-US" sz="2800" b="1" dirty="0">
                <a:solidFill>
                  <a:schemeClr val="tx1"/>
                </a:solidFill>
                <a:latin typeface="Brandon Grotesque Black" panose="020B0503020203060202"/>
              </a:rPr>
              <a:t>, Vice Chancellor, Student Affairs</a:t>
            </a:r>
          </a:p>
          <a:p>
            <a:pPr marL="521208" lvl="1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A658-A43B-4C12-860E-861544B0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4" y="812986"/>
            <a:ext cx="9974817" cy="9035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CSUN’s Immediate Access Program 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Survey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A8E7-512E-462F-B085-C578183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4" y="1440690"/>
            <a:ext cx="10106298" cy="4428404"/>
          </a:xfrm>
        </p:spPr>
        <p:txBody>
          <a:bodyPr>
            <a:noAutofit/>
          </a:bodyPr>
          <a:lstStyle/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89% affirmed that having course materials provided on day one better prepared them for class (8% were neutral).</a:t>
            </a: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76% said that they are satisfied with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IA’s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of receiving course materials (18% were neutral).</a:t>
            </a:r>
          </a:p>
          <a:p>
            <a:pPr marL="47466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3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213" indent="-285750">
              <a:lnSpc>
                <a:spcPct val="100000"/>
              </a:lnSpc>
              <a:spcAft>
                <a:spcPts val="1200"/>
              </a:spcAft>
            </a:pPr>
            <a:endParaRPr lang="en-US" sz="2800" b="1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  <a:latin typeface="Brandon Grotesque Black" panose="020B050302020306020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22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A658-A43B-4C12-860E-861544B0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7122"/>
            <a:ext cx="10058400" cy="9035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Brandon Grotesque Black" panose="020B0503020203060202"/>
              </a:rPr>
              <a:t>Immediate Access - Faculty Survey</a:t>
            </a:r>
            <a:endParaRPr lang="en-US" sz="5400" dirty="0">
              <a:solidFill>
                <a:schemeClr val="tx1"/>
              </a:solidFill>
              <a:latin typeface="Brandon Grotesque Black" panose="020B050302020306020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A8E7-512E-462F-B085-C578183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5012"/>
            <a:ext cx="10058400" cy="45458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93% said that Immediate Access is better than other methods of obtaining course materials for their students.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213" indent="-285750"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sz="2200" dirty="0">
              <a:solidFill>
                <a:schemeClr val="tx1"/>
              </a:solidFill>
              <a:latin typeface="Brandon Grotesque Black" panose="020B050302020306020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9FBCF-6401-4C2E-974A-D299E1FC8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28"/>
          <a:stretch/>
        </p:blipFill>
        <p:spPr>
          <a:xfrm>
            <a:off x="1822939" y="2289382"/>
            <a:ext cx="8546122" cy="4031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7A658-A43B-4C12-860E-861544B0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8907"/>
            <a:ext cx="10058400" cy="9035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Immediate Access - Faculty Survey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A8E7-512E-462F-B085-C578183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5012"/>
            <a:ext cx="10058400" cy="4545866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213" indent="-285750"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sz="2200" dirty="0">
              <a:solidFill>
                <a:schemeClr val="tx1"/>
              </a:solidFill>
              <a:latin typeface="Brandon Grotesque Black" panose="020B050302020306020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C4532-2A62-4311-BF2A-F0EB77519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373"/>
          <a:stretch/>
        </p:blipFill>
        <p:spPr>
          <a:xfrm>
            <a:off x="1424716" y="1860086"/>
            <a:ext cx="9342568" cy="13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38F9-B572-4F7E-9E4C-450E46D7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07" y="263527"/>
            <a:ext cx="1153550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randon Grotesque Black" panose="020B0503020203060202"/>
              </a:rPr>
              <a:t>Cost of Materials at CSUN:</a:t>
            </a:r>
            <a:endParaRPr lang="en-US" sz="5400" dirty="0">
              <a:latin typeface="Brandon Grotesque Black" panose="020B050302020306020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7E87-914A-4EB6-B9E5-002F4EAC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07" y="1440873"/>
            <a:ext cx="11000948" cy="4729017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$93 average cost per course</a:t>
            </a:r>
          </a:p>
          <a:p>
            <a:pPr marL="704088" lvl="2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$465 for 15 units</a:t>
            </a:r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/>
              <a:t>Current Equitable Access estimate is $17.50 per credit unit (or less)</a:t>
            </a:r>
          </a:p>
          <a:p>
            <a:pPr marL="521208" lvl="1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15 units = $262  </a:t>
            </a:r>
          </a:p>
          <a:p>
            <a:pPr marL="521208" lvl="1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/>
          </a:p>
          <a:p>
            <a:pPr marL="2286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latin typeface="Brandon Grotesque Black" panose="020B050302020306020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6FD529-2E17-9044-8D6B-72804C554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245" y="142859"/>
            <a:ext cx="5509027" cy="14493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Fall 21 CSUN Survey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CAE2A952-90B8-D04B-9790-3D55C83126CC}"/>
              </a:ext>
            </a:extLst>
          </p:cNvPr>
          <p:cNvSpPr txBox="1">
            <a:spLocks/>
          </p:cNvSpPr>
          <p:nvPr/>
        </p:nvSpPr>
        <p:spPr>
          <a:xfrm>
            <a:off x="554610" y="1360393"/>
            <a:ext cx="4579749" cy="3253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</a:rPr>
              <a:t>“CSUN Ready: Free Course Materials for FTF:"</a:t>
            </a:r>
            <a:br>
              <a:rPr lang="en-US" dirty="0"/>
            </a:br>
            <a:endParaRPr lang="en-US" dirty="0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49AF9527-AC67-1345-8588-72676F894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7176"/>
          <a:stretch/>
        </p:blipFill>
        <p:spPr>
          <a:xfrm>
            <a:off x="6096000" y="0"/>
            <a:ext cx="6024200" cy="6543036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8AA4FBB9-03AF-1E4C-BCF4-FB2890747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284" t="42721" b="43801"/>
          <a:stretch/>
        </p:blipFill>
        <p:spPr>
          <a:xfrm>
            <a:off x="5786" y="3950882"/>
            <a:ext cx="628394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6FD529-2E17-9044-8D6B-72804C554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6273" y="239713"/>
            <a:ext cx="9299453" cy="8064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Introduction: Mike Moore, Ed.D.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DA3A9A-2561-C7DB-810C-B0073F9D2DF8}"/>
              </a:ext>
            </a:extLst>
          </p:cNvPr>
          <p:cNvGraphicFramePr/>
          <p:nvPr/>
        </p:nvGraphicFramePr>
        <p:xfrm>
          <a:off x="1601909" y="1987643"/>
          <a:ext cx="8046587" cy="313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57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ADBB35-340D-2CE9-CB6A-9670B3B24AF5}"/>
              </a:ext>
            </a:extLst>
          </p:cNvPr>
          <p:cNvGraphicFramePr/>
          <p:nvPr/>
        </p:nvGraphicFramePr>
        <p:xfrm>
          <a:off x="927272" y="1142845"/>
          <a:ext cx="9982467" cy="50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12DA5FED-58C1-122A-9BC4-B37D035BC5EF}"/>
              </a:ext>
            </a:extLst>
          </p:cNvPr>
          <p:cNvSpPr txBox="1">
            <a:spLocks/>
          </p:cNvSpPr>
          <p:nvPr/>
        </p:nvSpPr>
        <p:spPr>
          <a:xfrm>
            <a:off x="3305595" y="222251"/>
            <a:ext cx="5580810" cy="806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Studies Completed</a:t>
            </a:r>
          </a:p>
        </p:txBody>
      </p:sp>
    </p:spTree>
    <p:extLst>
      <p:ext uri="{BB962C8B-B14F-4D97-AF65-F5344CB8AC3E}">
        <p14:creationId xmlns:p14="http://schemas.microsoft.com/office/powerpoint/2010/main" val="10015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6EA1B-3019-43EC-DCE6-5F4085F2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Program Options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273C28-E980-F921-58CF-E2844C3FA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EQUITABLE ACCESS: CAMPUS WIDE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62E45-791A-8B17-DFAC-664A7539C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02447"/>
            <a:ext cx="5108893" cy="3684588"/>
          </a:xfrm>
        </p:spPr>
        <p:txBody>
          <a:bodyPr>
            <a:normAutofit/>
          </a:bodyPr>
          <a:lstStyle/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All Required Materials to All Students</a:t>
            </a:r>
          </a:p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Per Term Flat Rate</a:t>
            </a:r>
          </a:p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Digital 1</a:t>
            </a:r>
            <a:r>
              <a:rPr lang="en-US" sz="1867" baseline="30000" dirty="0"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, Physical if Digital Unavailable</a:t>
            </a:r>
          </a:p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Includes eBook, Courseware, Open Educational Resources (OER) &amp; Faculty Content</a:t>
            </a:r>
          </a:p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Faculty Choose Content</a:t>
            </a:r>
          </a:p>
          <a:p>
            <a:pPr marL="380990" indent="-380990">
              <a:defRPr/>
            </a:pPr>
            <a:r>
              <a:rPr lang="en-US" sz="1867" dirty="0">
                <a:ea typeface="Roboto" panose="02000000000000000000" pitchFamily="2" charset="0"/>
                <a:cs typeface="Roboto" panose="02000000000000000000" pitchFamily="2" charset="0"/>
              </a:rPr>
              <a:t>Opt-Out at Program Level Each Term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2240D2-A412-A5A2-9AF5-B6359F111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2" y="1681163"/>
            <a:ext cx="5264725" cy="823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INCLUSIVE ACCESS: COURSE BY COURSE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85F32-C92F-459F-A4B5-1666E050F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9820" y="2618899"/>
            <a:ext cx="5025707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Required Materials at Section Level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Pricing Variable Per Title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Required Materials at Section Level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Digital Only</a:t>
            </a:r>
            <a:endParaRPr lang="en-US" noProof="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Includes eBook &amp; Courseware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Pilot Opportunity to Test Program Success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Faculty Choose Content</a:t>
            </a:r>
          </a:p>
          <a:p>
            <a:pPr>
              <a:defRPr/>
            </a:pPr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Opt-Out at Section Level Each Term</a:t>
            </a:r>
            <a:r>
              <a:rPr lang="en-US" sz="1467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73A2B-0A91-6554-BFA2-3F044D7A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EE21EB-7C31-E54B-8CED-9C40B60881E6}" type="slidenum">
              <a:rPr lang="en-US">
                <a:solidFill>
                  <a:srgbClr val="204965"/>
                </a:solidFill>
              </a:rPr>
              <a:pPr defTabSz="914377">
                <a:defRPr/>
              </a:pPr>
              <a:t>2</a:t>
            </a:fld>
            <a:endParaRPr lang="en-US" dirty="0">
              <a:solidFill>
                <a:srgbClr val="204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Money">
            <a:extLst>
              <a:ext uri="{FF2B5EF4-FFF2-40B4-BE49-F238E27FC236}">
                <a16:creationId xmlns:a16="http://schemas.microsoft.com/office/drawing/2014/main" id="{F8A65E00-2DF5-45F5-F58F-C420E3958A77}"/>
              </a:ext>
            </a:extLst>
          </p:cNvPr>
          <p:cNvSpPr/>
          <p:nvPr/>
        </p:nvSpPr>
        <p:spPr>
          <a:xfrm>
            <a:off x="1919437" y="2233687"/>
            <a:ext cx="1082812" cy="10828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 descr="Books">
            <a:extLst>
              <a:ext uri="{FF2B5EF4-FFF2-40B4-BE49-F238E27FC236}">
                <a16:creationId xmlns:a16="http://schemas.microsoft.com/office/drawing/2014/main" id="{DE990DBD-57DA-E263-9DEE-0D35B54437D2}"/>
              </a:ext>
            </a:extLst>
          </p:cNvPr>
          <p:cNvSpPr/>
          <p:nvPr/>
        </p:nvSpPr>
        <p:spPr>
          <a:xfrm>
            <a:off x="9189750" y="2233687"/>
            <a:ext cx="1082812" cy="108281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1CEE6-5BA2-4535-E59A-C0F117016063}"/>
              </a:ext>
            </a:extLst>
          </p:cNvPr>
          <p:cNvSpPr/>
          <p:nvPr/>
        </p:nvSpPr>
        <p:spPr>
          <a:xfrm>
            <a:off x="8184281" y="4306500"/>
            <a:ext cx="3093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90BC9630-CDB9-4AEE-F85B-5F2E4D9F2C2E}"/>
              </a:ext>
            </a:extLst>
          </p:cNvPr>
          <p:cNvSpPr txBox="1">
            <a:spLocks/>
          </p:cNvSpPr>
          <p:nvPr/>
        </p:nvSpPr>
        <p:spPr>
          <a:xfrm>
            <a:off x="2346417" y="374752"/>
            <a:ext cx="7499163" cy="806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Theoretical Underpinning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E07E2-D2D9-6DEE-8439-D1156DB12642}"/>
              </a:ext>
            </a:extLst>
          </p:cNvPr>
          <p:cNvSpPr txBox="1"/>
          <p:nvPr/>
        </p:nvSpPr>
        <p:spPr>
          <a:xfrm>
            <a:off x="3542803" y="1107238"/>
            <a:ext cx="510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Expectancy Theory (Vroom) &amp; Self-Efficacy (Bandura)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03ED1-DAC8-DBD9-E81F-E0156F66BBB2}"/>
              </a:ext>
            </a:extLst>
          </p:cNvPr>
          <p:cNvSpPr txBox="1"/>
          <p:nvPr/>
        </p:nvSpPr>
        <p:spPr>
          <a:xfrm>
            <a:off x="1166431" y="2479673"/>
            <a:ext cx="98591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TimesNewRomanPSMT"/>
              </a:rPr>
              <a:t>Expectancy</a:t>
            </a:r>
            <a:r>
              <a:rPr lang="en-US" sz="6600" b="0" i="0" u="none" strike="noStrike" baseline="0" dirty="0">
                <a:latin typeface="TimesNewRomanPSMT"/>
              </a:rPr>
              <a:t>:</a:t>
            </a:r>
          </a:p>
          <a:p>
            <a:pPr algn="ctr"/>
            <a:r>
              <a:rPr lang="en-US" sz="6600" b="0" i="0" u="none" strike="noStrike" baseline="0" dirty="0">
                <a:latin typeface="TimesNewRomanPSMT"/>
              </a:rPr>
              <a:t>Effort (E)→Performance (P)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331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4FDAC04-A25A-FFA2-FFC8-2CE9F0753576}"/>
              </a:ext>
            </a:extLst>
          </p:cNvPr>
          <p:cNvSpPr/>
          <p:nvPr/>
        </p:nvSpPr>
        <p:spPr>
          <a:xfrm>
            <a:off x="1517250" y="1831499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Rectangle 3" descr="Money">
            <a:extLst>
              <a:ext uri="{FF2B5EF4-FFF2-40B4-BE49-F238E27FC236}">
                <a16:creationId xmlns:a16="http://schemas.microsoft.com/office/drawing/2014/main" id="{F8A65E00-2DF5-45F5-F58F-C420E3958A77}"/>
              </a:ext>
            </a:extLst>
          </p:cNvPr>
          <p:cNvSpPr/>
          <p:nvPr/>
        </p:nvSpPr>
        <p:spPr>
          <a:xfrm>
            <a:off x="1919437" y="2233687"/>
            <a:ext cx="1082812" cy="10828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A986-76B3-BB58-CD46-244FFB276782}"/>
              </a:ext>
            </a:extLst>
          </p:cNvPr>
          <p:cNvGrpSpPr/>
          <p:nvPr/>
        </p:nvGrpSpPr>
        <p:grpSpPr>
          <a:xfrm>
            <a:off x="913968" y="4306500"/>
            <a:ext cx="3093750" cy="720000"/>
            <a:chOff x="75768" y="3053169"/>
            <a:chExt cx="3093750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72B386-3645-ADA8-4A26-9DAD990DA67F}"/>
                </a:ext>
              </a:extLst>
            </p:cNvPr>
            <p:cNvSpPr/>
            <p:nvPr/>
          </p:nvSpPr>
          <p:spPr>
            <a:xfrm>
              <a:off x="75768" y="3053169"/>
              <a:ext cx="309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386AA1-3DC9-36AE-A891-9A34A1AD4552}"/>
                </a:ext>
              </a:extLst>
            </p:cNvPr>
            <p:cNvSpPr txBox="1"/>
            <p:nvPr/>
          </p:nvSpPr>
          <p:spPr>
            <a:xfrm>
              <a:off x="75768" y="3053169"/>
              <a:ext cx="309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 dirty="0"/>
                <a:t>Reduced Costs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83646D8-630C-4239-14F5-F80CB0CFB3E5}"/>
              </a:ext>
            </a:extLst>
          </p:cNvPr>
          <p:cNvSpPr/>
          <p:nvPr/>
        </p:nvSpPr>
        <p:spPr>
          <a:xfrm>
            <a:off x="5152406" y="1831499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" name="Rectangle 8" descr="Upward trend">
            <a:extLst>
              <a:ext uri="{FF2B5EF4-FFF2-40B4-BE49-F238E27FC236}">
                <a16:creationId xmlns:a16="http://schemas.microsoft.com/office/drawing/2014/main" id="{FA7A4F5C-13DE-7D36-4954-B9E05DC22B0B}"/>
              </a:ext>
            </a:extLst>
          </p:cNvPr>
          <p:cNvSpPr/>
          <p:nvPr/>
        </p:nvSpPr>
        <p:spPr>
          <a:xfrm>
            <a:off x="5554593" y="2233687"/>
            <a:ext cx="1082812" cy="108281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5D7ACD-B14E-210E-88A6-DD1ACDA7AAEB}"/>
              </a:ext>
            </a:extLst>
          </p:cNvPr>
          <p:cNvGrpSpPr/>
          <p:nvPr/>
        </p:nvGrpSpPr>
        <p:grpSpPr>
          <a:xfrm>
            <a:off x="4549125" y="4306500"/>
            <a:ext cx="3093750" cy="720000"/>
            <a:chOff x="3710925" y="3053169"/>
            <a:chExt cx="3093750" cy="7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A33E73-643A-41BF-0251-8CBF53BFD291}"/>
                </a:ext>
              </a:extLst>
            </p:cNvPr>
            <p:cNvSpPr/>
            <p:nvPr/>
          </p:nvSpPr>
          <p:spPr>
            <a:xfrm>
              <a:off x="3710925" y="3053169"/>
              <a:ext cx="309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4A35E5-B0D8-1830-B3F0-3C45FF2A1F41}"/>
                </a:ext>
              </a:extLst>
            </p:cNvPr>
            <p:cNvSpPr txBox="1"/>
            <p:nvPr/>
          </p:nvSpPr>
          <p:spPr>
            <a:xfrm>
              <a:off x="3710925" y="3053169"/>
              <a:ext cx="309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/>
                <a:t>Increased Access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D712D9D-EB01-D413-A1C6-784EF93F8095}"/>
              </a:ext>
            </a:extLst>
          </p:cNvPr>
          <p:cNvSpPr/>
          <p:nvPr/>
        </p:nvSpPr>
        <p:spPr>
          <a:xfrm>
            <a:off x="8787562" y="1831499"/>
            <a:ext cx="1887187" cy="188718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4" name="Rectangle 13" descr="Books">
            <a:extLst>
              <a:ext uri="{FF2B5EF4-FFF2-40B4-BE49-F238E27FC236}">
                <a16:creationId xmlns:a16="http://schemas.microsoft.com/office/drawing/2014/main" id="{DE990DBD-57DA-E263-9DEE-0D35B54437D2}"/>
              </a:ext>
            </a:extLst>
          </p:cNvPr>
          <p:cNvSpPr/>
          <p:nvPr/>
        </p:nvSpPr>
        <p:spPr>
          <a:xfrm>
            <a:off x="9189750" y="2233687"/>
            <a:ext cx="1082812" cy="1082812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2F93B-7B6A-F3C9-6F3D-0F001CBEC994}"/>
              </a:ext>
            </a:extLst>
          </p:cNvPr>
          <p:cNvGrpSpPr/>
          <p:nvPr/>
        </p:nvGrpSpPr>
        <p:grpSpPr>
          <a:xfrm>
            <a:off x="8184281" y="4306500"/>
            <a:ext cx="3093750" cy="720000"/>
            <a:chOff x="7346081" y="3053169"/>
            <a:chExt cx="309375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B1CEE6-5BA2-4535-E59A-C0F117016063}"/>
                </a:ext>
              </a:extLst>
            </p:cNvPr>
            <p:cNvSpPr/>
            <p:nvPr/>
          </p:nvSpPr>
          <p:spPr>
            <a:xfrm>
              <a:off x="7346081" y="3053169"/>
              <a:ext cx="309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7EDC22-424B-34AC-8B0E-B52DEF9C4D83}"/>
                </a:ext>
              </a:extLst>
            </p:cNvPr>
            <p:cNvSpPr txBox="1"/>
            <p:nvPr/>
          </p:nvSpPr>
          <p:spPr>
            <a:xfrm>
              <a:off x="7346081" y="3053169"/>
              <a:ext cx="309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500" kern="1200" dirty="0"/>
                <a:t>Increased Student Outcomes</a:t>
              </a:r>
            </a:p>
          </p:txBody>
        </p:sp>
      </p:grpSp>
      <p:sp>
        <p:nvSpPr>
          <p:cNvPr id="18" name="Title 6">
            <a:extLst>
              <a:ext uri="{FF2B5EF4-FFF2-40B4-BE49-F238E27FC236}">
                <a16:creationId xmlns:a16="http://schemas.microsoft.com/office/drawing/2014/main" id="{90BC9630-CDB9-4AEE-F85B-5F2E4D9F2C2E}"/>
              </a:ext>
            </a:extLst>
          </p:cNvPr>
          <p:cNvSpPr txBox="1">
            <a:spLocks/>
          </p:cNvSpPr>
          <p:nvPr/>
        </p:nvSpPr>
        <p:spPr>
          <a:xfrm>
            <a:off x="3307382" y="239713"/>
            <a:ext cx="6423773" cy="806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Three Outcomes of EA</a:t>
            </a:r>
          </a:p>
        </p:txBody>
      </p:sp>
    </p:spTree>
    <p:extLst>
      <p:ext uri="{BB962C8B-B14F-4D97-AF65-F5344CB8AC3E}">
        <p14:creationId xmlns:p14="http://schemas.microsoft.com/office/powerpoint/2010/main" val="8930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884B3712-F0AB-DF0E-FBB7-DA11E35C98F9}"/>
              </a:ext>
            </a:extLst>
          </p:cNvPr>
          <p:cNvSpPr txBox="1">
            <a:spLocks/>
          </p:cNvSpPr>
          <p:nvPr/>
        </p:nvSpPr>
        <p:spPr>
          <a:xfrm>
            <a:off x="2719807" y="244477"/>
            <a:ext cx="7338593" cy="806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4Y EA – Pre/Post Analysis</a:t>
            </a:r>
          </a:p>
        </p:txBody>
      </p:sp>
      <p:pic>
        <p:nvPicPr>
          <p:cNvPr id="2" name="Picture 126" descr="A blue and yellow line drawing of a book and a pencil&#10;&#10;Description automatically generated">
            <a:extLst>
              <a:ext uri="{FF2B5EF4-FFF2-40B4-BE49-F238E27FC236}">
                <a16:creationId xmlns:a16="http://schemas.microsoft.com/office/drawing/2014/main" id="{1AD8D4FE-2117-2CC3-1D3E-E27468F1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747" y="1638767"/>
            <a:ext cx="2743199" cy="2081047"/>
          </a:xfrm>
          <a:prstGeom prst="rect">
            <a:avLst/>
          </a:prstGeom>
        </p:spPr>
      </p:pic>
      <p:sp>
        <p:nvSpPr>
          <p:cNvPr id="5" name="TextBox 4" descr="A blue bar graph with a yellow arrow pointing up&#10;&#10;Description automatically generated">
            <a:extLst>
              <a:ext uri="{FF2B5EF4-FFF2-40B4-BE49-F238E27FC236}">
                <a16:creationId xmlns:a16="http://schemas.microsoft.com/office/drawing/2014/main" id="{2D67A84A-D71C-8DA8-B484-91A61F9FEA0B}"/>
              </a:ext>
            </a:extLst>
          </p:cNvPr>
          <p:cNvSpPr txBox="1"/>
          <p:nvPr/>
        </p:nvSpPr>
        <p:spPr>
          <a:xfrm>
            <a:off x="1084990" y="4078363"/>
            <a:ext cx="28887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solidFill>
                  <a:schemeClr val="tx2"/>
                </a:solidFill>
                <a:latin typeface="Montserrat"/>
              </a:rPr>
              <a:t>Difference in Course Completion Rate - Pre/Post</a:t>
            </a:r>
            <a:endParaRPr lang="en-US" sz="220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126" descr="A blue and yellow logo&#10;&#10;Description automatically generated">
            <a:extLst>
              <a:ext uri="{FF2B5EF4-FFF2-40B4-BE49-F238E27FC236}">
                <a16:creationId xmlns:a16="http://schemas.microsoft.com/office/drawing/2014/main" id="{DBA1E10C-8257-8D30-8FCF-4F847ACA13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1211" y="1690385"/>
            <a:ext cx="2743199" cy="2081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BED50-28B8-59FC-9F7F-E59446CE49A6}"/>
              </a:ext>
            </a:extLst>
          </p:cNvPr>
          <p:cNvSpPr txBox="1"/>
          <p:nvPr/>
        </p:nvSpPr>
        <p:spPr>
          <a:xfrm>
            <a:off x="4559607" y="4093753"/>
            <a:ext cx="329406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Montserrat"/>
              </a:rPr>
              <a:t>N</a:t>
            </a:r>
            <a:r>
              <a:rPr lang="en-US" sz="2400" dirty="0">
                <a:solidFill>
                  <a:schemeClr val="tx2"/>
                </a:solidFill>
                <a:latin typeface="Montserrat"/>
              </a:rPr>
              <a:t> = 48,967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Montserrat"/>
              </a:rPr>
              <a:t>Pre – 21,735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Montserrat"/>
              </a:rPr>
              <a:t>Post – 27,121</a:t>
            </a:r>
          </a:p>
        </p:txBody>
      </p:sp>
      <p:pic>
        <p:nvPicPr>
          <p:cNvPr id="8" name="Picture 126" descr="A blue and yellow sign with a yellow arrow&#10;&#10;Description automatically generated">
            <a:extLst>
              <a:ext uri="{FF2B5EF4-FFF2-40B4-BE49-F238E27FC236}">
                <a16:creationId xmlns:a16="http://schemas.microsoft.com/office/drawing/2014/main" id="{1F1A4E1E-34F5-4E69-2F7E-6A7AC90111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8024" y="1633850"/>
            <a:ext cx="2743199" cy="2081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6621C7-90B6-E364-A946-955157C32ECE}"/>
              </a:ext>
            </a:extLst>
          </p:cNvPr>
          <p:cNvSpPr txBox="1"/>
          <p:nvPr/>
        </p:nvSpPr>
        <p:spPr>
          <a:xfrm>
            <a:off x="8544131" y="3975767"/>
            <a:ext cx="329406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Montserrat"/>
              </a:rPr>
              <a:t>URM </a:t>
            </a:r>
            <a:r>
              <a:rPr lang="en-US" sz="2400" b="1" dirty="0">
                <a:solidFill>
                  <a:schemeClr val="tx2"/>
                </a:solidFill>
                <a:latin typeface="Montserrat"/>
              </a:rPr>
              <a:t>2.5-40x</a:t>
            </a:r>
            <a:endParaRPr lang="en-US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Montserrat"/>
              </a:rPr>
              <a:t>Greater benefit</a:t>
            </a:r>
          </a:p>
        </p:txBody>
      </p:sp>
    </p:spTree>
    <p:extLst>
      <p:ext uri="{BB962C8B-B14F-4D97-AF65-F5344CB8AC3E}">
        <p14:creationId xmlns:p14="http://schemas.microsoft.com/office/powerpoint/2010/main" val="370195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742BD8-C7CB-855D-7054-55E4ACF00432}"/>
              </a:ext>
            </a:extLst>
          </p:cNvPr>
          <p:cNvGraphicFramePr/>
          <p:nvPr/>
        </p:nvGraphicFramePr>
        <p:xfrm>
          <a:off x="0" y="1"/>
          <a:ext cx="12192000" cy="633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95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DC22328B-B938-81A4-85C3-4D81CB393DE1}"/>
              </a:ext>
            </a:extLst>
          </p:cNvPr>
          <p:cNvSpPr txBox="1">
            <a:spLocks/>
          </p:cNvSpPr>
          <p:nvPr/>
        </p:nvSpPr>
        <p:spPr>
          <a:xfrm>
            <a:off x="2933909" y="260354"/>
            <a:ext cx="6324181" cy="806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2Y EA – PvNP Analysis</a:t>
            </a:r>
          </a:p>
        </p:txBody>
      </p:sp>
      <p:pic>
        <p:nvPicPr>
          <p:cNvPr id="3" name="Picture 126" descr="A blue and yellow line drawing of a book and a pencil&#10;&#10;Description automatically generated">
            <a:extLst>
              <a:ext uri="{FF2B5EF4-FFF2-40B4-BE49-F238E27FC236}">
                <a16:creationId xmlns:a16="http://schemas.microsoft.com/office/drawing/2014/main" id="{225090C0-8842-2ED6-198B-E868ECE7DB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57" y="1746922"/>
            <a:ext cx="2743199" cy="2081047"/>
          </a:xfrm>
          <a:prstGeom prst="rect">
            <a:avLst/>
          </a:prstGeom>
        </p:spPr>
      </p:pic>
      <p:sp>
        <p:nvSpPr>
          <p:cNvPr id="4" name="TextBox 3" descr="A blue bar graph with a yellow arrow pointing up&#10;&#10;Description automatically generated">
            <a:extLst>
              <a:ext uri="{FF2B5EF4-FFF2-40B4-BE49-F238E27FC236}">
                <a16:creationId xmlns:a16="http://schemas.microsoft.com/office/drawing/2014/main" id="{530E00DC-9C66-108E-EA80-FCB4A3E8B327}"/>
              </a:ext>
            </a:extLst>
          </p:cNvPr>
          <p:cNvSpPr txBox="1"/>
          <p:nvPr/>
        </p:nvSpPr>
        <p:spPr>
          <a:xfrm>
            <a:off x="504367" y="4064667"/>
            <a:ext cx="2940291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Difference in Course Completion Rate - PvNP</a:t>
            </a:r>
          </a:p>
        </p:txBody>
      </p:sp>
      <p:pic>
        <p:nvPicPr>
          <p:cNvPr id="7" name="Picture 126" descr="A blue and yellow logo&#10;&#10;Description automatically generated">
            <a:extLst>
              <a:ext uri="{FF2B5EF4-FFF2-40B4-BE49-F238E27FC236}">
                <a16:creationId xmlns:a16="http://schemas.microsoft.com/office/drawing/2014/main" id="{CDD8553D-A016-663A-47B7-1836966C36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8553" y="1660888"/>
            <a:ext cx="2743199" cy="2081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F6D62-242A-D073-C08F-4EA6853E142C}"/>
              </a:ext>
            </a:extLst>
          </p:cNvPr>
          <p:cNvSpPr txBox="1"/>
          <p:nvPr/>
        </p:nvSpPr>
        <p:spPr>
          <a:xfrm>
            <a:off x="2956949" y="4064256"/>
            <a:ext cx="329406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</a:t>
            </a:r>
            <a:r>
              <a:rPr lang="en-US" sz="2800" dirty="0">
                <a:solidFill>
                  <a:schemeClr val="tx2"/>
                </a:solidFill>
              </a:rPr>
              <a:t> = 23,425</a:t>
            </a:r>
          </a:p>
        </p:txBody>
      </p:sp>
      <p:pic>
        <p:nvPicPr>
          <p:cNvPr id="9" name="Picture 126" descr="A blue and yellow sign with a yellow arrow&#10;&#10;Description automatically generated">
            <a:extLst>
              <a:ext uri="{FF2B5EF4-FFF2-40B4-BE49-F238E27FC236}">
                <a16:creationId xmlns:a16="http://schemas.microsoft.com/office/drawing/2014/main" id="{FD1AFCDC-42B3-350A-43A3-71FACCE376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2811" y="1722340"/>
            <a:ext cx="2743199" cy="2081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65E49C-96AB-4962-BA4A-58346AFB4D3D}"/>
              </a:ext>
            </a:extLst>
          </p:cNvPr>
          <p:cNvSpPr txBox="1"/>
          <p:nvPr/>
        </p:nvSpPr>
        <p:spPr>
          <a:xfrm>
            <a:off x="5918918" y="4064257"/>
            <a:ext cx="329406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23% </a:t>
            </a:r>
            <a:r>
              <a:rPr lang="en-US" sz="2800" dirty="0">
                <a:solidFill>
                  <a:schemeClr val="tx2"/>
                </a:solidFill>
              </a:rPr>
              <a:t>Opt-Out Rate</a:t>
            </a:r>
          </a:p>
        </p:txBody>
      </p:sp>
      <p:pic>
        <p:nvPicPr>
          <p:cNvPr id="11" name="Picture 126" descr="Blue hands with black background&#10;&#10;Description automatically generated">
            <a:extLst>
              <a:ext uri="{FF2B5EF4-FFF2-40B4-BE49-F238E27FC236}">
                <a16:creationId xmlns:a16="http://schemas.microsoft.com/office/drawing/2014/main" id="{04F90E51-7763-D68D-BD0C-89CC8C51AB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5392" y="1686020"/>
            <a:ext cx="2743199" cy="2079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70F946-7EC8-04F6-D791-C874DCD590EA}"/>
              </a:ext>
            </a:extLst>
          </p:cNvPr>
          <p:cNvSpPr txBox="1"/>
          <p:nvPr/>
        </p:nvSpPr>
        <p:spPr>
          <a:xfrm>
            <a:off x="8991499" y="4027386"/>
            <a:ext cx="329406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Participants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+15.56%</a:t>
            </a:r>
          </a:p>
        </p:txBody>
      </p:sp>
    </p:spTree>
    <p:extLst>
      <p:ext uri="{BB962C8B-B14F-4D97-AF65-F5344CB8AC3E}">
        <p14:creationId xmlns:p14="http://schemas.microsoft.com/office/powerpoint/2010/main" val="19673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972B60-67C2-DE28-9C91-086E71E7B4CB}"/>
              </a:ext>
            </a:extLst>
          </p:cNvPr>
          <p:cNvGraphicFramePr/>
          <p:nvPr/>
        </p:nvGraphicFramePr>
        <p:xfrm>
          <a:off x="0" y="0"/>
          <a:ext cx="12192000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417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6046000"/>
            <a:ext cx="12192000" cy="812000"/>
          </a:xfrm>
          <a:prstGeom prst="rect">
            <a:avLst/>
          </a:prstGeom>
          <a:solidFill>
            <a:srgbClr val="D417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44333"/>
            <a:ext cx="813667" cy="81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1" y="2283200"/>
            <a:ext cx="11785604" cy="162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cea241e4a_2_12"/>
          <p:cNvSpPr/>
          <p:nvPr/>
        </p:nvSpPr>
        <p:spPr>
          <a:xfrm>
            <a:off x="0" y="6046000"/>
            <a:ext cx="12192000" cy="812000"/>
          </a:xfrm>
          <a:prstGeom prst="rect">
            <a:avLst/>
          </a:prstGeom>
          <a:solidFill>
            <a:srgbClr val="D417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11cea241e4a_2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44333"/>
            <a:ext cx="813667" cy="8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1cea241e4a_2_12"/>
          <p:cNvSpPr txBox="1"/>
          <p:nvPr/>
        </p:nvSpPr>
        <p:spPr>
          <a:xfrm>
            <a:off x="5098767" y="2007703"/>
            <a:ext cx="6885200" cy="355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SzPts val="1500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undergrads are pre-enrolled in a, flat-rate course materials program, </a:t>
            </a:r>
            <a:r>
              <a:rPr lang="en-US" sz="24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Equitable Access (EA)</a:t>
            </a: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31789">
              <a:spcBef>
                <a:spcPts val="1333"/>
              </a:spcBef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Provides each student access to all of their required course materials before the first day of class, for one low rate of $19.75 per unit / credit</a:t>
            </a:r>
            <a:endParaRPr sz="2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31789">
              <a:spcBef>
                <a:spcPts val="1333"/>
              </a:spcBef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can opt out of the program up until the </a:t>
            </a:r>
            <a:r>
              <a:rPr lang="en-US" sz="24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add/drop date, September 1, 2023. </a:t>
            </a:r>
            <a:endParaRPr sz="2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31789">
              <a:spcBef>
                <a:spcPts val="1333"/>
              </a:spcBef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was designed to benefit all undergraduate students and to support student success.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500"/>
            </a:pPr>
            <a:endParaRPr sz="2000" b="1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g11cea241e4a_2_12"/>
          <p:cNvSpPr txBox="1"/>
          <p:nvPr/>
        </p:nvSpPr>
        <p:spPr>
          <a:xfrm>
            <a:off x="317917" y="4017133"/>
            <a:ext cx="45908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400"/>
              </a:spcBef>
              <a:spcAft>
                <a:spcPts val="1333"/>
              </a:spcAft>
              <a:buClr>
                <a:srgbClr val="000000"/>
              </a:buClr>
              <a:buSzPts val="1500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info:</a:t>
            </a:r>
            <a:b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shopaztecs.com/equitableaccess</a:t>
            </a:r>
            <a:b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-OR-</a:t>
            </a:r>
            <a:b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ea@sdsu.edu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g11cea241e4a_2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50" y="580400"/>
            <a:ext cx="4686697" cy="281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cea241e4a_2_27"/>
          <p:cNvSpPr txBox="1"/>
          <p:nvPr/>
        </p:nvSpPr>
        <p:spPr>
          <a:xfrm>
            <a:off x="415600" y="61108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3733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view course materials</a:t>
            </a:r>
            <a:endParaRPr sz="3733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g11cea241e4a_2_27"/>
          <p:cNvSpPr txBox="1"/>
          <p:nvPr/>
        </p:nvSpPr>
        <p:spPr>
          <a:xfrm>
            <a:off x="521900" y="1638767"/>
            <a:ext cx="8033600" cy="2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receive an email from the SDSU Bookstore to their SDSU email account with a link.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 materials are accessed through Canvas.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can be picked up or ordered to ship home.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rgbClr val="000000"/>
              </a:buClr>
              <a:buSzPts val="1800"/>
            </a:pP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800"/>
            </a:pPr>
            <a:endParaRPr sz="2400"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g11cea241e4a_2_27"/>
          <p:cNvSpPr/>
          <p:nvPr/>
        </p:nvSpPr>
        <p:spPr>
          <a:xfrm>
            <a:off x="0" y="6046000"/>
            <a:ext cx="12192000" cy="812000"/>
          </a:xfrm>
          <a:prstGeom prst="rect">
            <a:avLst/>
          </a:prstGeom>
          <a:solidFill>
            <a:srgbClr val="D417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1cea241e4a_2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44333"/>
            <a:ext cx="813667" cy="81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1cea241e4a_2_27"/>
          <p:cNvPicPr preferRelativeResize="0"/>
          <p:nvPr/>
        </p:nvPicPr>
        <p:blipFill rotWithShape="1">
          <a:blip r:embed="rId4">
            <a:alphaModFix/>
          </a:blip>
          <a:srcRect r="8817"/>
          <a:stretch/>
        </p:blipFill>
        <p:spPr>
          <a:xfrm>
            <a:off x="8158267" y="876467"/>
            <a:ext cx="4033735" cy="516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cea241e4a_2_27"/>
          <p:cNvSpPr txBox="1"/>
          <p:nvPr/>
        </p:nvSpPr>
        <p:spPr>
          <a:xfrm>
            <a:off x="5312967" y="3947333"/>
            <a:ext cx="324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11cea241e4a_2_27"/>
          <p:cNvSpPr/>
          <p:nvPr/>
        </p:nvSpPr>
        <p:spPr>
          <a:xfrm>
            <a:off x="1146333" y="4094367"/>
            <a:ext cx="4033600" cy="956800"/>
          </a:xfrm>
          <a:prstGeom prst="rect">
            <a:avLst/>
          </a:prstGeom>
          <a:solidFill>
            <a:srgbClr val="B222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Booklist available </a:t>
            </a:r>
            <a:br>
              <a:rPr lang="en-US" sz="2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on July 26, 2023</a:t>
            </a:r>
            <a:endParaRPr sz="24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g11cea241e4a_2_44"/>
          <p:cNvCxnSpPr/>
          <p:nvPr/>
        </p:nvCxnSpPr>
        <p:spPr>
          <a:xfrm>
            <a:off x="9339644" y="3331529"/>
            <a:ext cx="214641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3" name="Google Shape;143;g11cea241e4a_2_44"/>
          <p:cNvSpPr/>
          <p:nvPr/>
        </p:nvSpPr>
        <p:spPr>
          <a:xfrm>
            <a:off x="0" y="6046000"/>
            <a:ext cx="12192000" cy="812000"/>
          </a:xfrm>
          <a:prstGeom prst="rect">
            <a:avLst/>
          </a:prstGeom>
          <a:solidFill>
            <a:srgbClr val="D417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1cea241e4a_2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44333"/>
            <a:ext cx="813667" cy="81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1cea241e4a_2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0320" cy="604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6EA1B-3019-43EC-DCE6-5F4085F2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Educational Resources (OER)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273C28-E980-F921-58CF-E2844C3FA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0576"/>
            <a:ext cx="5561011" cy="823912"/>
          </a:xfrm>
        </p:spPr>
        <p:txBody>
          <a:bodyPr>
            <a:normAutofit/>
          </a:bodyPr>
          <a:lstStyle/>
          <a:p>
            <a:r>
              <a:rPr lang="en-US" dirty="0"/>
              <a:t>OER IN EQUITABLE ACCESS DRIVES AFFORDABILITY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62E45-791A-8B17-DFAC-664A7539C4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Convenience &amp; Availability</a:t>
            </a:r>
          </a:p>
          <a:p>
            <a:r>
              <a:rPr lang="en-US" dirty="0"/>
              <a:t>Low-Cost or Free Materials</a:t>
            </a:r>
          </a:p>
          <a:p>
            <a:r>
              <a:rPr lang="en-US" dirty="0"/>
              <a:t>Quality, Digital Content</a:t>
            </a:r>
          </a:p>
          <a:p>
            <a:r>
              <a:rPr lang="en-US" dirty="0"/>
              <a:t>10% of High Enrollment Courses and 5 % of Standard Enrollment Courses Use OER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85F32-C92F-459F-A4B5-1666E050F2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Studies show OER improve Student Success</a:t>
            </a:r>
          </a:p>
          <a:p>
            <a:r>
              <a:rPr lang="en-US" dirty="0"/>
              <a:t>Course Completion</a:t>
            </a:r>
          </a:p>
          <a:p>
            <a:r>
              <a:rPr lang="en-US" dirty="0"/>
              <a:t>Passing with a C or better</a:t>
            </a:r>
          </a:p>
          <a:p>
            <a:r>
              <a:rPr lang="en-US" dirty="0"/>
              <a:t>Enrollment Intensity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73A2B-0A91-6554-BFA2-3F044D7A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EE21EB-7C31-E54B-8CED-9C40B60881E6}" type="slidenum">
              <a:rPr lang="en-US">
                <a:solidFill>
                  <a:srgbClr val="204965"/>
                </a:solidFill>
              </a:rPr>
              <a:pPr defTabSz="914377">
                <a:defRPr/>
              </a:pPr>
              <a:t>3</a:t>
            </a:fld>
            <a:endParaRPr lang="en-US" dirty="0">
              <a:solidFill>
                <a:srgbClr val="20496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F14E4-0030-9E69-4047-9961216DDAB3}"/>
              </a:ext>
            </a:extLst>
          </p:cNvPr>
          <p:cNvSpPr/>
          <p:nvPr/>
        </p:nvSpPr>
        <p:spPr>
          <a:xfrm>
            <a:off x="6595258" y="5414140"/>
            <a:ext cx="3328196" cy="523186"/>
          </a:xfrm>
          <a:prstGeom prst="rect">
            <a:avLst/>
          </a:prstGeom>
        </p:spPr>
        <p:txBody>
          <a:bodyPr wrap="square" lIns="91363" tIns="45703" rIns="91363" bIns="45703">
            <a:spAutoFit/>
          </a:bodyPr>
          <a:lstStyle/>
          <a:p>
            <a:pPr defTabSz="913525">
              <a:defRPr/>
            </a:pPr>
            <a:r>
              <a:rPr lang="en-US" sz="7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Source: study of 16k students and 130 instructors at 10 institutions</a:t>
            </a:r>
          </a:p>
          <a:p>
            <a:pPr defTabSz="913525">
              <a:defRPr/>
            </a:pPr>
            <a:r>
              <a:rPr lang="en-US" sz="700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“A multi-institutional study of the impact of open textbook adoption on the learning outcomes of post-secondary students”</a:t>
            </a:r>
            <a:r>
              <a:rPr lang="en-US" sz="7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http://link.springer.com/article/10.1007/s12528-015-9101-x/fulltext.html</a:t>
            </a:r>
            <a:endParaRPr lang="en-US" sz="7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B76872A-4F21-B3E7-D637-2886C1ADB94A}"/>
              </a:ext>
            </a:extLst>
          </p:cNvPr>
          <p:cNvSpPr txBox="1">
            <a:spLocks/>
          </p:cNvSpPr>
          <p:nvPr/>
        </p:nvSpPr>
        <p:spPr>
          <a:xfrm>
            <a:off x="6400799" y="1560576"/>
            <a:ext cx="5108893" cy="82391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b="1" i="0" kern="1200">
                <a:solidFill>
                  <a:schemeClr val="tx2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350" b="1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  <a:buClr>
                <a:srgbClr val="DC6B67"/>
              </a:buClr>
              <a:defRPr/>
            </a:pPr>
            <a:r>
              <a:rPr lang="en-US" sz="2000" dirty="0">
                <a:solidFill>
                  <a:srgbClr val="479FC8"/>
                </a:solidFill>
              </a:rPr>
              <a:t>EQUITABLE ACCESS SUPPORTS OER INITIATIVES &amp;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13450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6B3B-5F13-469A-F222-2D827BE5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365126"/>
            <a:ext cx="5044440" cy="919389"/>
          </a:xfrm>
        </p:spPr>
        <p:txBody>
          <a:bodyPr>
            <a:normAutofit fontScale="90000"/>
          </a:bodyPr>
          <a:lstStyle/>
          <a:p>
            <a:r>
              <a:rPr lang="en-US" dirty="0"/>
              <a:t>Open Educational Resources (OER)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ADC2-34BE-4BFF-EF5E-078D0AEE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8865" cy="435133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FOLLETT ACADEMIC TECHNOLOGIES DELIVER OER CONTENT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Faculty can search, view and adopt OER content in Follett Discover</a:t>
            </a:r>
          </a:p>
          <a:p>
            <a:r>
              <a:rPr lang="en-US" dirty="0"/>
              <a:t>Students can access OER materials in the LMS</a:t>
            </a:r>
          </a:p>
          <a:p>
            <a:r>
              <a:rPr lang="en-US" dirty="0"/>
              <a:t>OER can be delivered to students before Day One of class in Equitable Access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6DB56A-512E-39FC-D90D-086F743501AA}"/>
              </a:ext>
            </a:extLst>
          </p:cNvPr>
          <p:cNvCxnSpPr/>
          <p:nvPr/>
        </p:nvCxnSpPr>
        <p:spPr>
          <a:xfrm>
            <a:off x="6254931" y="365125"/>
            <a:ext cx="0" cy="54805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6797A6-AA9E-13DB-103D-C51AC236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EE21EB-7C31-E54B-8CED-9C40B60881E6}" type="slidenum">
              <a:rPr lang="en-US">
                <a:solidFill>
                  <a:srgbClr val="204965"/>
                </a:solidFill>
              </a:rPr>
              <a:pPr defTabSz="914377">
                <a:defRPr/>
              </a:pPr>
              <a:t>4</a:t>
            </a:fld>
            <a:endParaRPr lang="en-US" dirty="0">
              <a:solidFill>
                <a:srgbClr val="20496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AD1FBB-F8F0-EA9E-81D1-8924DF1A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70865" y="2311762"/>
            <a:ext cx="3582808" cy="2234477"/>
            <a:chOff x="7172274" y="3426089"/>
            <a:chExt cx="3090379" cy="1795034"/>
          </a:xfrm>
        </p:grpSpPr>
        <p:pic>
          <p:nvPicPr>
            <p:cNvPr id="9" name="Picture 11" descr="openstax college logo">
              <a:extLst>
                <a:ext uri="{FF2B5EF4-FFF2-40B4-BE49-F238E27FC236}">
                  <a16:creationId xmlns:a16="http://schemas.microsoft.com/office/drawing/2014/main" id="{C38478C5-6B60-69A0-C663-86084A535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378" y="3426089"/>
              <a:ext cx="899804" cy="57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lumenlearning.com/wp-content/uploads/2014/02/LumenLogo200x70.png">
              <a:extLst>
                <a:ext uri="{FF2B5EF4-FFF2-40B4-BE49-F238E27FC236}">
                  <a16:creationId xmlns:a16="http://schemas.microsoft.com/office/drawing/2014/main" id="{E86093A0-C604-C746-ECA3-4947DA26B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3478" y="4872446"/>
              <a:ext cx="1245602" cy="32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support.taaccct.org/wp-content/uploads/2014/11/merlot-logo.png">
              <a:extLst>
                <a:ext uri="{FF2B5EF4-FFF2-40B4-BE49-F238E27FC236}">
                  <a16:creationId xmlns:a16="http://schemas.microsoft.com/office/drawing/2014/main" id="{617BD676-30AC-1553-0C0F-0E4D01A41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274" y="3528043"/>
              <a:ext cx="1498533" cy="35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youtube logo">
              <a:extLst>
                <a:ext uri="{FF2B5EF4-FFF2-40B4-BE49-F238E27FC236}">
                  <a16:creationId xmlns:a16="http://schemas.microsoft.com/office/drawing/2014/main" id="{88AD9D5B-3BE8-CB96-3114-6EA1404E8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904" y="4034055"/>
              <a:ext cx="1292749" cy="74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khan academy logo">
              <a:extLst>
                <a:ext uri="{FF2B5EF4-FFF2-40B4-BE49-F238E27FC236}">
                  <a16:creationId xmlns:a16="http://schemas.microsoft.com/office/drawing/2014/main" id="{67CCC780-9F20-6A6C-4AEA-4CC6F5780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275" y="4197852"/>
              <a:ext cx="1468845" cy="289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coursera logo">
              <a:extLst>
                <a:ext uri="{FF2B5EF4-FFF2-40B4-BE49-F238E27FC236}">
                  <a16:creationId xmlns:a16="http://schemas.microsoft.com/office/drawing/2014/main" id="{157FB826-9B2E-7397-2CFD-1F27ED4D8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274" y="4850742"/>
              <a:ext cx="1481695" cy="37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2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31FC-41F6-026F-5102-2A651C49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4176349" cy="1473195"/>
          </a:xfrm>
        </p:spPr>
        <p:txBody>
          <a:bodyPr>
            <a:normAutofit/>
          </a:bodyPr>
          <a:lstStyle/>
          <a:p>
            <a:r>
              <a:rPr lang="en-US" dirty="0"/>
              <a:t>Common Misconceptions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60FF7-2176-CA58-2F23-070677BC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975360"/>
            <a:ext cx="6172200" cy="742677"/>
          </a:xfrm>
        </p:spPr>
        <p:txBody>
          <a:bodyPr>
            <a:normAutofit/>
          </a:bodyPr>
          <a:lstStyle/>
          <a:p>
            <a:r>
              <a:rPr lang="en-US" sz="1600" dirty="0"/>
              <a:t>Instructors have the freedom to choose their materials as they do today.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CCAD-B19A-EE98-6383-789B31A20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316480"/>
            <a:ext cx="4176349" cy="824411"/>
          </a:xfrm>
        </p:spPr>
        <p:txBody>
          <a:bodyPr/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dirty="0"/>
              <a:t>Instructors lose the academic freedom to choose the course materials for their class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DBBFA-BFE3-94A0-3ADE-F3C5AAC9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7EE21EB-7C31-E54B-8CED-9C40B60881E6}" type="slidenum">
              <a:rPr lang="en-US">
                <a:solidFill>
                  <a:srgbClr val="204965"/>
                </a:solidFill>
              </a:rPr>
              <a:pPr defTabSz="914377"/>
              <a:t>5</a:t>
            </a:fld>
            <a:endParaRPr lang="en-US" dirty="0">
              <a:solidFill>
                <a:srgbClr val="204965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B8D3FD-E599-4443-C663-DD96EB72CB86}"/>
              </a:ext>
            </a:extLst>
          </p:cNvPr>
          <p:cNvSpPr txBox="1">
            <a:spLocks/>
          </p:cNvSpPr>
          <p:nvPr/>
        </p:nvSpPr>
        <p:spPr>
          <a:xfrm>
            <a:off x="609600" y="3169920"/>
            <a:ext cx="4102464" cy="82441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04965"/>
                </a:solidFill>
              </a:rPr>
              <a:t>Opt-Out is limited to a certain number of students/the price will increase if too many students op—out</a:t>
            </a:r>
          </a:p>
          <a:p>
            <a:pPr defTabSz="914377">
              <a:spcBef>
                <a:spcPts val="1000"/>
              </a:spcBef>
              <a:buClr>
                <a:srgbClr val="DC6B67"/>
              </a:buClr>
            </a:pPr>
            <a:endParaRPr lang="en-US" sz="1600" dirty="0">
              <a:solidFill>
                <a:srgbClr val="204965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DFDF45-1087-B80E-5858-0060BBB8B93C}"/>
              </a:ext>
            </a:extLst>
          </p:cNvPr>
          <p:cNvSpPr txBox="1">
            <a:spLocks/>
          </p:cNvSpPr>
          <p:nvPr/>
        </p:nvSpPr>
        <p:spPr>
          <a:xfrm>
            <a:off x="609600" y="4023360"/>
            <a:ext cx="4102464" cy="76764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04965"/>
                </a:solidFill>
              </a:rPr>
              <a:t>Equitable Access Programs eliminate the print book/Students can’t keep their materials </a:t>
            </a:r>
          </a:p>
          <a:p>
            <a:pPr defTabSz="914377">
              <a:spcBef>
                <a:spcPts val="1000"/>
              </a:spcBef>
              <a:buClr>
                <a:srgbClr val="DC6B67"/>
              </a:buClr>
            </a:pPr>
            <a:endParaRPr lang="en-US" sz="1600" dirty="0">
              <a:solidFill>
                <a:srgbClr val="204965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BF3D66-980E-4AEE-CA60-A339473AE558}"/>
              </a:ext>
            </a:extLst>
          </p:cNvPr>
          <p:cNvSpPr txBox="1">
            <a:spLocks/>
          </p:cNvSpPr>
          <p:nvPr/>
        </p:nvSpPr>
        <p:spPr>
          <a:xfrm>
            <a:off x="609600" y="4876801"/>
            <a:ext cx="4102464" cy="62815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04965"/>
                </a:solidFill>
              </a:rPr>
              <a:t>Equitable Access Programs cannot coexist or support OER/</a:t>
            </a:r>
            <a:r>
              <a:rPr lang="en-US" sz="1733" dirty="0" err="1">
                <a:solidFill>
                  <a:srgbClr val="204965"/>
                </a:solidFill>
              </a:rPr>
              <a:t>ZTC</a:t>
            </a:r>
            <a:r>
              <a:rPr lang="en-US" sz="1733" dirty="0">
                <a:solidFill>
                  <a:srgbClr val="204965"/>
                </a:solidFill>
              </a:rPr>
              <a:t> initiatives</a:t>
            </a:r>
          </a:p>
          <a:p>
            <a:pPr defTabSz="914377">
              <a:spcBef>
                <a:spcPts val="1000"/>
              </a:spcBef>
              <a:buClr>
                <a:srgbClr val="DC6B67"/>
              </a:buClr>
            </a:pPr>
            <a:endParaRPr lang="en-US" sz="1600" dirty="0">
              <a:solidFill>
                <a:srgbClr val="204965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48F12CD-EED7-90D7-D874-E2FB19C03FF0}"/>
              </a:ext>
            </a:extLst>
          </p:cNvPr>
          <p:cNvSpPr txBox="1">
            <a:spLocks/>
          </p:cNvSpPr>
          <p:nvPr/>
        </p:nvSpPr>
        <p:spPr>
          <a:xfrm>
            <a:off x="609601" y="5486401"/>
            <a:ext cx="4176348" cy="6281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04965"/>
                </a:solidFill>
              </a:rPr>
              <a:t>Digital Materials are not accessible for students</a:t>
            </a:r>
          </a:p>
          <a:p>
            <a:pPr defTabSz="914377">
              <a:spcBef>
                <a:spcPts val="1000"/>
              </a:spcBef>
              <a:buClr>
                <a:srgbClr val="DC6B67"/>
              </a:buClr>
            </a:pPr>
            <a:endParaRPr lang="en-US" sz="1600" dirty="0">
              <a:solidFill>
                <a:srgbClr val="204965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0B00188-1BB9-F458-6FB8-78CD336272B0}"/>
              </a:ext>
            </a:extLst>
          </p:cNvPr>
          <p:cNvSpPr txBox="1">
            <a:spLocks/>
          </p:cNvSpPr>
          <p:nvPr/>
        </p:nvSpPr>
        <p:spPr>
          <a:xfrm>
            <a:off x="5120640" y="1950720"/>
            <a:ext cx="6253480" cy="74267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</a:pPr>
            <a:r>
              <a:rPr lang="en-US" sz="1733" dirty="0">
                <a:solidFill>
                  <a:srgbClr val="204965"/>
                </a:solidFill>
              </a:rPr>
              <a:t>Opt-Out is not limited. We can even automatically opt students out of EA if they are enrolled in all courses with OER/free content or no course materials at all</a:t>
            </a:r>
          </a:p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</a:pPr>
            <a:endParaRPr lang="en-US" sz="3200" dirty="0">
              <a:solidFill>
                <a:srgbClr val="204965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E0762E3-244D-0390-DD7F-71A6CD3737E7}"/>
              </a:ext>
            </a:extLst>
          </p:cNvPr>
          <p:cNvSpPr txBox="1">
            <a:spLocks/>
          </p:cNvSpPr>
          <p:nvPr/>
        </p:nvSpPr>
        <p:spPr>
          <a:xfrm>
            <a:off x="5120640" y="2926081"/>
            <a:ext cx="6509520" cy="89588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</a:pPr>
            <a:r>
              <a:rPr lang="en-US" sz="1600" dirty="0">
                <a:solidFill>
                  <a:srgbClr val="204965"/>
                </a:solidFill>
              </a:rPr>
              <a:t>EA Programs include print materials. We now price EA programs for students to keep print materials and negotiate with publishers to increase purchase/lifetime access for digital materials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9829B99-EA10-7880-79F1-9267759A72DE}"/>
              </a:ext>
            </a:extLst>
          </p:cNvPr>
          <p:cNvSpPr txBox="1">
            <a:spLocks/>
          </p:cNvSpPr>
          <p:nvPr/>
        </p:nvSpPr>
        <p:spPr>
          <a:xfrm>
            <a:off x="5120640" y="4145280"/>
            <a:ext cx="6172200" cy="74267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</a:pPr>
            <a:r>
              <a:rPr lang="en-US" sz="1600" dirty="0">
                <a:solidFill>
                  <a:srgbClr val="204965"/>
                </a:solidFill>
              </a:rPr>
              <a:t>EA programs can enhance OER/</a:t>
            </a:r>
            <a:r>
              <a:rPr lang="en-US" sz="1600" dirty="0" err="1">
                <a:solidFill>
                  <a:srgbClr val="204965"/>
                </a:solidFill>
              </a:rPr>
              <a:t>ZTC</a:t>
            </a:r>
            <a:r>
              <a:rPr lang="en-US" sz="1600" dirty="0">
                <a:solidFill>
                  <a:srgbClr val="204965"/>
                </a:solidFill>
              </a:rPr>
              <a:t> initiatives and can support the use of library resources too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B6C642-B854-3C4E-F7BF-AA81248AD4EE}"/>
              </a:ext>
            </a:extLst>
          </p:cNvPr>
          <p:cNvSpPr txBox="1">
            <a:spLocks/>
          </p:cNvSpPr>
          <p:nvPr/>
        </p:nvSpPr>
        <p:spPr>
          <a:xfrm>
            <a:off x="5120640" y="5120640"/>
            <a:ext cx="6509520" cy="742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Bef>
                <a:spcPts val="1000"/>
              </a:spcBef>
              <a:buClr>
                <a:srgbClr val="DC6B67"/>
              </a:buClr>
            </a:pPr>
            <a:r>
              <a:rPr lang="en-US" sz="1600" dirty="0">
                <a:solidFill>
                  <a:srgbClr val="204965"/>
                </a:solidFill>
              </a:rPr>
              <a:t>Digital commitment that every student can acquire the same information, engage in the same interactions &amp; enjoy the same services with substantially equivalent ease of use</a:t>
            </a:r>
          </a:p>
        </p:txBody>
      </p:sp>
    </p:spTree>
    <p:extLst>
      <p:ext uri="{BB962C8B-B14F-4D97-AF65-F5344CB8AC3E}">
        <p14:creationId xmlns:p14="http://schemas.microsoft.com/office/powerpoint/2010/main" val="381746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6741" y="1647489"/>
            <a:ext cx="10542484" cy="1089660"/>
          </a:xfrm>
        </p:spPr>
        <p:txBody>
          <a:bodyPr/>
          <a:lstStyle/>
          <a:p>
            <a:pPr algn="ctr"/>
            <a:r>
              <a:rPr lang="en-US" sz="450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CAB49-3A43-D14F-8E6C-D1B0014EFB06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816D7-2E3F-BC49-BD39-2AB477A87AE1}"/>
              </a:ext>
            </a:extLst>
          </p:cNvPr>
          <p:cNvSpPr txBox="1"/>
          <p:nvPr/>
        </p:nvSpPr>
        <p:spPr>
          <a:xfrm>
            <a:off x="2822273" y="568525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840A-C1C4-844E-91B5-17A416AE6CEF}"/>
              </a:ext>
            </a:extLst>
          </p:cNvPr>
          <p:cNvSpPr txBox="1"/>
          <p:nvPr/>
        </p:nvSpPr>
        <p:spPr>
          <a:xfrm>
            <a:off x="3047265" y="3213359"/>
            <a:ext cx="5621436" cy="188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2333" b="1">
                <a:latin typeface="Arial" panose="020B0604020202020204" pitchFamily="34" charset="0"/>
                <a:cs typeface="Calibri" panose="020F0502020204030204" pitchFamily="34" charset="0"/>
              </a:rPr>
              <a:t> Protection of Student Data</a:t>
            </a:r>
          </a:p>
          <a:p>
            <a:endParaRPr lang="en-US" sz="2333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2333" b="1">
                <a:latin typeface="Arial" panose="020B0604020202020204" pitchFamily="34" charset="0"/>
                <a:cs typeface="Calibri" panose="020F0502020204030204" pitchFamily="34" charset="0"/>
              </a:rPr>
              <a:t>FERPA third party use of data</a:t>
            </a:r>
          </a:p>
          <a:p>
            <a:pPr marL="571477" indent="-571477">
              <a:buFont typeface="Arial" panose="020B0604020202020204" pitchFamily="34" charset="0"/>
              <a:buChar char="•"/>
            </a:pPr>
            <a:endParaRPr lang="en-US" sz="2333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71477" indent="-571477">
              <a:buFont typeface="Arial" panose="020B0604020202020204" pitchFamily="34" charset="0"/>
              <a:buChar char="•"/>
            </a:pPr>
            <a:r>
              <a:rPr lang="en-US" sz="2333" b="1">
                <a:latin typeface="Arial" panose="020B0604020202020204" pitchFamily="34" charset="0"/>
                <a:cs typeface="Calibri" panose="020F0502020204030204" pitchFamily="34" charset="0"/>
              </a:rPr>
              <a:t>Sale of data to other organizations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D6EB-775A-EC70-8763-DE90E2DF195B}"/>
              </a:ext>
            </a:extLst>
          </p:cNvPr>
          <p:cNvSpPr txBox="1"/>
          <p:nvPr/>
        </p:nvSpPr>
        <p:spPr>
          <a:xfrm>
            <a:off x="381000" y="655764"/>
            <a:ext cx="11224259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3" b="1" dirty="0">
                <a:solidFill>
                  <a:srgbClr val="FF0000"/>
                </a:solidFill>
              </a:rPr>
              <a:t>The Issue:  Publishers, Third Parties and others </a:t>
            </a:r>
          </a:p>
          <a:p>
            <a:pPr algn="ctr"/>
            <a:r>
              <a:rPr lang="en-US" sz="3333" b="1" dirty="0">
                <a:solidFill>
                  <a:srgbClr val="FF0000"/>
                </a:solidFill>
              </a:rPr>
              <a:t>Policies, Campus Privacy Concerns and FERPA Requirements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6741" y="1647489"/>
            <a:ext cx="10542484" cy="1089660"/>
          </a:xfrm>
        </p:spPr>
        <p:txBody>
          <a:bodyPr/>
          <a:lstStyle/>
          <a:p>
            <a:pPr algn="ctr"/>
            <a:r>
              <a:rPr lang="en-US" sz="450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CAB49-3A43-D14F-8E6C-D1B0014EFB06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816D7-2E3F-BC49-BD39-2AB477A87AE1}"/>
              </a:ext>
            </a:extLst>
          </p:cNvPr>
          <p:cNvSpPr txBox="1"/>
          <p:nvPr/>
        </p:nvSpPr>
        <p:spPr>
          <a:xfrm>
            <a:off x="2822273" y="568525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840A-C1C4-844E-91B5-17A416AE6CEF}"/>
              </a:ext>
            </a:extLst>
          </p:cNvPr>
          <p:cNvSpPr txBox="1"/>
          <p:nvPr/>
        </p:nvSpPr>
        <p:spPr>
          <a:xfrm>
            <a:off x="788894" y="2506187"/>
            <a:ext cx="11107271" cy="319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The Campus store provides materials information:</a:t>
            </a:r>
          </a:p>
          <a:p>
            <a:pPr marL="694504" lvl="1" indent="-23811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 to the class schedule office in compliance with HEOA requirements, </a:t>
            </a:r>
            <a:r>
              <a:rPr lang="en-US" sz="2333" b="1">
                <a:latin typeface="Arial" panose="020B0604020202020204" pitchFamily="34" charset="0"/>
                <a:cs typeface="Calibri" panose="020F0502020204030204" pitchFamily="34" charset="0"/>
              </a:rPr>
              <a:t>and </a:t>
            </a:r>
          </a:p>
          <a:p>
            <a:pPr marL="694504" lvl="1" indent="-238115">
              <a:buFont typeface="Arial" panose="020B0604020202020204" pitchFamily="34" charset="0"/>
              <a:buChar char="•"/>
            </a:pPr>
            <a:r>
              <a:rPr lang="en-US" sz="2333" b="1">
                <a:latin typeface="Arial" panose="020B0604020202020204" pitchFamily="34" charset="0"/>
                <a:cs typeface="Calibri" panose="020F0502020204030204" pitchFamily="34" charset="0"/>
              </a:rPr>
              <a:t>to security and technology departments responsible for privacy requirements</a:t>
            </a:r>
          </a:p>
          <a:p>
            <a:pPr algn="ctr"/>
            <a:endParaRPr lang="en-US" sz="2333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Everyone should review their campus policies on cybersecurity to ensure course materials are in compliance with privacy and accessibility.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D6EB-775A-EC70-8763-DE90E2DF195B}"/>
              </a:ext>
            </a:extLst>
          </p:cNvPr>
          <p:cNvSpPr txBox="1"/>
          <p:nvPr/>
        </p:nvSpPr>
        <p:spPr>
          <a:xfrm>
            <a:off x="381001" y="961509"/>
            <a:ext cx="11224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3" b="1" dirty="0">
                <a:solidFill>
                  <a:srgbClr val="FF0000"/>
                </a:solidFill>
              </a:rPr>
              <a:t>Who Does this on Campus?</a:t>
            </a:r>
          </a:p>
        </p:txBody>
      </p:sp>
    </p:spTree>
    <p:extLst>
      <p:ext uri="{BB962C8B-B14F-4D97-AF65-F5344CB8AC3E}">
        <p14:creationId xmlns:p14="http://schemas.microsoft.com/office/powerpoint/2010/main" val="57070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6741" y="1647489"/>
            <a:ext cx="10542484" cy="1089660"/>
          </a:xfrm>
        </p:spPr>
        <p:txBody>
          <a:bodyPr/>
          <a:lstStyle/>
          <a:p>
            <a:pPr algn="ctr"/>
            <a:r>
              <a:rPr lang="en-US" sz="450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CAB49-3A43-D14F-8E6C-D1B0014EFB06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816D7-2E3F-BC49-BD39-2AB477A87AE1}"/>
              </a:ext>
            </a:extLst>
          </p:cNvPr>
          <p:cNvSpPr txBox="1"/>
          <p:nvPr/>
        </p:nvSpPr>
        <p:spPr>
          <a:xfrm>
            <a:off x="2822273" y="568525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840A-C1C4-844E-91B5-17A416AE6CEF}"/>
              </a:ext>
            </a:extLst>
          </p:cNvPr>
          <p:cNvSpPr txBox="1"/>
          <p:nvPr/>
        </p:nvSpPr>
        <p:spPr>
          <a:xfrm>
            <a:off x="824754" y="2034540"/>
            <a:ext cx="10780505" cy="442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endParaRPr lang="en-US" sz="2000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When students go directly to the vendor missing the campus vetting process.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When the process is followed, payment collection only goes to the campus, not the vendor.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Providing data to faculty on their student’s progress is important to help improve student outcomes.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167" b="1">
                <a:latin typeface="Arial" panose="020B0604020202020204" pitchFamily="34" charset="0"/>
                <a:cs typeface="Calibri" panose="020F0502020204030204" pitchFamily="34" charset="0"/>
              </a:rPr>
              <a:t>When routed through the store, this important data is safe for the students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2167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1500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endParaRPr lang="en-US" sz="1500" b="1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endParaRPr lang="en-US" sz="1500" b="1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D6EB-775A-EC70-8763-DE90E2DF195B}"/>
              </a:ext>
            </a:extLst>
          </p:cNvPr>
          <p:cNvSpPr txBox="1"/>
          <p:nvPr/>
        </p:nvSpPr>
        <p:spPr>
          <a:xfrm>
            <a:off x="381001" y="1162746"/>
            <a:ext cx="11224259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3" b="1">
                <a:solidFill>
                  <a:srgbClr val="FF0000"/>
                </a:solidFill>
              </a:rPr>
              <a:t>The Culprit is Disintermediation</a:t>
            </a:r>
          </a:p>
          <a:p>
            <a:pPr algn="ctr"/>
            <a:endParaRPr lang="en-US" sz="3333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08D8E25-94AF-4595-90A6-F1E4C9EDE8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2437" y="625259"/>
            <a:ext cx="4671734" cy="2962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3D52B-A3C4-459D-924B-9ECFDF7157E5}"/>
              </a:ext>
            </a:extLst>
          </p:cNvPr>
          <p:cNvSpPr txBox="1"/>
          <p:nvPr/>
        </p:nvSpPr>
        <p:spPr>
          <a:xfrm>
            <a:off x="4916709" y="4201416"/>
            <a:ext cx="6563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Equitable Access program available to all Undergraduates  --  Fall 2024</a:t>
            </a:r>
          </a:p>
        </p:txBody>
      </p:sp>
    </p:spTree>
    <p:extLst>
      <p:ext uri="{BB962C8B-B14F-4D97-AF65-F5344CB8AC3E}">
        <p14:creationId xmlns:p14="http://schemas.microsoft.com/office/powerpoint/2010/main" val="23578380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204965"/>
      </a:dk1>
      <a:lt1>
        <a:srgbClr val="AEEAFC"/>
      </a:lt1>
      <a:dk2>
        <a:srgbClr val="479FC8"/>
      </a:dk2>
      <a:lt2>
        <a:srgbClr val="E9F0F1"/>
      </a:lt2>
      <a:accent1>
        <a:srgbClr val="DC6B67"/>
      </a:accent1>
      <a:accent2>
        <a:srgbClr val="AEEAFC"/>
      </a:accent2>
      <a:accent3>
        <a:srgbClr val="081F20"/>
      </a:accent3>
      <a:accent4>
        <a:srgbClr val="7398A9"/>
      </a:accent4>
      <a:accent5>
        <a:srgbClr val="000000"/>
      </a:accent5>
      <a:accent6>
        <a:srgbClr val="FFFFFF"/>
      </a:accent6>
      <a:hlink>
        <a:srgbClr val="0563C1"/>
      </a:hlink>
      <a:folHlink>
        <a:srgbClr val="ABC3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3 Follet Higher Ed New Brand">
      <a:dk1>
        <a:srgbClr val="204965"/>
      </a:dk1>
      <a:lt1>
        <a:srgbClr val="AEEAFC"/>
      </a:lt1>
      <a:dk2>
        <a:srgbClr val="479FC8"/>
      </a:dk2>
      <a:lt2>
        <a:srgbClr val="E9F0F1"/>
      </a:lt2>
      <a:accent1>
        <a:srgbClr val="DC6B67"/>
      </a:accent1>
      <a:accent2>
        <a:srgbClr val="AEEAFC"/>
      </a:accent2>
      <a:accent3>
        <a:srgbClr val="ABC39B"/>
      </a:accent3>
      <a:accent4>
        <a:srgbClr val="7398A9"/>
      </a:accent4>
      <a:accent5>
        <a:srgbClr val="000000"/>
      </a:accent5>
      <a:accent6>
        <a:srgbClr val="FFFFFF"/>
      </a:accent6>
      <a:hlink>
        <a:srgbClr val="0563C1"/>
      </a:hlink>
      <a:folHlink>
        <a:srgbClr val="ABC3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BBCAB301BCD45B1C7256F82BCEC6F" ma:contentTypeVersion="9" ma:contentTypeDescription="Create a new document." ma:contentTypeScope="" ma:versionID="311fcc41d025c56f81c8f040b50defcf">
  <xsd:schema xmlns:xsd="http://www.w3.org/2001/XMLSchema" xmlns:xs="http://www.w3.org/2001/XMLSchema" xmlns:p="http://schemas.microsoft.com/office/2006/metadata/properties" xmlns:ns3="21b516fd-2c11-49df-afce-e39173dfc537" targetNamespace="http://schemas.microsoft.com/office/2006/metadata/properties" ma:root="true" ma:fieldsID="7f424a69f9c8b53879d0e72d3937e9d0" ns3:_="">
    <xsd:import namespace="21b516fd-2c11-49df-afce-e39173dfc5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16fd-2c11-49df-afce-e39173dfc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CCE77-8BD7-4CEB-BA4F-35311E90B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16fd-2c11-49df-afce-e39173dfc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252B8D-0C56-4F93-A413-BC50101965ED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1b516fd-2c11-49df-afce-e39173dfc537"/>
  </ds:schemaRefs>
</ds:datastoreItem>
</file>

<file path=customXml/itemProps3.xml><?xml version="1.0" encoding="utf-8"?>
<ds:datastoreItem xmlns:ds="http://schemas.openxmlformats.org/officeDocument/2006/customXml" ds:itemID="{9E567FF9-7754-4CC2-A3EA-445701216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107657</TotalTime>
  <Words>1262</Words>
  <Application>Microsoft Office PowerPoint</Application>
  <PresentationFormat>Widescreen</PresentationFormat>
  <Paragraphs>244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Brandon Grotesque Black</vt:lpstr>
      <vt:lpstr>Calibri</vt:lpstr>
      <vt:lpstr>Calibri Light</vt:lpstr>
      <vt:lpstr>Century Gothic</vt:lpstr>
      <vt:lpstr>Franklin Gothic Book</vt:lpstr>
      <vt:lpstr>Franklin Gothic Heavy</vt:lpstr>
      <vt:lpstr>Franklin Gothic Medium</vt:lpstr>
      <vt:lpstr>IBM Plex Serif</vt:lpstr>
      <vt:lpstr>Montserrat</vt:lpstr>
      <vt:lpstr>Proxima Nova</vt:lpstr>
      <vt:lpstr>Raleway</vt:lpstr>
      <vt:lpstr>Roboto</vt:lpstr>
      <vt:lpstr>Symbol</vt:lpstr>
      <vt:lpstr>Tahoma</vt:lpstr>
      <vt:lpstr>TimesNewRomanPSMT</vt:lpstr>
      <vt:lpstr>Wingdings</vt:lpstr>
      <vt:lpstr>Retrospect</vt:lpstr>
      <vt:lpstr>3_Office Theme</vt:lpstr>
      <vt:lpstr>2_Office Theme</vt:lpstr>
      <vt:lpstr>PowerPoint Presentation</vt:lpstr>
      <vt:lpstr>Access Program Options</vt:lpstr>
      <vt:lpstr>Open Educational Resources (OER)</vt:lpstr>
      <vt:lpstr>Open Educational Resources (OER)</vt:lpstr>
      <vt:lpstr>Common Misconceptions</vt:lpstr>
      <vt:lpstr> </vt:lpstr>
      <vt:lpstr> </vt:lpstr>
      <vt:lpstr> </vt:lpstr>
      <vt:lpstr>PowerPoint Presentation</vt:lpstr>
      <vt:lpstr>Equitable Access Program Goals</vt:lpstr>
      <vt:lpstr>CSU’s with/or Plans for Equitable Access</vt:lpstr>
      <vt:lpstr>UC Davis – Equitable Access Program</vt:lpstr>
      <vt:lpstr>CSUN’s Immediate Access Program   Student Survey</vt:lpstr>
      <vt:lpstr>Immediate Access - Faculty Survey</vt:lpstr>
      <vt:lpstr>Immediate Access - Faculty Survey</vt:lpstr>
      <vt:lpstr>Cost of Materials at CSUN:</vt:lpstr>
      <vt:lpstr>Fall 21 CSUN Survey</vt:lpstr>
      <vt:lpstr>Introduction: Mike Moore, Ed.D.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Vannica Svay</dc:creator>
  <cp:lastModifiedBy>Rebecca Lubas</cp:lastModifiedBy>
  <cp:revision>353</cp:revision>
  <cp:lastPrinted>2023-04-04T22:02:13Z</cp:lastPrinted>
  <dcterms:created xsi:type="dcterms:W3CDTF">2021-11-12T22:10:56Z</dcterms:created>
  <dcterms:modified xsi:type="dcterms:W3CDTF">2023-09-29T04:52:14Z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0x010100020BBCAB301BCD45B1C7256F82BCEC6F</vt:lpwstr>
  </property>
</Properties>
</file>