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13"/>
      <p:bold r:id="rId14"/>
      <p:italic r:id="rId15"/>
      <p:boldItalic r:id="rId16"/>
    </p:embeddedFont>
    <p:embeddedFont>
      <p:font typeface="Montserrat Medium" panose="00000600000000000000" pitchFamily="2" charset="0"/>
      <p:regular r:id="rId17"/>
      <p:bold r:id="rId18"/>
      <p:italic r:id="rId19"/>
      <p:boldItalic r:id="rId20"/>
    </p:embeddedFont>
    <p:embeddedFont>
      <p:font typeface="Montserrat SemiBold" panose="00000700000000000000" pitchFamily="2" charset="0"/>
      <p:regular r:id="rId21"/>
      <p:bold r:id="rId22"/>
      <p:italic r:id="rId23"/>
      <p:boldItalic r:id="rId24"/>
    </p:embeddedFont>
    <p:embeddedFont>
      <p:font typeface="Roboto" panose="02000000000000000000" pitchFamily="2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font" Target="fonts/font14.fntdata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font" Target="fonts/font13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2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font" Target="fonts/font16.fntdata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font" Target="fonts/font15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e49a997d56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e49a997d56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281d6d11d7d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281d6d11d7d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581b7b2b19_1_27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581b7b2b19_1_27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581b7b2b19_1_27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581b7b2b19_1_27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81d6d11d7d_0_8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81d6d11d7d_0_8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84cc04f0b7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84cc04f0b7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581b7b2b19_1_38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581b7b2b19_1_38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. 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81d6d11d7d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81d6d11d7d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e49a997d56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1e49a997d56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1e49a997d56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1e49a997d56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400"/>
              <a:buFont typeface="Montserrat"/>
              <a:buNone/>
              <a:defRPr sz="4400" b="1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 Medium"/>
              <a:buNone/>
              <a:defRPr sz="3000"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Font typeface="Montserrat"/>
              <a:buNone/>
              <a:defRPr sz="3600" b="1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Montserrat Medium"/>
              <a:buNone/>
              <a:defRPr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●"/>
              <a:defRPr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○"/>
              <a:defRPr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■"/>
              <a:defRPr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●"/>
              <a:defRPr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○"/>
              <a:defRPr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■"/>
              <a:defRPr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●"/>
              <a:defRPr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○"/>
              <a:defRPr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■"/>
              <a:defRPr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QC Presentation template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Montserrat SemiBold"/>
              <a:buNone/>
              <a:defRPr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●"/>
              <a:defRPr sz="1400"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○"/>
              <a:defRPr sz="1200"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■"/>
              <a:defRPr sz="1200"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●"/>
              <a:defRPr sz="1200"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○"/>
              <a:defRPr sz="1200"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■"/>
              <a:defRPr sz="1200"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●"/>
              <a:defRPr sz="1200"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○"/>
              <a:defRPr sz="1200"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■"/>
              <a:defRPr sz="12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●"/>
              <a:defRPr sz="1400"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○"/>
              <a:defRPr sz="1200"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■"/>
              <a:defRPr sz="1200"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●"/>
              <a:defRPr sz="1200"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○"/>
              <a:defRPr sz="1200"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■"/>
              <a:defRPr sz="1200"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●"/>
              <a:defRPr sz="1200"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○"/>
              <a:defRPr sz="1200"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■"/>
              <a:defRPr sz="12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Montserrat Medium"/>
              <a:buNone/>
              <a:defRPr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Montserrat Medium"/>
              <a:buNone/>
              <a:defRPr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Montserrat Medium"/>
              <a:buNone/>
              <a:defRPr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Montserrat Medium"/>
              <a:buNone/>
              <a:defRPr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Montserrat Medium"/>
              <a:buNone/>
              <a:defRPr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Montserrat Medium"/>
              <a:buNone/>
              <a:defRPr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Montserrat Medium"/>
              <a:buNone/>
              <a:defRPr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Montserrat Medium"/>
              <a:buNone/>
              <a:defRPr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Montserrat Medium"/>
              <a:buNone/>
              <a:defRPr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 Medium"/>
              <a:buNone/>
              <a:defRPr sz="28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"/>
              <a:buChar char="●"/>
              <a:defRPr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2.png"/><Relationship Id="rId4" Type="http://schemas.openxmlformats.org/officeDocument/2006/relationships/hyperlink" Target="mailto:sarah@bigquestionscollab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2.png"/><Relationship Id="rId4" Type="http://schemas.openxmlformats.org/officeDocument/2006/relationships/hyperlink" Target="mailto:sarah@bigquestionscollab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7002"/>
          <a:stretch/>
        </p:blipFill>
        <p:spPr>
          <a:xfrm>
            <a:off x="6904650" y="1910362"/>
            <a:ext cx="1715800" cy="175442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3003913" y="1448525"/>
            <a:ext cx="3679200" cy="2678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Strategic Planning Refresh, Together</a:t>
            </a:r>
            <a:endParaRPr sz="24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Sarah Faye Cohen</a:t>
            </a:r>
            <a:endParaRPr sz="17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 u="sng">
                <a:solidFill>
                  <a:srgbClr val="1155CC"/>
                </a:solidFill>
                <a:latin typeface="Montserrat Medium"/>
                <a:ea typeface="Montserrat Medium"/>
                <a:cs typeface="Montserrat Medium"/>
                <a:sym typeface="Montserrat Medium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sarah@bigquestionscollab.com</a:t>
            </a:r>
            <a:endParaRPr sz="1700">
              <a:solidFill>
                <a:srgbClr val="1155CC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0950" y="1824300"/>
            <a:ext cx="2651225" cy="1926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" name="Google Shape;211;p22"/>
          <p:cNvPicPr preferRelativeResize="0"/>
          <p:nvPr/>
        </p:nvPicPr>
        <p:blipFill rotWithShape="1">
          <a:blip r:embed="rId3">
            <a:alphaModFix/>
          </a:blip>
          <a:srcRect b="7002"/>
          <a:stretch/>
        </p:blipFill>
        <p:spPr>
          <a:xfrm>
            <a:off x="6904650" y="1910362"/>
            <a:ext cx="1715800" cy="1754425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p22"/>
          <p:cNvSpPr/>
          <p:nvPr/>
        </p:nvSpPr>
        <p:spPr>
          <a:xfrm>
            <a:off x="3003913" y="1448525"/>
            <a:ext cx="3679200" cy="2678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Thank you. </a:t>
            </a:r>
            <a:endParaRPr sz="24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Sarah Faye Cohen</a:t>
            </a:r>
            <a:endParaRPr sz="17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 u="sng">
                <a:solidFill>
                  <a:srgbClr val="1155CC"/>
                </a:solidFill>
                <a:latin typeface="Montserrat Medium"/>
                <a:ea typeface="Montserrat Medium"/>
                <a:cs typeface="Montserrat Medium"/>
                <a:sym typeface="Montserrat Medium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sarah@bigquestionscollab.com</a:t>
            </a:r>
            <a:endParaRPr sz="1700">
              <a:solidFill>
                <a:srgbClr val="1155CC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pic>
        <p:nvPicPr>
          <p:cNvPr id="213" name="Google Shape;213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0950" y="1824300"/>
            <a:ext cx="2651225" cy="1926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Sarah Faye Cohen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789125"/>
            <a:ext cx="8520600" cy="379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lang="en" sz="1425" b="1"/>
              <a:t>Library experience</a:t>
            </a:r>
            <a:endParaRPr sz="1425" b="1"/>
          </a:p>
          <a:p>
            <a:pPr marL="457200" lvl="0" indent="-319087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425"/>
              <a:buChar char="-"/>
            </a:pPr>
            <a:r>
              <a:rPr lang="en" sz="1425"/>
              <a:t>Senior Managing Director,  Open Education Network</a:t>
            </a:r>
            <a:endParaRPr sz="1425"/>
          </a:p>
          <a:p>
            <a:pPr marL="457200" lvl="0" indent="-31908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25"/>
              <a:buChar char="-"/>
            </a:pPr>
            <a:r>
              <a:rPr lang="en" sz="1425"/>
              <a:t>Associate University Librarian, Cal Poly San Luis Obispo</a:t>
            </a:r>
            <a:endParaRPr sz="1425"/>
          </a:p>
          <a:p>
            <a:pPr marL="457200" lvl="0" indent="-31908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25"/>
              <a:buChar char="-"/>
            </a:pPr>
            <a:r>
              <a:rPr lang="en" sz="1425"/>
              <a:t>Two time ACRL Excellence in Academic Libraries winner</a:t>
            </a:r>
            <a:endParaRPr sz="1425"/>
          </a:p>
          <a:p>
            <a:pPr marL="457200" lvl="0" indent="-31908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25"/>
              <a:buChar char="-"/>
            </a:pPr>
            <a:r>
              <a:rPr lang="en" sz="1425"/>
              <a:t>Reference, Instruction, Assessment, Special Collections and Archives, Technical Services, Systems, Data Services, Scholarly Communication, Access Services</a:t>
            </a:r>
            <a:endParaRPr sz="1425"/>
          </a:p>
          <a:p>
            <a:pPr marL="457200" lvl="0" indent="-31908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25"/>
              <a:buChar char="-"/>
            </a:pPr>
            <a:r>
              <a:rPr lang="en" sz="1425"/>
              <a:t>Children’s librarian, local history librarian, board member incl. chair of the board</a:t>
            </a:r>
            <a:endParaRPr sz="142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425" b="1"/>
              <a:t>Strategy, Facilitation, and Coaching</a:t>
            </a:r>
            <a:endParaRPr sz="1425" b="1"/>
          </a:p>
          <a:p>
            <a:pPr marL="457200" lvl="0" indent="-319087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425"/>
              <a:buChar char="-"/>
            </a:pPr>
            <a:r>
              <a:rPr lang="en" sz="1425"/>
              <a:t>Teaching Fellow, Center for Social Impact Strategy, University of Pennsylvania; Certificate - Designing and Activating Strategy, IDEO U; Certificate - Creative Problem Solving Institute; Certificate - Co-Active Training Institute</a:t>
            </a:r>
            <a:endParaRPr sz="1425"/>
          </a:p>
          <a:p>
            <a:pPr marL="457200" lvl="0" indent="-31908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25"/>
              <a:buChar char="-"/>
            </a:pPr>
            <a:r>
              <a:rPr lang="en" sz="1425" b="1"/>
              <a:t>Clients: </a:t>
            </a:r>
            <a:endParaRPr sz="1425" b="1"/>
          </a:p>
          <a:p>
            <a:pPr marL="914400" lvl="1" indent="-31908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25"/>
              <a:buChar char="-"/>
            </a:pPr>
            <a:r>
              <a:rPr lang="en" sz="1425" b="1"/>
              <a:t>Library: </a:t>
            </a:r>
            <a:r>
              <a:rPr lang="en" sz="1425"/>
              <a:t>SCELC, Open Oregon Educational Resources, Getty Images, University of Delaware, Harrison Library (Carmel, CA), San Luis Obispo County Library System (CA), Fletcher Free Library (Burlington, VT)</a:t>
            </a:r>
            <a:endParaRPr sz="1425"/>
          </a:p>
          <a:p>
            <a:pPr marL="914400" lvl="1" indent="-31908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25"/>
              <a:buChar char="-"/>
            </a:pPr>
            <a:r>
              <a:rPr lang="en" sz="1425" b="1"/>
              <a:t>Non-library clients: </a:t>
            </a:r>
            <a:r>
              <a:rPr lang="en" sz="1400"/>
              <a:t>Visibility Impact Fund, Montgomery County Adult Education and Literacy (MD), HERS, Youth Arts Collective (CA), Center for Micro-Entrepreneurial Training</a:t>
            </a:r>
            <a:endParaRPr sz="1425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 we mean by “refresh”?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Re-examine existing elements and priorities of strategic plan 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Explore current contexts with emerging opportunities and challenges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Leverage (new!) expertise, engage stakeholders, assess understanding, and uncover capacity for potential change 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1000"/>
              </a:spcAft>
              <a:buSzPts val="1800"/>
              <a:buChar char="-"/>
            </a:pPr>
            <a:r>
              <a:rPr lang="en"/>
              <a:t>Evaluate and prioritize recommendations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Four key questions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Where are we now?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Where do we want to go?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How do we want to get there?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1000"/>
              </a:spcAft>
              <a:buSzPts val="1800"/>
              <a:buChar char="-"/>
            </a:pPr>
            <a:r>
              <a:rPr lang="en"/>
              <a:t>What does success look like?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296250" y="182525"/>
            <a:ext cx="8769000" cy="78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220"/>
              <a:t>A tailored plan focused on inquiry, community, and action</a:t>
            </a:r>
            <a:endParaRPr sz="2220">
              <a:solidFill>
                <a:srgbClr val="1155CC"/>
              </a:solidFill>
            </a:endParaRPr>
          </a:p>
        </p:txBody>
      </p:sp>
      <p:grpSp>
        <p:nvGrpSpPr>
          <p:cNvPr id="85" name="Google Shape;85;p18"/>
          <p:cNvGrpSpPr/>
          <p:nvPr/>
        </p:nvGrpSpPr>
        <p:grpSpPr>
          <a:xfrm>
            <a:off x="1207872" y="893650"/>
            <a:ext cx="1578303" cy="1897975"/>
            <a:chOff x="369672" y="1960450"/>
            <a:chExt cx="1578303" cy="1897975"/>
          </a:xfrm>
        </p:grpSpPr>
        <p:sp>
          <p:nvSpPr>
            <p:cNvPr id="86" name="Google Shape;86;p18"/>
            <p:cNvSpPr/>
            <p:nvPr/>
          </p:nvSpPr>
          <p:spPr>
            <a:xfrm>
              <a:off x="861672" y="1960450"/>
              <a:ext cx="594300" cy="594300"/>
            </a:xfrm>
            <a:prstGeom prst="ellipse">
              <a:avLst/>
            </a:prstGeom>
            <a:noFill/>
            <a:ln w="38100" cap="flat" cmpd="sng">
              <a:solidFill>
                <a:srgbClr val="3C78D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1155CC"/>
                </a:solidFill>
              </a:endParaRPr>
            </a:p>
          </p:txBody>
        </p:sp>
        <p:sp>
          <p:nvSpPr>
            <p:cNvPr id="87" name="Google Shape;87;p18"/>
            <p:cNvSpPr txBox="1"/>
            <p:nvPr/>
          </p:nvSpPr>
          <p:spPr>
            <a:xfrm>
              <a:off x="940425" y="2081725"/>
              <a:ext cx="436800" cy="36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1200">
                  <a:solidFill>
                    <a:srgbClr val="1155C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1</a:t>
              </a:r>
              <a:endParaRPr sz="1200">
                <a:solidFill>
                  <a:srgbClr val="1155C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88" name="Google Shape;88;p18"/>
            <p:cNvSpPr txBox="1"/>
            <p:nvPr/>
          </p:nvSpPr>
          <p:spPr>
            <a:xfrm>
              <a:off x="369675" y="2664225"/>
              <a:ext cx="15783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 b="1">
                  <a:solidFill>
                    <a:srgbClr val="1155C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Where are we now?</a:t>
              </a:r>
              <a:endParaRPr sz="1200" b="1">
                <a:solidFill>
                  <a:srgbClr val="1155C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400" b="1">
                <a:solidFill>
                  <a:srgbClr val="1155C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9" name="Google Shape;89;p18"/>
            <p:cNvSpPr txBox="1"/>
            <p:nvPr/>
          </p:nvSpPr>
          <p:spPr>
            <a:xfrm>
              <a:off x="369672" y="3121025"/>
              <a:ext cx="15783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endParaRPr sz="800">
                <a:solidFill>
                  <a:srgbClr val="1155C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90" name="Google Shape;90;p18"/>
          <p:cNvGrpSpPr/>
          <p:nvPr/>
        </p:nvGrpSpPr>
        <p:grpSpPr>
          <a:xfrm>
            <a:off x="2952912" y="893650"/>
            <a:ext cx="1537206" cy="1897975"/>
            <a:chOff x="2114712" y="1960450"/>
            <a:chExt cx="1537206" cy="1897975"/>
          </a:xfrm>
        </p:grpSpPr>
        <p:sp>
          <p:nvSpPr>
            <p:cNvPr id="91" name="Google Shape;91;p18"/>
            <p:cNvSpPr/>
            <p:nvPr/>
          </p:nvSpPr>
          <p:spPr>
            <a:xfrm>
              <a:off x="2586168" y="1960450"/>
              <a:ext cx="594300" cy="594300"/>
            </a:xfrm>
            <a:prstGeom prst="ellipse">
              <a:avLst/>
            </a:prstGeom>
            <a:noFill/>
            <a:ln w="38100" cap="flat" cmpd="sng">
              <a:solidFill>
                <a:srgbClr val="3C78D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1155CC"/>
                </a:solidFill>
              </a:endParaRPr>
            </a:p>
          </p:txBody>
        </p:sp>
        <p:sp>
          <p:nvSpPr>
            <p:cNvPr id="92" name="Google Shape;92;p18"/>
            <p:cNvSpPr txBox="1"/>
            <p:nvPr/>
          </p:nvSpPr>
          <p:spPr>
            <a:xfrm>
              <a:off x="2114712" y="2664225"/>
              <a:ext cx="15372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 b="1">
                  <a:solidFill>
                    <a:srgbClr val="1155C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Where do we want to go?</a:t>
              </a:r>
              <a:endParaRPr sz="1200" b="1">
                <a:solidFill>
                  <a:srgbClr val="1155C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3" name="Google Shape;93;p18"/>
            <p:cNvSpPr txBox="1"/>
            <p:nvPr/>
          </p:nvSpPr>
          <p:spPr>
            <a:xfrm>
              <a:off x="2114718" y="3121025"/>
              <a:ext cx="15372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endParaRPr sz="800">
                <a:solidFill>
                  <a:srgbClr val="1155C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94" name="Google Shape;94;p18"/>
          <p:cNvGrpSpPr/>
          <p:nvPr/>
        </p:nvGrpSpPr>
        <p:grpSpPr>
          <a:xfrm>
            <a:off x="4656850" y="893650"/>
            <a:ext cx="1537202" cy="1897973"/>
            <a:chOff x="3818650" y="1960450"/>
            <a:chExt cx="1537202" cy="1897973"/>
          </a:xfrm>
        </p:grpSpPr>
        <p:sp>
          <p:nvSpPr>
            <p:cNvPr id="95" name="Google Shape;95;p18"/>
            <p:cNvSpPr/>
            <p:nvPr/>
          </p:nvSpPr>
          <p:spPr>
            <a:xfrm>
              <a:off x="4290102" y="1960450"/>
              <a:ext cx="594300" cy="594300"/>
            </a:xfrm>
            <a:prstGeom prst="ellipse">
              <a:avLst/>
            </a:prstGeom>
            <a:noFill/>
            <a:ln w="38100" cap="flat" cmpd="sng">
              <a:solidFill>
                <a:srgbClr val="3C78D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1155CC"/>
                </a:solidFill>
              </a:endParaRPr>
            </a:p>
          </p:txBody>
        </p:sp>
        <p:sp>
          <p:nvSpPr>
            <p:cNvPr id="96" name="Google Shape;96;p18"/>
            <p:cNvSpPr txBox="1"/>
            <p:nvPr/>
          </p:nvSpPr>
          <p:spPr>
            <a:xfrm>
              <a:off x="3818650" y="2664225"/>
              <a:ext cx="15372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b="1">
                  <a:solidFill>
                    <a:srgbClr val="1155C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How do we want to get there?</a:t>
              </a:r>
              <a:endParaRPr sz="1200" b="1">
                <a:solidFill>
                  <a:srgbClr val="1155C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7" name="Google Shape;97;p18"/>
            <p:cNvSpPr txBox="1"/>
            <p:nvPr/>
          </p:nvSpPr>
          <p:spPr>
            <a:xfrm>
              <a:off x="3818652" y="3121023"/>
              <a:ext cx="15372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endParaRPr sz="800">
                <a:solidFill>
                  <a:srgbClr val="1155C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8" name="Google Shape;98;p18"/>
            <p:cNvSpPr txBox="1"/>
            <p:nvPr/>
          </p:nvSpPr>
          <p:spPr>
            <a:xfrm>
              <a:off x="4368850" y="2081725"/>
              <a:ext cx="436800" cy="36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1200">
                  <a:solidFill>
                    <a:srgbClr val="1155C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3</a:t>
              </a:r>
              <a:endParaRPr sz="1200">
                <a:solidFill>
                  <a:srgbClr val="1155C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grpSp>
        <p:nvGrpSpPr>
          <p:cNvPr id="99" name="Google Shape;99;p18"/>
          <p:cNvGrpSpPr/>
          <p:nvPr/>
        </p:nvGrpSpPr>
        <p:grpSpPr>
          <a:xfrm>
            <a:off x="6398924" y="893650"/>
            <a:ext cx="1690800" cy="1897975"/>
            <a:chOff x="7084724" y="1960450"/>
            <a:chExt cx="1690800" cy="1897975"/>
          </a:xfrm>
        </p:grpSpPr>
        <p:sp>
          <p:nvSpPr>
            <p:cNvPr id="100" name="Google Shape;100;p18"/>
            <p:cNvSpPr/>
            <p:nvPr/>
          </p:nvSpPr>
          <p:spPr>
            <a:xfrm>
              <a:off x="7556193" y="1960450"/>
              <a:ext cx="594300" cy="594300"/>
            </a:xfrm>
            <a:prstGeom prst="ellipse">
              <a:avLst/>
            </a:prstGeom>
            <a:noFill/>
            <a:ln w="38100" cap="flat" cmpd="sng">
              <a:solidFill>
                <a:srgbClr val="1155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1155CC"/>
                </a:solidFill>
              </a:endParaRPr>
            </a:p>
          </p:txBody>
        </p:sp>
        <p:sp>
          <p:nvSpPr>
            <p:cNvPr id="101" name="Google Shape;101;p18"/>
            <p:cNvSpPr txBox="1"/>
            <p:nvPr/>
          </p:nvSpPr>
          <p:spPr>
            <a:xfrm>
              <a:off x="7084724" y="2664225"/>
              <a:ext cx="1690800" cy="58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spAutoFit/>
            </a:bodyPr>
            <a:lstStyle/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b="1">
                  <a:solidFill>
                    <a:srgbClr val="1155C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What does success look like?</a:t>
              </a:r>
              <a:endParaRPr sz="1200" b="1">
                <a:solidFill>
                  <a:srgbClr val="1155C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2" name="Google Shape;102;p18"/>
            <p:cNvSpPr txBox="1"/>
            <p:nvPr/>
          </p:nvSpPr>
          <p:spPr>
            <a:xfrm>
              <a:off x="7237143" y="3121025"/>
              <a:ext cx="15372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endParaRPr sz="800">
                <a:solidFill>
                  <a:srgbClr val="1155C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3" name="Google Shape;103;p18"/>
            <p:cNvSpPr txBox="1"/>
            <p:nvPr/>
          </p:nvSpPr>
          <p:spPr>
            <a:xfrm>
              <a:off x="7634950" y="2081725"/>
              <a:ext cx="436800" cy="36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1200">
                  <a:solidFill>
                    <a:srgbClr val="1155C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4</a:t>
              </a:r>
              <a:endParaRPr sz="1200">
                <a:solidFill>
                  <a:srgbClr val="1155C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sp>
        <p:nvSpPr>
          <p:cNvPr id="104" name="Google Shape;104;p18"/>
          <p:cNvSpPr/>
          <p:nvPr/>
        </p:nvSpPr>
        <p:spPr>
          <a:xfrm>
            <a:off x="4276338" y="1184613"/>
            <a:ext cx="594300" cy="36900"/>
          </a:xfrm>
          <a:prstGeom prst="roundRect">
            <a:avLst>
              <a:gd name="adj" fmla="val 50000"/>
            </a:avLst>
          </a:pr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55CC"/>
              </a:solidFill>
            </a:endParaRPr>
          </a:p>
        </p:txBody>
      </p:sp>
      <p:sp>
        <p:nvSpPr>
          <p:cNvPr id="105" name="Google Shape;105;p18"/>
          <p:cNvSpPr/>
          <p:nvPr/>
        </p:nvSpPr>
        <p:spPr>
          <a:xfrm>
            <a:off x="6022288" y="1184613"/>
            <a:ext cx="594300" cy="36900"/>
          </a:xfrm>
          <a:prstGeom prst="roundRect">
            <a:avLst>
              <a:gd name="adj" fmla="val 50000"/>
            </a:avLst>
          </a:pr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55CC"/>
              </a:solidFill>
            </a:endParaRPr>
          </a:p>
        </p:txBody>
      </p:sp>
      <p:sp>
        <p:nvSpPr>
          <p:cNvPr id="106" name="Google Shape;106;p18"/>
          <p:cNvSpPr txBox="1"/>
          <p:nvPr/>
        </p:nvSpPr>
        <p:spPr>
          <a:xfrm>
            <a:off x="3497975" y="1022625"/>
            <a:ext cx="4368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rgbClr val="1155CC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2</a:t>
            </a:r>
            <a:endParaRPr sz="1200">
              <a:solidFill>
                <a:srgbClr val="1155CC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07" name="Google Shape;107;p18"/>
          <p:cNvSpPr txBox="1"/>
          <p:nvPr/>
        </p:nvSpPr>
        <p:spPr>
          <a:xfrm>
            <a:off x="1197275" y="2783600"/>
            <a:ext cx="1578300" cy="1744800"/>
          </a:xfrm>
          <a:prstGeom prst="rect">
            <a:avLst/>
          </a:prstGeom>
          <a:noFill/>
          <a:ln w="19050" cap="flat" cmpd="sng">
            <a:solidFill>
              <a:srgbClr val="1155C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177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1000"/>
              <a:buFont typeface="Montserrat"/>
              <a:buChar char="➢"/>
            </a:pP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Project kickoff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marL="342900" lvl="0" indent="-177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1000"/>
              <a:buFont typeface="Montserrat"/>
              <a:buChar char="➢"/>
            </a:pP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Review current materials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marL="342900" lvl="0" indent="-177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1000"/>
              <a:buFont typeface="Montserrat"/>
              <a:buChar char="➢"/>
            </a:pP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Communication &amp; feedback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marL="342900" lvl="0" indent="-177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1000"/>
              <a:buFont typeface="Montserrat"/>
              <a:buChar char="➢"/>
            </a:pP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Interviews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8" name="Google Shape;108;p18"/>
          <p:cNvSpPr txBox="1"/>
          <p:nvPr/>
        </p:nvSpPr>
        <p:spPr>
          <a:xfrm>
            <a:off x="2952900" y="2783600"/>
            <a:ext cx="1578300" cy="1744800"/>
          </a:xfrm>
          <a:prstGeom prst="rect">
            <a:avLst/>
          </a:prstGeom>
          <a:noFill/>
          <a:ln w="19050" cap="flat" cmpd="sng">
            <a:solidFill>
              <a:srgbClr val="1155C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177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1000"/>
              <a:buFont typeface="Montserrat"/>
              <a:buChar char="➢"/>
            </a:pP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Portfolio analysis  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marL="342900" lvl="0" indent="-177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1000"/>
              <a:buFont typeface="Montserrat"/>
              <a:buChar char="➢"/>
            </a:pP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Facilitated conversation on strengths + opportunities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marL="342900" lvl="0" indent="-1809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1050"/>
              <a:buChar char="➢"/>
            </a:pP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Check In and Debrief</a:t>
            </a:r>
            <a:r>
              <a:rPr lang="en" sz="1050"/>
              <a:t> 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marL="342900" lvl="0" indent="-11430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9" name="Google Shape;109;p18"/>
          <p:cNvSpPr txBox="1"/>
          <p:nvPr/>
        </p:nvSpPr>
        <p:spPr>
          <a:xfrm>
            <a:off x="4697925" y="2783600"/>
            <a:ext cx="1578300" cy="1744800"/>
          </a:xfrm>
          <a:prstGeom prst="rect">
            <a:avLst/>
          </a:prstGeom>
          <a:noFill/>
          <a:ln w="19050" cap="flat" cmpd="sng">
            <a:solidFill>
              <a:srgbClr val="1155C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177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1000"/>
              <a:buFont typeface="Montserrat"/>
              <a:buChar char="➢"/>
            </a:pP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Strategic Goals Retreat - San Diego (Dec. 7-8)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marL="342900" lvl="0" indent="-177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1000"/>
              <a:buFont typeface="Montserrat"/>
              <a:buChar char="➢"/>
            </a:pP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Draft strategic plan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marL="342900" lvl="0" indent="-177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1000"/>
              <a:buFont typeface="Montserrat"/>
              <a:buChar char="➢"/>
            </a:pP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Community feedback 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marL="342900" lvl="0" indent="-177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1000"/>
              <a:buFont typeface="Montserrat"/>
              <a:buChar char="➢"/>
            </a:pP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Check In and Debrief 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0" name="Google Shape;110;p18"/>
          <p:cNvSpPr txBox="1"/>
          <p:nvPr/>
        </p:nvSpPr>
        <p:spPr>
          <a:xfrm>
            <a:off x="6442950" y="2783600"/>
            <a:ext cx="1578300" cy="1744800"/>
          </a:xfrm>
          <a:prstGeom prst="rect">
            <a:avLst/>
          </a:prstGeom>
          <a:noFill/>
          <a:ln w="19050" cap="flat" cmpd="sng">
            <a:solidFill>
              <a:srgbClr val="1155C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177800" algn="l" rtl="0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1000"/>
              <a:buFont typeface="Montserrat"/>
              <a:buChar char="➢"/>
            </a:pPr>
            <a:r>
              <a:rPr lang="en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Present final strategic plan</a:t>
            </a: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342900" lvl="0" indent="-177800" algn="l" rtl="0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1000"/>
              <a:buFont typeface="Montserrat"/>
              <a:buChar char="➢"/>
            </a:pPr>
            <a:r>
              <a:rPr lang="en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Final review (e.g., “post mortem”) 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1" name="Google Shape;111;p18"/>
          <p:cNvSpPr/>
          <p:nvPr/>
        </p:nvSpPr>
        <p:spPr>
          <a:xfrm rot="-5387011">
            <a:off x="1747073" y="2507075"/>
            <a:ext cx="476403" cy="35100"/>
          </a:xfrm>
          <a:prstGeom prst="roundRect">
            <a:avLst>
              <a:gd name="adj" fmla="val 50000"/>
            </a:avLst>
          </a:pr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55CC"/>
              </a:solidFill>
            </a:endParaRPr>
          </a:p>
        </p:txBody>
      </p:sp>
      <p:sp>
        <p:nvSpPr>
          <p:cNvPr id="112" name="Google Shape;112;p18"/>
          <p:cNvSpPr/>
          <p:nvPr/>
        </p:nvSpPr>
        <p:spPr>
          <a:xfrm rot="-5387011">
            <a:off x="3499673" y="2507075"/>
            <a:ext cx="476403" cy="35100"/>
          </a:xfrm>
          <a:prstGeom prst="roundRect">
            <a:avLst>
              <a:gd name="adj" fmla="val 50000"/>
            </a:avLst>
          </a:pr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55CC"/>
              </a:solidFill>
            </a:endParaRPr>
          </a:p>
        </p:txBody>
      </p:sp>
      <p:sp>
        <p:nvSpPr>
          <p:cNvPr id="113" name="Google Shape;113;p18"/>
          <p:cNvSpPr/>
          <p:nvPr/>
        </p:nvSpPr>
        <p:spPr>
          <a:xfrm rot="-5387011">
            <a:off x="5252273" y="2507075"/>
            <a:ext cx="476403" cy="35100"/>
          </a:xfrm>
          <a:prstGeom prst="roundRect">
            <a:avLst>
              <a:gd name="adj" fmla="val 50000"/>
            </a:avLst>
          </a:pr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55CC"/>
              </a:solidFill>
            </a:endParaRPr>
          </a:p>
        </p:txBody>
      </p:sp>
      <p:sp>
        <p:nvSpPr>
          <p:cNvPr id="114" name="Google Shape;114;p18"/>
          <p:cNvSpPr/>
          <p:nvPr/>
        </p:nvSpPr>
        <p:spPr>
          <a:xfrm rot="-5387011">
            <a:off x="6946948" y="2507075"/>
            <a:ext cx="476403" cy="35100"/>
          </a:xfrm>
          <a:prstGeom prst="roundRect">
            <a:avLst>
              <a:gd name="adj" fmla="val 50000"/>
            </a:avLst>
          </a:pr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55CC"/>
              </a:solidFill>
            </a:endParaRPr>
          </a:p>
        </p:txBody>
      </p:sp>
      <p:sp>
        <p:nvSpPr>
          <p:cNvPr id="115" name="Google Shape;115;p18"/>
          <p:cNvSpPr/>
          <p:nvPr/>
        </p:nvSpPr>
        <p:spPr>
          <a:xfrm>
            <a:off x="2562088" y="1184613"/>
            <a:ext cx="594300" cy="36900"/>
          </a:xfrm>
          <a:prstGeom prst="roundRect">
            <a:avLst>
              <a:gd name="adj" fmla="val 50000"/>
            </a:avLst>
          </a:pr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55CC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Proposed Timeline</a:t>
            </a:r>
            <a:endParaRPr/>
          </a:p>
        </p:txBody>
      </p:sp>
      <p:grpSp>
        <p:nvGrpSpPr>
          <p:cNvPr id="121" name="Google Shape;121;p19"/>
          <p:cNvGrpSpPr/>
          <p:nvPr/>
        </p:nvGrpSpPr>
        <p:grpSpPr>
          <a:xfrm>
            <a:off x="7290525" y="1431538"/>
            <a:ext cx="1362425" cy="2927725"/>
            <a:chOff x="7298372" y="1431525"/>
            <a:chExt cx="1362425" cy="2927725"/>
          </a:xfrm>
        </p:grpSpPr>
        <p:sp>
          <p:nvSpPr>
            <p:cNvPr id="122" name="Google Shape;122;p19"/>
            <p:cNvSpPr/>
            <p:nvPr/>
          </p:nvSpPr>
          <p:spPr>
            <a:xfrm>
              <a:off x="7298392" y="1431550"/>
              <a:ext cx="1362300" cy="2927700"/>
            </a:xfrm>
            <a:prstGeom prst="rect">
              <a:avLst/>
            </a:prstGeom>
            <a:noFill/>
            <a:ln w="9525" cap="flat" cmpd="sng">
              <a:solidFill>
                <a:srgbClr val="307B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9"/>
            <p:cNvSpPr/>
            <p:nvPr/>
          </p:nvSpPr>
          <p:spPr>
            <a:xfrm rot="10800000" flipH="1">
              <a:off x="7298392" y="1431525"/>
              <a:ext cx="1362300" cy="126900"/>
            </a:xfrm>
            <a:prstGeom prst="rect">
              <a:avLst/>
            </a:prstGeom>
            <a:solidFill>
              <a:srgbClr val="307B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9"/>
            <p:cNvSpPr txBox="1"/>
            <p:nvPr/>
          </p:nvSpPr>
          <p:spPr>
            <a:xfrm>
              <a:off x="7298372" y="1558438"/>
              <a:ext cx="1215600" cy="792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4200" b="1">
                  <a:solidFill>
                    <a:srgbClr val="307BF3"/>
                  </a:solidFill>
                  <a:latin typeface="Roboto"/>
                  <a:ea typeface="Roboto"/>
                  <a:cs typeface="Roboto"/>
                  <a:sym typeface="Roboto"/>
                </a:rPr>
                <a:t>Mar</a:t>
              </a:r>
              <a:endParaRPr sz="4200" b="1">
                <a:solidFill>
                  <a:srgbClr val="307BF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5" name="Google Shape;125;p19"/>
            <p:cNvSpPr txBox="1"/>
            <p:nvPr/>
          </p:nvSpPr>
          <p:spPr>
            <a:xfrm>
              <a:off x="7298400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307BF3"/>
                  </a:solidFill>
                  <a:latin typeface="Roboto"/>
                  <a:ea typeface="Roboto"/>
                  <a:cs typeface="Roboto"/>
                  <a:sym typeface="Roboto"/>
                </a:rPr>
                <a:t>W1</a:t>
              </a:r>
              <a:endParaRPr sz="700">
                <a:solidFill>
                  <a:srgbClr val="307BF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126" name="Google Shape;126;p19"/>
            <p:cNvCxnSpPr/>
            <p:nvPr/>
          </p:nvCxnSpPr>
          <p:spPr>
            <a:xfrm rot="10800000">
              <a:off x="7640650" y="2507000"/>
              <a:ext cx="0" cy="1848300"/>
            </a:xfrm>
            <a:prstGeom prst="straightConnector1">
              <a:avLst/>
            </a:prstGeom>
            <a:noFill/>
            <a:ln w="9525" cap="flat" cmpd="sng">
              <a:solidFill>
                <a:srgbClr val="307BF3"/>
              </a:solidFill>
              <a:prstDash val="dot"/>
              <a:round/>
              <a:headEnd type="none" w="sm" len="sm"/>
              <a:tailEnd type="none" w="sm" len="sm"/>
            </a:ln>
          </p:spPr>
        </p:cxnSp>
        <p:cxnSp>
          <p:nvCxnSpPr>
            <p:cNvPr id="127" name="Google Shape;127;p19"/>
            <p:cNvCxnSpPr/>
            <p:nvPr/>
          </p:nvCxnSpPr>
          <p:spPr>
            <a:xfrm rot="10800000">
              <a:off x="7981050" y="2507000"/>
              <a:ext cx="0" cy="1848300"/>
            </a:xfrm>
            <a:prstGeom prst="straightConnector1">
              <a:avLst/>
            </a:prstGeom>
            <a:noFill/>
            <a:ln w="9525" cap="flat" cmpd="sng">
              <a:solidFill>
                <a:srgbClr val="307BF3"/>
              </a:solidFill>
              <a:prstDash val="dot"/>
              <a:round/>
              <a:headEnd type="none" w="sm" len="sm"/>
              <a:tailEnd type="none" w="sm" len="sm"/>
            </a:ln>
          </p:spPr>
        </p:cxnSp>
        <p:cxnSp>
          <p:nvCxnSpPr>
            <p:cNvPr id="128" name="Google Shape;128;p19"/>
            <p:cNvCxnSpPr/>
            <p:nvPr/>
          </p:nvCxnSpPr>
          <p:spPr>
            <a:xfrm rot="10800000">
              <a:off x="8321450" y="2507000"/>
              <a:ext cx="0" cy="1848300"/>
            </a:xfrm>
            <a:prstGeom prst="straightConnector1">
              <a:avLst/>
            </a:prstGeom>
            <a:noFill/>
            <a:ln w="9525" cap="flat" cmpd="sng">
              <a:solidFill>
                <a:srgbClr val="307BF3"/>
              </a:solidFill>
              <a:prstDash val="dot"/>
              <a:round/>
              <a:headEnd type="none" w="sm" len="sm"/>
              <a:tailEnd type="none" w="sm" len="sm"/>
            </a:ln>
          </p:spPr>
        </p:cxnSp>
        <p:sp>
          <p:nvSpPr>
            <p:cNvPr id="129" name="Google Shape;129;p19"/>
            <p:cNvSpPr txBox="1"/>
            <p:nvPr/>
          </p:nvSpPr>
          <p:spPr>
            <a:xfrm>
              <a:off x="7642933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307BF3"/>
                  </a:solidFill>
                  <a:latin typeface="Roboto"/>
                  <a:ea typeface="Roboto"/>
                  <a:cs typeface="Roboto"/>
                  <a:sym typeface="Roboto"/>
                </a:rPr>
                <a:t>W2</a:t>
              </a:r>
              <a:endParaRPr sz="700">
                <a:solidFill>
                  <a:srgbClr val="307BF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30" name="Google Shape;130;p19"/>
            <p:cNvSpPr txBox="1"/>
            <p:nvPr/>
          </p:nvSpPr>
          <p:spPr>
            <a:xfrm>
              <a:off x="7987465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307BF3"/>
                  </a:solidFill>
                  <a:latin typeface="Roboto"/>
                  <a:ea typeface="Roboto"/>
                  <a:cs typeface="Roboto"/>
                  <a:sym typeface="Roboto"/>
                </a:rPr>
                <a:t>W3</a:t>
              </a:r>
              <a:endParaRPr sz="700">
                <a:solidFill>
                  <a:srgbClr val="307BF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31" name="Google Shape;131;p19"/>
            <p:cNvSpPr txBox="1"/>
            <p:nvPr/>
          </p:nvSpPr>
          <p:spPr>
            <a:xfrm>
              <a:off x="8331998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307BF3"/>
                  </a:solidFill>
                  <a:latin typeface="Roboto"/>
                  <a:ea typeface="Roboto"/>
                  <a:cs typeface="Roboto"/>
                  <a:sym typeface="Roboto"/>
                </a:rPr>
                <a:t>W4</a:t>
              </a:r>
              <a:endParaRPr sz="700">
                <a:solidFill>
                  <a:srgbClr val="307BF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32" name="Google Shape;132;p19"/>
          <p:cNvGrpSpPr/>
          <p:nvPr/>
        </p:nvGrpSpPr>
        <p:grpSpPr>
          <a:xfrm>
            <a:off x="5922353" y="1431538"/>
            <a:ext cx="1367039" cy="2927725"/>
            <a:chOff x="5930200" y="1431525"/>
            <a:chExt cx="1367039" cy="2927725"/>
          </a:xfrm>
        </p:grpSpPr>
        <p:sp>
          <p:nvSpPr>
            <p:cNvPr id="133" name="Google Shape;133;p19"/>
            <p:cNvSpPr/>
            <p:nvPr/>
          </p:nvSpPr>
          <p:spPr>
            <a:xfrm>
              <a:off x="5934939" y="1431550"/>
              <a:ext cx="1362300" cy="2927700"/>
            </a:xfrm>
            <a:prstGeom prst="rect">
              <a:avLst/>
            </a:prstGeom>
            <a:noFill/>
            <a:ln w="9525" cap="flat" cmpd="sng">
              <a:solidFill>
                <a:srgbClr val="307B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9"/>
            <p:cNvSpPr/>
            <p:nvPr/>
          </p:nvSpPr>
          <p:spPr>
            <a:xfrm rot="10800000" flipH="1">
              <a:off x="5934939" y="1431525"/>
              <a:ext cx="1362300" cy="126900"/>
            </a:xfrm>
            <a:prstGeom prst="rect">
              <a:avLst/>
            </a:prstGeom>
            <a:solidFill>
              <a:srgbClr val="307B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19"/>
            <p:cNvSpPr txBox="1"/>
            <p:nvPr/>
          </p:nvSpPr>
          <p:spPr>
            <a:xfrm>
              <a:off x="5934922" y="1558438"/>
              <a:ext cx="1110600" cy="792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4200" b="1">
                  <a:solidFill>
                    <a:srgbClr val="307BF3"/>
                  </a:solidFill>
                  <a:latin typeface="Roboto"/>
                  <a:ea typeface="Roboto"/>
                  <a:cs typeface="Roboto"/>
                  <a:sym typeface="Roboto"/>
                </a:rPr>
                <a:t>Feb</a:t>
              </a:r>
              <a:endParaRPr sz="4200" b="1">
                <a:solidFill>
                  <a:srgbClr val="307BF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136" name="Google Shape;136;p19"/>
            <p:cNvCxnSpPr/>
            <p:nvPr/>
          </p:nvCxnSpPr>
          <p:spPr>
            <a:xfrm rot="10800000">
              <a:off x="6277200" y="2507000"/>
              <a:ext cx="0" cy="1848300"/>
            </a:xfrm>
            <a:prstGeom prst="straightConnector1">
              <a:avLst/>
            </a:prstGeom>
            <a:noFill/>
            <a:ln w="9525" cap="flat" cmpd="sng">
              <a:solidFill>
                <a:srgbClr val="307BF3"/>
              </a:solidFill>
              <a:prstDash val="dot"/>
              <a:round/>
              <a:headEnd type="none" w="sm" len="sm"/>
              <a:tailEnd type="none" w="sm" len="sm"/>
            </a:ln>
          </p:spPr>
        </p:cxnSp>
        <p:cxnSp>
          <p:nvCxnSpPr>
            <p:cNvPr id="137" name="Google Shape;137;p19"/>
            <p:cNvCxnSpPr/>
            <p:nvPr/>
          </p:nvCxnSpPr>
          <p:spPr>
            <a:xfrm rot="10800000">
              <a:off x="6617600" y="2507000"/>
              <a:ext cx="0" cy="1848300"/>
            </a:xfrm>
            <a:prstGeom prst="straightConnector1">
              <a:avLst/>
            </a:prstGeom>
            <a:noFill/>
            <a:ln w="9525" cap="flat" cmpd="sng">
              <a:solidFill>
                <a:srgbClr val="307BF3"/>
              </a:solidFill>
              <a:prstDash val="dot"/>
              <a:round/>
              <a:headEnd type="none" w="sm" len="sm"/>
              <a:tailEnd type="none" w="sm" len="sm"/>
            </a:ln>
          </p:spPr>
        </p:cxnSp>
        <p:cxnSp>
          <p:nvCxnSpPr>
            <p:cNvPr id="138" name="Google Shape;138;p19"/>
            <p:cNvCxnSpPr/>
            <p:nvPr/>
          </p:nvCxnSpPr>
          <p:spPr>
            <a:xfrm rot="10800000">
              <a:off x="6958000" y="2507000"/>
              <a:ext cx="0" cy="1848300"/>
            </a:xfrm>
            <a:prstGeom prst="straightConnector1">
              <a:avLst/>
            </a:prstGeom>
            <a:noFill/>
            <a:ln w="9525" cap="flat" cmpd="sng">
              <a:solidFill>
                <a:srgbClr val="307BF3"/>
              </a:solidFill>
              <a:prstDash val="dot"/>
              <a:round/>
              <a:headEnd type="none" w="sm" len="sm"/>
              <a:tailEnd type="none" w="sm" len="sm"/>
            </a:ln>
          </p:spPr>
        </p:cxnSp>
        <p:sp>
          <p:nvSpPr>
            <p:cNvPr id="139" name="Google Shape;139;p19"/>
            <p:cNvSpPr txBox="1"/>
            <p:nvPr/>
          </p:nvSpPr>
          <p:spPr>
            <a:xfrm>
              <a:off x="5930200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307BF3"/>
                  </a:solidFill>
                  <a:latin typeface="Roboto"/>
                  <a:ea typeface="Roboto"/>
                  <a:cs typeface="Roboto"/>
                  <a:sym typeface="Roboto"/>
                </a:rPr>
                <a:t>W1</a:t>
              </a:r>
              <a:endParaRPr sz="700">
                <a:solidFill>
                  <a:srgbClr val="307BF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40" name="Google Shape;140;p19"/>
            <p:cNvSpPr txBox="1"/>
            <p:nvPr/>
          </p:nvSpPr>
          <p:spPr>
            <a:xfrm>
              <a:off x="6274733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307BF3"/>
                  </a:solidFill>
                  <a:latin typeface="Roboto"/>
                  <a:ea typeface="Roboto"/>
                  <a:cs typeface="Roboto"/>
                  <a:sym typeface="Roboto"/>
                </a:rPr>
                <a:t>W2</a:t>
              </a:r>
              <a:endParaRPr sz="700">
                <a:solidFill>
                  <a:srgbClr val="307BF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41" name="Google Shape;141;p19"/>
            <p:cNvSpPr txBox="1"/>
            <p:nvPr/>
          </p:nvSpPr>
          <p:spPr>
            <a:xfrm>
              <a:off x="6619265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307BF3"/>
                  </a:solidFill>
                  <a:latin typeface="Roboto"/>
                  <a:ea typeface="Roboto"/>
                  <a:cs typeface="Roboto"/>
                  <a:sym typeface="Roboto"/>
                </a:rPr>
                <a:t>W3</a:t>
              </a:r>
              <a:endParaRPr sz="700">
                <a:solidFill>
                  <a:srgbClr val="307BF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42" name="Google Shape;142;p19"/>
            <p:cNvSpPr txBox="1"/>
            <p:nvPr/>
          </p:nvSpPr>
          <p:spPr>
            <a:xfrm>
              <a:off x="6963798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307BF3"/>
                  </a:solidFill>
                  <a:latin typeface="Roboto"/>
                  <a:ea typeface="Roboto"/>
                  <a:cs typeface="Roboto"/>
                  <a:sym typeface="Roboto"/>
                </a:rPr>
                <a:t>W4</a:t>
              </a:r>
              <a:endParaRPr sz="700">
                <a:solidFill>
                  <a:srgbClr val="307BF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43" name="Google Shape;143;p19"/>
          <p:cNvGrpSpPr/>
          <p:nvPr/>
        </p:nvGrpSpPr>
        <p:grpSpPr>
          <a:xfrm>
            <a:off x="4562519" y="1431538"/>
            <a:ext cx="1365165" cy="2927725"/>
            <a:chOff x="4563606" y="1431525"/>
            <a:chExt cx="1365165" cy="2927725"/>
          </a:xfrm>
        </p:grpSpPr>
        <p:sp>
          <p:nvSpPr>
            <p:cNvPr id="144" name="Google Shape;144;p19"/>
            <p:cNvSpPr/>
            <p:nvPr/>
          </p:nvSpPr>
          <p:spPr>
            <a:xfrm>
              <a:off x="4566471" y="1431550"/>
              <a:ext cx="1362300" cy="2927700"/>
            </a:xfrm>
            <a:prstGeom prst="rect">
              <a:avLst/>
            </a:prstGeom>
            <a:noFill/>
            <a:ln w="9525" cap="flat" cmpd="sng">
              <a:solidFill>
                <a:srgbClr val="0E65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9"/>
            <p:cNvSpPr/>
            <p:nvPr/>
          </p:nvSpPr>
          <p:spPr>
            <a:xfrm rot="10800000" flipH="1">
              <a:off x="4566471" y="1431525"/>
              <a:ext cx="1362300" cy="126900"/>
            </a:xfrm>
            <a:prstGeom prst="rect">
              <a:avLst/>
            </a:prstGeom>
            <a:solidFill>
              <a:srgbClr val="0E6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9"/>
            <p:cNvSpPr txBox="1"/>
            <p:nvPr/>
          </p:nvSpPr>
          <p:spPr>
            <a:xfrm>
              <a:off x="4566462" y="1558438"/>
              <a:ext cx="1175100" cy="792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4200" b="1">
                  <a:solidFill>
                    <a:srgbClr val="0E65F0"/>
                  </a:solidFill>
                  <a:latin typeface="Roboto"/>
                  <a:ea typeface="Roboto"/>
                  <a:cs typeface="Roboto"/>
                  <a:sym typeface="Roboto"/>
                </a:rPr>
                <a:t>Jan</a:t>
              </a:r>
              <a:endParaRPr sz="4200" b="1">
                <a:solidFill>
                  <a:srgbClr val="0E65F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147" name="Google Shape;147;p19"/>
            <p:cNvCxnSpPr/>
            <p:nvPr/>
          </p:nvCxnSpPr>
          <p:spPr>
            <a:xfrm rot="10800000">
              <a:off x="4908700" y="2507000"/>
              <a:ext cx="0" cy="1848300"/>
            </a:xfrm>
            <a:prstGeom prst="straightConnector1">
              <a:avLst/>
            </a:prstGeom>
            <a:noFill/>
            <a:ln w="9525" cap="flat" cmpd="sng">
              <a:solidFill>
                <a:srgbClr val="0E65F0"/>
              </a:solidFill>
              <a:prstDash val="dot"/>
              <a:round/>
              <a:headEnd type="none" w="sm" len="sm"/>
              <a:tailEnd type="none" w="sm" len="sm"/>
            </a:ln>
          </p:spPr>
        </p:cxnSp>
        <p:cxnSp>
          <p:nvCxnSpPr>
            <p:cNvPr id="148" name="Google Shape;148;p19"/>
            <p:cNvCxnSpPr/>
            <p:nvPr/>
          </p:nvCxnSpPr>
          <p:spPr>
            <a:xfrm rot="10800000">
              <a:off x="5249087" y="2507000"/>
              <a:ext cx="0" cy="1848300"/>
            </a:xfrm>
            <a:prstGeom prst="straightConnector1">
              <a:avLst/>
            </a:prstGeom>
            <a:noFill/>
            <a:ln w="9525" cap="flat" cmpd="sng">
              <a:solidFill>
                <a:srgbClr val="0E65F0"/>
              </a:solidFill>
              <a:prstDash val="dot"/>
              <a:round/>
              <a:headEnd type="none" w="sm" len="sm"/>
              <a:tailEnd type="none" w="sm" len="sm"/>
            </a:ln>
          </p:spPr>
        </p:cxnSp>
        <p:cxnSp>
          <p:nvCxnSpPr>
            <p:cNvPr id="149" name="Google Shape;149;p19"/>
            <p:cNvCxnSpPr/>
            <p:nvPr/>
          </p:nvCxnSpPr>
          <p:spPr>
            <a:xfrm rot="10800000">
              <a:off x="5589475" y="2507000"/>
              <a:ext cx="0" cy="1848300"/>
            </a:xfrm>
            <a:prstGeom prst="straightConnector1">
              <a:avLst/>
            </a:prstGeom>
            <a:noFill/>
            <a:ln w="9525" cap="flat" cmpd="sng">
              <a:solidFill>
                <a:srgbClr val="0E65F0"/>
              </a:solidFill>
              <a:prstDash val="dot"/>
              <a:round/>
              <a:headEnd type="none" w="sm" len="sm"/>
              <a:tailEnd type="none" w="sm" len="sm"/>
            </a:ln>
          </p:spPr>
        </p:cxnSp>
        <p:sp>
          <p:nvSpPr>
            <p:cNvPr id="150" name="Google Shape;150;p19"/>
            <p:cNvSpPr txBox="1"/>
            <p:nvPr/>
          </p:nvSpPr>
          <p:spPr>
            <a:xfrm>
              <a:off x="4563606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0E65F0"/>
                  </a:solidFill>
                  <a:latin typeface="Roboto"/>
                  <a:ea typeface="Roboto"/>
                  <a:cs typeface="Roboto"/>
                  <a:sym typeface="Roboto"/>
                </a:rPr>
                <a:t>W1</a:t>
              </a:r>
              <a:endParaRPr sz="700">
                <a:solidFill>
                  <a:srgbClr val="0E65F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51" name="Google Shape;151;p19"/>
            <p:cNvSpPr txBox="1"/>
            <p:nvPr/>
          </p:nvSpPr>
          <p:spPr>
            <a:xfrm>
              <a:off x="4908138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0E65F0"/>
                  </a:solidFill>
                  <a:latin typeface="Roboto"/>
                  <a:ea typeface="Roboto"/>
                  <a:cs typeface="Roboto"/>
                  <a:sym typeface="Roboto"/>
                </a:rPr>
                <a:t>W2</a:t>
              </a:r>
              <a:endParaRPr sz="700">
                <a:solidFill>
                  <a:srgbClr val="0E65F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52" name="Google Shape;152;p19"/>
            <p:cNvSpPr txBox="1"/>
            <p:nvPr/>
          </p:nvSpPr>
          <p:spPr>
            <a:xfrm>
              <a:off x="5252671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0E65F0"/>
                  </a:solidFill>
                  <a:latin typeface="Roboto"/>
                  <a:ea typeface="Roboto"/>
                  <a:cs typeface="Roboto"/>
                  <a:sym typeface="Roboto"/>
                </a:rPr>
                <a:t>W3</a:t>
              </a:r>
              <a:endParaRPr sz="700">
                <a:solidFill>
                  <a:srgbClr val="0E65F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53" name="Google Shape;153;p19"/>
            <p:cNvSpPr txBox="1"/>
            <p:nvPr/>
          </p:nvSpPr>
          <p:spPr>
            <a:xfrm>
              <a:off x="5597203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0E65F0"/>
                  </a:solidFill>
                  <a:latin typeface="Roboto"/>
                  <a:ea typeface="Roboto"/>
                  <a:cs typeface="Roboto"/>
                  <a:sym typeface="Roboto"/>
                </a:rPr>
                <a:t>W4</a:t>
              </a:r>
              <a:endParaRPr sz="700">
                <a:solidFill>
                  <a:srgbClr val="0E65F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54" name="Google Shape;154;p19"/>
          <p:cNvGrpSpPr/>
          <p:nvPr/>
        </p:nvGrpSpPr>
        <p:grpSpPr>
          <a:xfrm>
            <a:off x="3203975" y="1431525"/>
            <a:ext cx="1363828" cy="2927725"/>
            <a:chOff x="3203975" y="1431525"/>
            <a:chExt cx="1363828" cy="2927725"/>
          </a:xfrm>
        </p:grpSpPr>
        <p:sp>
          <p:nvSpPr>
            <p:cNvPr id="155" name="Google Shape;155;p19"/>
            <p:cNvSpPr/>
            <p:nvPr/>
          </p:nvSpPr>
          <p:spPr>
            <a:xfrm>
              <a:off x="3203978" y="1431550"/>
              <a:ext cx="1362300" cy="2927700"/>
            </a:xfrm>
            <a:prstGeom prst="rect">
              <a:avLst/>
            </a:prstGeom>
            <a:noFill/>
            <a:ln w="9525" cap="flat" cmpd="sng">
              <a:solidFill>
                <a:srgbClr val="0D5DD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19"/>
            <p:cNvSpPr/>
            <p:nvPr/>
          </p:nvSpPr>
          <p:spPr>
            <a:xfrm rot="10800000" flipH="1">
              <a:off x="3203978" y="1431525"/>
              <a:ext cx="1362300" cy="126900"/>
            </a:xfrm>
            <a:prstGeom prst="rect">
              <a:avLst/>
            </a:prstGeom>
            <a:solidFill>
              <a:srgbClr val="0D5D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19"/>
            <p:cNvSpPr txBox="1"/>
            <p:nvPr/>
          </p:nvSpPr>
          <p:spPr>
            <a:xfrm>
              <a:off x="3203975" y="1558425"/>
              <a:ext cx="1176900" cy="792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4200" b="1">
                  <a:solidFill>
                    <a:srgbClr val="0D5DDF"/>
                  </a:solidFill>
                  <a:latin typeface="Roboto"/>
                  <a:ea typeface="Roboto"/>
                  <a:cs typeface="Roboto"/>
                  <a:sym typeface="Roboto"/>
                </a:rPr>
                <a:t>Dec</a:t>
              </a:r>
              <a:endParaRPr sz="4200" b="1">
                <a:solidFill>
                  <a:srgbClr val="0D5DD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158" name="Google Shape;158;p19"/>
            <p:cNvCxnSpPr/>
            <p:nvPr/>
          </p:nvCxnSpPr>
          <p:spPr>
            <a:xfrm rot="10800000">
              <a:off x="3546225" y="2507000"/>
              <a:ext cx="0" cy="1848300"/>
            </a:xfrm>
            <a:prstGeom prst="straightConnector1">
              <a:avLst/>
            </a:prstGeom>
            <a:noFill/>
            <a:ln w="9525" cap="flat" cmpd="sng">
              <a:solidFill>
                <a:srgbClr val="0D5DDF"/>
              </a:solidFill>
              <a:prstDash val="dot"/>
              <a:round/>
              <a:headEnd type="none" w="sm" len="sm"/>
              <a:tailEnd type="none" w="sm" len="sm"/>
            </a:ln>
          </p:spPr>
        </p:cxnSp>
        <p:cxnSp>
          <p:nvCxnSpPr>
            <p:cNvPr id="159" name="Google Shape;159;p19"/>
            <p:cNvCxnSpPr/>
            <p:nvPr/>
          </p:nvCxnSpPr>
          <p:spPr>
            <a:xfrm rot="10800000">
              <a:off x="3886600" y="2507000"/>
              <a:ext cx="0" cy="1848300"/>
            </a:xfrm>
            <a:prstGeom prst="straightConnector1">
              <a:avLst/>
            </a:prstGeom>
            <a:noFill/>
            <a:ln w="9525" cap="flat" cmpd="sng">
              <a:solidFill>
                <a:srgbClr val="0D5DDF"/>
              </a:solidFill>
              <a:prstDash val="dot"/>
              <a:round/>
              <a:headEnd type="none" w="sm" len="sm"/>
              <a:tailEnd type="none" w="sm" len="sm"/>
            </a:ln>
          </p:spPr>
        </p:cxnSp>
        <p:cxnSp>
          <p:nvCxnSpPr>
            <p:cNvPr id="160" name="Google Shape;160;p19"/>
            <p:cNvCxnSpPr/>
            <p:nvPr/>
          </p:nvCxnSpPr>
          <p:spPr>
            <a:xfrm rot="10800000">
              <a:off x="4226975" y="2507000"/>
              <a:ext cx="0" cy="1848300"/>
            </a:xfrm>
            <a:prstGeom prst="straightConnector1">
              <a:avLst/>
            </a:prstGeom>
            <a:noFill/>
            <a:ln w="9525" cap="flat" cmpd="sng">
              <a:solidFill>
                <a:srgbClr val="0D5DDF"/>
              </a:solidFill>
              <a:prstDash val="dot"/>
              <a:round/>
              <a:headEnd type="none" w="sm" len="sm"/>
              <a:tailEnd type="none" w="sm" len="sm"/>
            </a:ln>
          </p:spPr>
        </p:cxnSp>
        <p:sp>
          <p:nvSpPr>
            <p:cNvPr id="161" name="Google Shape;161;p19"/>
            <p:cNvSpPr txBox="1"/>
            <p:nvPr/>
          </p:nvSpPr>
          <p:spPr>
            <a:xfrm>
              <a:off x="3205406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0D5DDF"/>
                  </a:solidFill>
                  <a:latin typeface="Roboto"/>
                  <a:ea typeface="Roboto"/>
                  <a:cs typeface="Roboto"/>
                  <a:sym typeface="Roboto"/>
                </a:rPr>
                <a:t>W1</a:t>
              </a:r>
              <a:endParaRPr sz="700">
                <a:solidFill>
                  <a:srgbClr val="0D5DD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62" name="Google Shape;162;p19"/>
            <p:cNvSpPr txBox="1"/>
            <p:nvPr/>
          </p:nvSpPr>
          <p:spPr>
            <a:xfrm>
              <a:off x="3549938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0D5DDF"/>
                  </a:solidFill>
                  <a:latin typeface="Roboto"/>
                  <a:ea typeface="Roboto"/>
                  <a:cs typeface="Roboto"/>
                  <a:sym typeface="Roboto"/>
                </a:rPr>
                <a:t>W2</a:t>
              </a:r>
              <a:endParaRPr sz="700">
                <a:solidFill>
                  <a:srgbClr val="0D5DD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63" name="Google Shape;163;p19"/>
            <p:cNvSpPr txBox="1"/>
            <p:nvPr/>
          </p:nvSpPr>
          <p:spPr>
            <a:xfrm>
              <a:off x="3894471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0D5DDF"/>
                  </a:solidFill>
                  <a:latin typeface="Roboto"/>
                  <a:ea typeface="Roboto"/>
                  <a:cs typeface="Roboto"/>
                  <a:sym typeface="Roboto"/>
                </a:rPr>
                <a:t>W3</a:t>
              </a:r>
              <a:endParaRPr sz="700">
                <a:solidFill>
                  <a:srgbClr val="0D5DD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64" name="Google Shape;164;p19"/>
            <p:cNvSpPr txBox="1"/>
            <p:nvPr/>
          </p:nvSpPr>
          <p:spPr>
            <a:xfrm>
              <a:off x="4239003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0D5DDF"/>
                  </a:solidFill>
                  <a:latin typeface="Roboto"/>
                  <a:ea typeface="Roboto"/>
                  <a:cs typeface="Roboto"/>
                  <a:sym typeface="Roboto"/>
                </a:rPr>
                <a:t>W4</a:t>
              </a:r>
              <a:endParaRPr sz="700">
                <a:solidFill>
                  <a:srgbClr val="0D5DD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65" name="Google Shape;165;p19"/>
          <p:cNvGrpSpPr/>
          <p:nvPr/>
        </p:nvGrpSpPr>
        <p:grpSpPr>
          <a:xfrm>
            <a:off x="1841486" y="1431525"/>
            <a:ext cx="1363855" cy="2927725"/>
            <a:chOff x="1841486" y="1431525"/>
            <a:chExt cx="1363855" cy="2927725"/>
          </a:xfrm>
        </p:grpSpPr>
        <p:sp>
          <p:nvSpPr>
            <p:cNvPr id="166" name="Google Shape;166;p19"/>
            <p:cNvSpPr/>
            <p:nvPr/>
          </p:nvSpPr>
          <p:spPr>
            <a:xfrm>
              <a:off x="1841486" y="1431550"/>
              <a:ext cx="1362300" cy="2927700"/>
            </a:xfrm>
            <a:prstGeom prst="rect">
              <a:avLst/>
            </a:prstGeom>
            <a:noFill/>
            <a:ln w="9525" cap="flat" cmpd="sng">
              <a:solidFill>
                <a:srgbClr val="0C58D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19"/>
            <p:cNvSpPr/>
            <p:nvPr/>
          </p:nvSpPr>
          <p:spPr>
            <a:xfrm rot="10800000" flipH="1">
              <a:off x="1841486" y="1431525"/>
              <a:ext cx="1362300" cy="126900"/>
            </a:xfrm>
            <a:prstGeom prst="rect">
              <a:avLst/>
            </a:prstGeom>
            <a:solidFill>
              <a:srgbClr val="0C58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19"/>
            <p:cNvSpPr txBox="1"/>
            <p:nvPr/>
          </p:nvSpPr>
          <p:spPr>
            <a:xfrm>
              <a:off x="1841500" y="1558425"/>
              <a:ext cx="1133100" cy="792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4200" b="1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Nov</a:t>
              </a:r>
              <a:endParaRPr sz="4200" b="1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169" name="Google Shape;169;p19"/>
            <p:cNvCxnSpPr/>
            <p:nvPr/>
          </p:nvCxnSpPr>
          <p:spPr>
            <a:xfrm rot="10800000">
              <a:off x="2183725" y="2507000"/>
              <a:ext cx="0" cy="1848300"/>
            </a:xfrm>
            <a:prstGeom prst="straightConnector1">
              <a:avLst/>
            </a:prstGeom>
            <a:noFill/>
            <a:ln w="9525" cap="flat" cmpd="sng">
              <a:solidFill>
                <a:srgbClr val="0C58D3"/>
              </a:solidFill>
              <a:prstDash val="dot"/>
              <a:round/>
              <a:headEnd type="none" w="sm" len="sm"/>
              <a:tailEnd type="none" w="sm" len="sm"/>
            </a:ln>
          </p:spPr>
        </p:cxnSp>
        <p:cxnSp>
          <p:nvCxnSpPr>
            <p:cNvPr id="170" name="Google Shape;170;p19"/>
            <p:cNvCxnSpPr/>
            <p:nvPr/>
          </p:nvCxnSpPr>
          <p:spPr>
            <a:xfrm rot="10800000">
              <a:off x="2524112" y="2507000"/>
              <a:ext cx="0" cy="1848300"/>
            </a:xfrm>
            <a:prstGeom prst="straightConnector1">
              <a:avLst/>
            </a:prstGeom>
            <a:noFill/>
            <a:ln w="9525" cap="flat" cmpd="sng">
              <a:solidFill>
                <a:srgbClr val="0C58D3"/>
              </a:solidFill>
              <a:prstDash val="dot"/>
              <a:round/>
              <a:headEnd type="none" w="sm" len="sm"/>
              <a:tailEnd type="none" w="sm" len="sm"/>
            </a:ln>
          </p:spPr>
        </p:cxnSp>
        <p:cxnSp>
          <p:nvCxnSpPr>
            <p:cNvPr id="171" name="Google Shape;171;p19"/>
            <p:cNvCxnSpPr/>
            <p:nvPr/>
          </p:nvCxnSpPr>
          <p:spPr>
            <a:xfrm rot="10800000">
              <a:off x="2864500" y="2507000"/>
              <a:ext cx="0" cy="1848300"/>
            </a:xfrm>
            <a:prstGeom prst="straightConnector1">
              <a:avLst/>
            </a:prstGeom>
            <a:noFill/>
            <a:ln w="9525" cap="flat" cmpd="sng">
              <a:solidFill>
                <a:srgbClr val="0C58D3"/>
              </a:solidFill>
              <a:prstDash val="dot"/>
              <a:round/>
              <a:headEnd type="none" w="sm" len="sm"/>
              <a:tailEnd type="none" w="sm" len="sm"/>
            </a:ln>
          </p:spPr>
        </p:cxnSp>
        <p:sp>
          <p:nvSpPr>
            <p:cNvPr id="172" name="Google Shape;172;p19"/>
            <p:cNvSpPr txBox="1"/>
            <p:nvPr/>
          </p:nvSpPr>
          <p:spPr>
            <a:xfrm>
              <a:off x="1844793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W1</a:t>
              </a:r>
              <a:endParaRPr sz="7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73" name="Google Shape;173;p19"/>
            <p:cNvSpPr txBox="1"/>
            <p:nvPr/>
          </p:nvSpPr>
          <p:spPr>
            <a:xfrm>
              <a:off x="2189326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W2</a:t>
              </a:r>
              <a:endParaRPr sz="7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74" name="Google Shape;174;p19"/>
            <p:cNvSpPr txBox="1"/>
            <p:nvPr/>
          </p:nvSpPr>
          <p:spPr>
            <a:xfrm>
              <a:off x="2533858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W3</a:t>
              </a:r>
              <a:endParaRPr sz="7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75" name="Google Shape;175;p19"/>
            <p:cNvSpPr txBox="1"/>
            <p:nvPr/>
          </p:nvSpPr>
          <p:spPr>
            <a:xfrm>
              <a:off x="2876541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W4</a:t>
              </a:r>
              <a:endParaRPr sz="7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76" name="Google Shape;176;p19"/>
          <p:cNvGrpSpPr/>
          <p:nvPr/>
        </p:nvGrpSpPr>
        <p:grpSpPr>
          <a:xfrm>
            <a:off x="479055" y="1431525"/>
            <a:ext cx="1362300" cy="2927725"/>
            <a:chOff x="479055" y="1431525"/>
            <a:chExt cx="1362300" cy="2927725"/>
          </a:xfrm>
        </p:grpSpPr>
        <p:sp>
          <p:nvSpPr>
            <p:cNvPr id="177" name="Google Shape;177;p19"/>
            <p:cNvSpPr/>
            <p:nvPr/>
          </p:nvSpPr>
          <p:spPr>
            <a:xfrm>
              <a:off x="484200" y="1431550"/>
              <a:ext cx="1356900" cy="2927700"/>
            </a:xfrm>
            <a:prstGeom prst="rect">
              <a:avLst/>
            </a:prstGeom>
            <a:noFill/>
            <a:ln w="9525" cap="flat" cmpd="sng">
              <a:solidFill>
                <a:srgbClr val="0944A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19"/>
            <p:cNvSpPr/>
            <p:nvPr/>
          </p:nvSpPr>
          <p:spPr>
            <a:xfrm rot="10800000" flipH="1">
              <a:off x="479055" y="1431525"/>
              <a:ext cx="1362300" cy="126900"/>
            </a:xfrm>
            <a:prstGeom prst="rect">
              <a:avLst/>
            </a:prstGeom>
            <a:solidFill>
              <a:srgbClr val="0944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9" name="Google Shape;179;p19"/>
            <p:cNvCxnSpPr/>
            <p:nvPr/>
          </p:nvCxnSpPr>
          <p:spPr>
            <a:xfrm rot="10800000">
              <a:off x="821300" y="2507000"/>
              <a:ext cx="0" cy="1848300"/>
            </a:xfrm>
            <a:prstGeom prst="straightConnector1">
              <a:avLst/>
            </a:prstGeom>
            <a:noFill/>
            <a:ln w="9525" cap="flat" cmpd="sng">
              <a:solidFill>
                <a:srgbClr val="0944A1"/>
              </a:solidFill>
              <a:prstDash val="dot"/>
              <a:round/>
              <a:headEnd type="none" w="sm" len="sm"/>
              <a:tailEnd type="none" w="sm" len="sm"/>
            </a:ln>
          </p:spPr>
        </p:cxnSp>
        <p:cxnSp>
          <p:nvCxnSpPr>
            <p:cNvPr id="180" name="Google Shape;180;p19"/>
            <p:cNvCxnSpPr/>
            <p:nvPr/>
          </p:nvCxnSpPr>
          <p:spPr>
            <a:xfrm rot="10800000">
              <a:off x="1161675" y="2507000"/>
              <a:ext cx="0" cy="1848300"/>
            </a:xfrm>
            <a:prstGeom prst="straightConnector1">
              <a:avLst/>
            </a:prstGeom>
            <a:noFill/>
            <a:ln w="9525" cap="flat" cmpd="sng">
              <a:solidFill>
                <a:srgbClr val="0944A1"/>
              </a:solidFill>
              <a:prstDash val="dot"/>
              <a:round/>
              <a:headEnd type="none" w="sm" len="sm"/>
              <a:tailEnd type="none" w="sm" len="sm"/>
            </a:ln>
          </p:spPr>
        </p:cxnSp>
        <p:cxnSp>
          <p:nvCxnSpPr>
            <p:cNvPr id="181" name="Google Shape;181;p19"/>
            <p:cNvCxnSpPr/>
            <p:nvPr/>
          </p:nvCxnSpPr>
          <p:spPr>
            <a:xfrm rot="10800000">
              <a:off x="1502050" y="2507000"/>
              <a:ext cx="0" cy="1848300"/>
            </a:xfrm>
            <a:prstGeom prst="straightConnector1">
              <a:avLst/>
            </a:prstGeom>
            <a:noFill/>
            <a:ln w="9525" cap="flat" cmpd="sng">
              <a:solidFill>
                <a:srgbClr val="0944A1"/>
              </a:solidFill>
              <a:prstDash val="dot"/>
              <a:round/>
              <a:headEnd type="none" w="sm" len="sm"/>
              <a:tailEnd type="none" w="sm" len="sm"/>
            </a:ln>
          </p:spPr>
        </p:cxnSp>
        <p:sp>
          <p:nvSpPr>
            <p:cNvPr id="182" name="Google Shape;182;p19"/>
            <p:cNvSpPr txBox="1"/>
            <p:nvPr/>
          </p:nvSpPr>
          <p:spPr>
            <a:xfrm>
              <a:off x="480693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0944A1"/>
                  </a:solidFill>
                  <a:latin typeface="Roboto"/>
                  <a:ea typeface="Roboto"/>
                  <a:cs typeface="Roboto"/>
                  <a:sym typeface="Roboto"/>
                </a:rPr>
                <a:t>W1</a:t>
              </a:r>
              <a:endParaRPr sz="700">
                <a:solidFill>
                  <a:srgbClr val="0944A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83" name="Google Shape;183;p19"/>
            <p:cNvSpPr txBox="1"/>
            <p:nvPr/>
          </p:nvSpPr>
          <p:spPr>
            <a:xfrm>
              <a:off x="825226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0944A1"/>
                  </a:solidFill>
                  <a:latin typeface="Roboto"/>
                  <a:ea typeface="Roboto"/>
                  <a:cs typeface="Roboto"/>
                  <a:sym typeface="Roboto"/>
                </a:rPr>
                <a:t>W2</a:t>
              </a:r>
              <a:endParaRPr sz="700">
                <a:solidFill>
                  <a:srgbClr val="0944A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84" name="Google Shape;184;p19"/>
            <p:cNvSpPr txBox="1"/>
            <p:nvPr/>
          </p:nvSpPr>
          <p:spPr>
            <a:xfrm>
              <a:off x="1169758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0944A1"/>
                  </a:solidFill>
                  <a:latin typeface="Roboto"/>
                  <a:ea typeface="Roboto"/>
                  <a:cs typeface="Roboto"/>
                  <a:sym typeface="Roboto"/>
                </a:rPr>
                <a:t>W3</a:t>
              </a:r>
              <a:endParaRPr sz="700">
                <a:solidFill>
                  <a:srgbClr val="0944A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85" name="Google Shape;185;p19"/>
            <p:cNvSpPr txBox="1"/>
            <p:nvPr/>
          </p:nvSpPr>
          <p:spPr>
            <a:xfrm>
              <a:off x="1512441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0944A1"/>
                  </a:solidFill>
                  <a:latin typeface="Roboto"/>
                  <a:ea typeface="Roboto"/>
                  <a:cs typeface="Roboto"/>
                  <a:sym typeface="Roboto"/>
                </a:rPr>
                <a:t>W4</a:t>
              </a:r>
              <a:endParaRPr sz="700">
                <a:solidFill>
                  <a:srgbClr val="0944A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86" name="Google Shape;186;p19"/>
            <p:cNvSpPr txBox="1"/>
            <p:nvPr/>
          </p:nvSpPr>
          <p:spPr>
            <a:xfrm>
              <a:off x="484200" y="1558425"/>
              <a:ext cx="1028400" cy="792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4200" b="1">
                  <a:solidFill>
                    <a:srgbClr val="0944A1"/>
                  </a:solidFill>
                  <a:latin typeface="Roboto"/>
                  <a:ea typeface="Roboto"/>
                  <a:cs typeface="Roboto"/>
                  <a:sym typeface="Roboto"/>
                </a:rPr>
                <a:t>Oct</a:t>
              </a:r>
              <a:endParaRPr sz="4200" b="1">
                <a:solidFill>
                  <a:srgbClr val="0944A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187" name="Google Shape;187;p19"/>
          <p:cNvSpPr/>
          <p:nvPr/>
        </p:nvSpPr>
        <p:spPr>
          <a:xfrm>
            <a:off x="479725" y="2743100"/>
            <a:ext cx="1694700" cy="207300"/>
          </a:xfrm>
          <a:prstGeom prst="rect">
            <a:avLst/>
          </a:prstGeom>
          <a:solidFill>
            <a:srgbClr val="0944A1"/>
          </a:solidFill>
          <a:ln>
            <a:noFill/>
          </a:ln>
        </p:spPr>
        <p:txBody>
          <a:bodyPr spcFirstLastPara="1" wrap="square" lIns="91425" tIns="91425" rIns="91425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Phase 1: Where are we now?</a:t>
            </a:r>
            <a:endParaRPr sz="700">
              <a:solidFill>
                <a:schemeClr val="lt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 </a:t>
            </a:r>
            <a:endParaRPr sz="700">
              <a:solidFill>
                <a:schemeClr val="lt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88" name="Google Shape;188;p19"/>
          <p:cNvSpPr/>
          <p:nvPr/>
        </p:nvSpPr>
        <p:spPr>
          <a:xfrm>
            <a:off x="1841350" y="3066322"/>
            <a:ext cx="2034300" cy="207300"/>
          </a:xfrm>
          <a:prstGeom prst="rect">
            <a:avLst/>
          </a:prstGeom>
          <a:solidFill>
            <a:srgbClr val="0944A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Phase 2: Where do we want to go?</a:t>
            </a:r>
            <a:endParaRPr sz="7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9" name="Google Shape;189;p19"/>
          <p:cNvSpPr/>
          <p:nvPr/>
        </p:nvSpPr>
        <p:spPr>
          <a:xfrm>
            <a:off x="3203975" y="3381850"/>
            <a:ext cx="2388900" cy="207300"/>
          </a:xfrm>
          <a:prstGeom prst="rect">
            <a:avLst/>
          </a:prstGeom>
          <a:solidFill>
            <a:srgbClr val="0944A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Phase 3: How do we want to get there?</a:t>
            </a:r>
            <a:endParaRPr sz="7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0" name="Google Shape;190;p19"/>
          <p:cNvSpPr/>
          <p:nvPr/>
        </p:nvSpPr>
        <p:spPr>
          <a:xfrm>
            <a:off x="4901625" y="3683350"/>
            <a:ext cx="2388900" cy="207300"/>
          </a:xfrm>
          <a:prstGeom prst="rect">
            <a:avLst/>
          </a:prstGeom>
          <a:solidFill>
            <a:srgbClr val="0944A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Phase 4: What does success look like?</a:t>
            </a:r>
            <a:endParaRPr sz="7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1" name="Google Shape;191;p19"/>
          <p:cNvSpPr/>
          <p:nvPr/>
        </p:nvSpPr>
        <p:spPr>
          <a:xfrm>
            <a:off x="3246575" y="2731600"/>
            <a:ext cx="230700" cy="226500"/>
          </a:xfrm>
          <a:prstGeom prst="quadArrow">
            <a:avLst>
              <a:gd name="adj1" fmla="val 22500"/>
              <a:gd name="adj2" fmla="val 22500"/>
              <a:gd name="adj3" fmla="val 22500"/>
            </a:avLst>
          </a:prstGeom>
          <a:solidFill>
            <a:srgbClr val="00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19"/>
          <p:cNvSpPr/>
          <p:nvPr/>
        </p:nvSpPr>
        <p:spPr>
          <a:xfrm>
            <a:off x="565175" y="4546550"/>
            <a:ext cx="230700" cy="226500"/>
          </a:xfrm>
          <a:prstGeom prst="quadArrow">
            <a:avLst>
              <a:gd name="adj1" fmla="val 22500"/>
              <a:gd name="adj2" fmla="val 22500"/>
              <a:gd name="adj3" fmla="val 22500"/>
            </a:avLst>
          </a:prstGeom>
          <a:solidFill>
            <a:srgbClr val="00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19"/>
          <p:cNvSpPr txBox="1"/>
          <p:nvPr/>
        </p:nvSpPr>
        <p:spPr>
          <a:xfrm>
            <a:off x="744950" y="4469525"/>
            <a:ext cx="3763200" cy="2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Montserrat"/>
                <a:ea typeface="Montserrat"/>
                <a:cs typeface="Montserrat"/>
                <a:sym typeface="Montserrat"/>
              </a:rPr>
              <a:t>COLD Retreat in San Diego, Dec. 7-8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4" name="Google Shape;194;p19"/>
          <p:cNvSpPr/>
          <p:nvPr/>
        </p:nvSpPr>
        <p:spPr>
          <a:xfrm>
            <a:off x="7284850" y="3971725"/>
            <a:ext cx="1362300" cy="207300"/>
          </a:xfrm>
          <a:prstGeom prst="rect">
            <a:avLst/>
          </a:prstGeom>
          <a:solidFill>
            <a:srgbClr val="307B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“Buffer”</a:t>
            </a:r>
            <a:endParaRPr sz="7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 every phase - </a:t>
            </a:r>
            <a:endParaRPr/>
          </a:p>
        </p:txBody>
      </p:sp>
      <p:sp>
        <p:nvSpPr>
          <p:cNvPr id="200" name="Google Shape;200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900"/>
              <a:t>Positive and strengths-based approaches that engage stakeholders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900"/>
              <a:t>Assessment of opportunities with resources and capacity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900"/>
              <a:t>Deliverables that:</a:t>
            </a:r>
            <a:endParaRPr sz="1900"/>
          </a:p>
          <a:p>
            <a:pPr marL="9144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900"/>
              <a:t>Pair data and stories; best practices and unique needs</a:t>
            </a:r>
            <a:endParaRPr sz="1900"/>
          </a:p>
          <a:p>
            <a:pPr marL="9144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900"/>
              <a:t>Focus on action</a:t>
            </a:r>
            <a:endParaRPr sz="1900"/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900"/>
              <a:t>Inform future decision making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900"/>
              <a:t>Alignment with values and community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900"/>
              <a:t>Nurtures a culture of trust, communication, connectedness, and support </a:t>
            </a:r>
            <a:endParaRPr sz="19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1"/>
          <p:cNvSpPr txBox="1">
            <a:spLocks noGrp="1"/>
          </p:cNvSpPr>
          <p:nvPr>
            <p:ph type="title"/>
          </p:nvPr>
        </p:nvSpPr>
        <p:spPr>
          <a:xfrm>
            <a:off x="377250" y="2079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 Medium"/>
                <a:ea typeface="Montserrat Medium"/>
                <a:cs typeface="Montserrat Medium"/>
                <a:sym typeface="Montserrat Medium"/>
              </a:rPr>
              <a:t>Co-creation</a:t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206" name="Google Shape;206;p21"/>
          <p:cNvSpPr txBox="1">
            <a:spLocks noGrp="1"/>
          </p:cNvSpPr>
          <p:nvPr>
            <p:ph type="body" idx="1"/>
          </p:nvPr>
        </p:nvSpPr>
        <p:spPr>
          <a:xfrm>
            <a:off x="418050" y="780625"/>
            <a:ext cx="8678100" cy="383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n" sz="1600"/>
              <a:t>“Big Questions”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n" sz="1600"/>
              <a:t>Appreciative Inquiry, Creative Problem Solving, Design thinking, Coaching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n" sz="1600"/>
              <a:t>“Collaborative”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n" sz="1600"/>
              <a:t>Leverage COLD expertise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n" sz="1600"/>
              <a:t>Flexibility and adaptability; Accountability and commitment 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n" sz="1600"/>
              <a:t>Listening and communicating 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n" sz="1600"/>
              <a:t>Uncover capacity for potential change 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n" sz="1600"/>
              <a:t>Constructive dialogue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n" sz="1600"/>
              <a:t>Honesty and respect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n" sz="1600"/>
              <a:t>Deliverables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n" sz="1600"/>
              <a:t>Actionable, understandable, shareable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n" sz="1600"/>
              <a:t>A future to work towards 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n" sz="1600"/>
              <a:t>Impactful, values-driven, and honors COLD's commitments</a:t>
            </a:r>
            <a:endParaRPr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QC Presentation Template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578</Words>
  <Application>Microsoft Office PowerPoint</Application>
  <PresentationFormat>On-screen Show (16:9)</PresentationFormat>
  <Paragraphs>115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Montserrat</vt:lpstr>
      <vt:lpstr>Montserrat Medium</vt:lpstr>
      <vt:lpstr>Arial</vt:lpstr>
      <vt:lpstr>Montserrat SemiBold</vt:lpstr>
      <vt:lpstr>Roboto</vt:lpstr>
      <vt:lpstr>BQC Presentation Template</vt:lpstr>
      <vt:lpstr>PowerPoint Presentation</vt:lpstr>
      <vt:lpstr>Thank you.</vt:lpstr>
      <vt:lpstr>Sarah Faye Cohen</vt:lpstr>
      <vt:lpstr>What do we mean by “refresh”?</vt:lpstr>
      <vt:lpstr>Four key questions</vt:lpstr>
      <vt:lpstr>A tailored plan focused on inquiry, community, and action</vt:lpstr>
      <vt:lpstr>Proposed Timeline</vt:lpstr>
      <vt:lpstr>At every phase - </vt:lpstr>
      <vt:lpstr>Co-creation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Lubas</dc:creator>
  <cp:lastModifiedBy>Rebecca Lubas</cp:lastModifiedBy>
  <cp:revision>1</cp:revision>
  <dcterms:modified xsi:type="dcterms:W3CDTF">2023-09-29T16:36:08Z</dcterms:modified>
</cp:coreProperties>
</file>