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5" r:id="rId4"/>
    <p:sldId id="266" r:id="rId5"/>
    <p:sldId id="264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E00"/>
    <a:srgbClr val="993333"/>
    <a:srgbClr val="82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/>
    <p:restoredTop sz="79592"/>
  </p:normalViewPr>
  <p:slideViewPr>
    <p:cSldViewPr snapToGrid="0">
      <p:cViewPr varScale="1">
        <p:scale>
          <a:sx n="50" d="100"/>
          <a:sy n="50" d="100"/>
        </p:scale>
        <p:origin x="12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9C96D-8AB2-BD45-96DC-A74C65DECE7E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BCA82-8BAC-754C-87FC-D30737065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BCA82-8BAC-754C-87FC-D307370650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3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BCA82-8BAC-754C-87FC-D307370650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39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BCA82-8BAC-754C-87FC-D307370650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59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BCA82-8BAC-754C-87FC-D307370650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79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BCA82-8BAC-754C-87FC-D307370650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07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BCA82-8BAC-754C-87FC-D307370650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3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50CDE-A565-E5EC-7AAA-D46A824A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5A1AC-5EB0-8ABF-E746-EE4B36C25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0CD0-2E82-1FF6-D538-03996FB4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A56F2-802B-1D78-EEA2-B65AC77E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0223-FA69-1F9C-F282-D363ACEFD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D038-A203-CA47-3CDA-0487EB312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080CC-0D91-B2AB-57D8-0E1CA527D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C794-2256-03F1-4028-720EF3E5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AB5AB-BC8D-2F6A-272E-53572DD67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4B03F-4464-825F-4B12-773A2081A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8B3EB8-0534-ED30-950C-6869B014A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41A6A-0E65-D94B-1543-FA991917D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9AEB8-6611-4E57-3BE3-44C2DD9D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A6093-EAFC-2067-910E-1D6A67D6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3F038-D67D-5081-54AF-2A80E87D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D72F-0DF4-A772-6AAC-2468CEE8B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30E7C-A81A-EFCC-AD0E-9865FB201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CB024-1847-9AE8-E1CB-38F97AF09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E20E5-45F4-69D4-4A06-A1CD867B1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62631-3B98-0876-5C5E-B2A38DF8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78702-52FC-64BF-7055-0B4EE2EFC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1DAC5-ECAC-494E-5CCB-1DAA0F94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87E34-43B4-4B3D-174E-B4D77D33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F1A5A-6E76-0396-8ED9-9D8FC601B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125C1-0D94-A836-A331-79CD0CBD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8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71924-9A1C-7793-FE26-F7B6BCE70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7AC73-D1B9-3E02-38A4-BEF3B5D86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CCBE2-2D36-B17A-59BA-B4A66446B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1F67B-4B26-8939-0512-8940FEB7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232B8-5697-0380-4433-7D1D04FE8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5D8F3-B4B2-1836-C842-0A541110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3C7A9-D5EE-FBDB-791D-D1F32B46F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65757-38FF-2A23-680E-26C8F98EB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2DA86-3FC0-A8F9-B99E-DF14C798D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373049-9F0E-7888-306F-36355C94B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658277-DEEC-6119-8C73-356CCAA3A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FF7CF-AB51-BC0E-5E98-599EA2FD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4E186-5EE7-010C-7040-4FD2C2E87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BD215-2009-6EB9-707E-B1843CE1F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D6CE6-C38E-4C98-2B23-598679310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B2FB1-940F-AC8A-BD5C-CCB658F1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A533F-E004-9C83-0A6A-EA30AE4E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5A157-7AA7-0937-BC79-CCF28B4A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6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FFE36C-9079-8CAD-34BB-AC1E8BC06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D3B84A-7E55-D51D-84D6-DE9BCF255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B23B1-4550-2F32-D33B-0E394BE3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483F-787C-41C5-0C1F-B329A678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A6C5E-9A1D-7F09-55E7-608274EDF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0D77C-3FB7-77A4-A4E8-DF4F0EF49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08D61-72DE-8356-2AF5-3E8A0BB8F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7524C-3844-67E7-A0EB-E43A8744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11D1F-401B-39BF-2624-FCDB57A2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0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86B7D-68A1-92EE-B588-F97E5E17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BC4D0-DFEE-E09A-AEAC-8BFAD9273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0E28D-AF80-5339-801D-012A6B6B4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4A85D-7F07-06D2-CCAD-B5679EA8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68BF4-7F35-012E-AA34-12789E07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99F730-761C-374C-8C7A-F4E50347B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6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B2565-12E6-32FE-1E89-5AA4F874A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9526B-C489-43D4-B279-A7D478AD7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C727-A6D5-757A-8001-E1281A9F7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850E16-8AEB-8548-B559-032D7ADA280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D3435-51A9-8A16-2AB6-29F9356549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CDB30-1CE2-712D-6055-F16871A39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61E0C5-5124-5E4E-94F0-7778B8DD9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9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701E-1777-CF58-9708-F44A6CD344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CSU Journal Publishing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DDBB3-2F1B-0846-B0E3-6E6A775D2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375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400" b="1" dirty="0"/>
              <a:t>Dana Ospina</a:t>
            </a:r>
            <a:br>
              <a:rPr lang="en-US" sz="2400" dirty="0"/>
            </a:br>
            <a:r>
              <a:rPr lang="en-US" sz="2400" dirty="0"/>
              <a:t>Digital Initiatives Librarian, CSU Dominguez Hills</a:t>
            </a:r>
            <a:br>
              <a:rPr lang="en-US" sz="2400" dirty="0"/>
            </a:br>
            <a:r>
              <a:rPr lang="en-US" sz="2400" dirty="0"/>
              <a:t>CSU Publishing Liaison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32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E7985-C37E-F2CE-0FA1-596A8804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Systemwide publishing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1BAB9-93C4-64F9-A6E3-DF58F4C26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12779" cy="4351338"/>
          </a:xfrm>
        </p:spPr>
        <p:txBody>
          <a:bodyPr/>
          <a:lstStyle/>
          <a:p>
            <a:pPr marL="0" indent="0" algn="r">
              <a:spcAft>
                <a:spcPts val="1200"/>
              </a:spcAft>
              <a:buNone/>
            </a:pPr>
            <a:r>
              <a:rPr lang="en-US" dirty="0"/>
              <a:t>2017</a:t>
            </a:r>
          </a:p>
          <a:p>
            <a:pPr marL="0" indent="0" algn="r">
              <a:spcAft>
                <a:spcPts val="1200"/>
              </a:spcAft>
              <a:buNone/>
            </a:pPr>
            <a:r>
              <a:rPr lang="en-US" dirty="0"/>
              <a:t>2018</a:t>
            </a:r>
          </a:p>
          <a:p>
            <a:pPr marL="0" indent="0" algn="r">
              <a:spcAft>
                <a:spcPts val="1200"/>
              </a:spcAft>
              <a:buNone/>
            </a:pPr>
            <a:r>
              <a:rPr lang="en-US" dirty="0"/>
              <a:t>2020-21</a:t>
            </a:r>
            <a:br>
              <a:rPr lang="en-US" dirty="0"/>
            </a:br>
            <a:r>
              <a:rPr lang="en-US" sz="2400" dirty="0"/>
              <a:t> </a:t>
            </a:r>
            <a:endParaRPr lang="en-US" dirty="0"/>
          </a:p>
          <a:p>
            <a:pPr marL="0" indent="0" algn="r">
              <a:spcAft>
                <a:spcPts val="1200"/>
              </a:spcAft>
              <a:buNone/>
            </a:pPr>
            <a:r>
              <a:rPr lang="en-US" dirty="0"/>
              <a:t>2019-present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15ED1D-D1C1-639B-596D-302918E33E70}"/>
              </a:ext>
            </a:extLst>
          </p:cNvPr>
          <p:cNvSpPr txBox="1">
            <a:spLocks/>
          </p:cNvSpPr>
          <p:nvPr/>
        </p:nvSpPr>
        <p:spPr>
          <a:xfrm>
            <a:off x="4663965" y="1825625"/>
            <a:ext cx="66898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dirty="0"/>
              <a:t>Publishing Interest Group (PIG) founded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Open Journal System (OJS) installed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LORDS</a:t>
            </a:r>
            <a:br>
              <a:rPr lang="en-US" dirty="0"/>
            </a:br>
            <a:r>
              <a:rPr lang="en-US" sz="2400" dirty="0"/>
              <a:t>LibGuides Open Review Discussion Sessions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Discussions: Open access, equity in publishing, undergraduate publishing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1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E7985-C37E-F2CE-0FA1-596A8804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campus publishing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1BAB9-93C4-64F9-A6E3-DF58F4C26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12779" cy="4351338"/>
          </a:xfrm>
        </p:spPr>
        <p:txBody>
          <a:bodyPr>
            <a:normAutofit/>
          </a:bodyPr>
          <a:lstStyle/>
          <a:p>
            <a:pPr marL="0" indent="0" algn="r">
              <a:spcAft>
                <a:spcPts val="1200"/>
              </a:spcAft>
              <a:buNone/>
            </a:pPr>
            <a:r>
              <a:rPr lang="en-US" sz="4400" b="1" dirty="0"/>
              <a:t>10</a:t>
            </a:r>
          </a:p>
          <a:p>
            <a:pPr marL="0" indent="0" algn="r">
              <a:spcAft>
                <a:spcPts val="1200"/>
              </a:spcAft>
              <a:buNone/>
            </a:pPr>
            <a:r>
              <a:rPr lang="en-US" sz="4400" b="1" dirty="0"/>
              <a:t>4</a:t>
            </a:r>
          </a:p>
          <a:p>
            <a:pPr marL="0" indent="0" algn="r">
              <a:spcAft>
                <a:spcPts val="1200"/>
              </a:spcAft>
              <a:buNone/>
            </a:pPr>
            <a:r>
              <a:rPr lang="en-US" sz="4400" b="1" dirty="0"/>
              <a:t>5</a:t>
            </a:r>
          </a:p>
          <a:p>
            <a:pPr marL="0" indent="0" algn="r">
              <a:spcAft>
                <a:spcPts val="1200"/>
              </a:spcAft>
              <a:buNone/>
            </a:pPr>
            <a:r>
              <a:rPr lang="en-US" sz="4400" b="1" dirty="0"/>
              <a:t>4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15ED1D-D1C1-639B-596D-302918E33E70}"/>
              </a:ext>
            </a:extLst>
          </p:cNvPr>
          <p:cNvSpPr txBox="1">
            <a:spLocks/>
          </p:cNvSpPr>
          <p:nvPr/>
        </p:nvSpPr>
        <p:spPr>
          <a:xfrm>
            <a:off x="4663965" y="1885259"/>
            <a:ext cx="66898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200" dirty="0"/>
              <a:t>Open Journal System (OJS)</a:t>
            </a:r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200" dirty="0" err="1"/>
              <a:t>Bepress</a:t>
            </a:r>
            <a:endParaRPr lang="en-US" sz="3200" dirty="0"/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200" dirty="0"/>
              <a:t>other</a:t>
            </a:r>
            <a:endParaRPr lang="en-US" dirty="0"/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200" dirty="0"/>
              <a:t>No library publishing</a:t>
            </a:r>
          </a:p>
        </p:txBody>
      </p:sp>
    </p:spTree>
    <p:extLst>
      <p:ext uri="{BB962C8B-B14F-4D97-AF65-F5344CB8AC3E}">
        <p14:creationId xmlns:p14="http://schemas.microsoft.com/office/powerpoint/2010/main" val="298040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6279CA7-3122-2D2B-AA1D-3B7E6D5C5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8352" y="1650932"/>
            <a:ext cx="1248033" cy="124803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B1AD0A-7C7E-7256-E01B-0F9726C9B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1983" y="1650932"/>
            <a:ext cx="1248033" cy="12480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9D8489-CD99-8529-CAAD-98C317CCB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394" y="1641276"/>
            <a:ext cx="1248033" cy="1248033"/>
          </a:xfrm>
          <a:prstGeom prst="rect">
            <a:avLst/>
          </a:prstGeom>
        </p:spPr>
      </p:pic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4DBBEB0-389C-1582-55BF-50372426D168}"/>
              </a:ext>
            </a:extLst>
          </p:cNvPr>
          <p:cNvSpPr/>
          <p:nvPr/>
        </p:nvSpPr>
        <p:spPr>
          <a:xfrm>
            <a:off x="381002" y="2805365"/>
            <a:ext cx="3472248" cy="270613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E908990-4E41-0D06-B7F5-03B7DAAE330B}"/>
              </a:ext>
            </a:extLst>
          </p:cNvPr>
          <p:cNvSpPr/>
          <p:nvPr/>
        </p:nvSpPr>
        <p:spPr>
          <a:xfrm>
            <a:off x="4335161" y="2821606"/>
            <a:ext cx="3472248" cy="242989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F11D47-4E99-0FE6-FC64-6A59DDC6A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D8B74A-0FA6-97F5-FD69-6DDEB20A38E0}"/>
              </a:ext>
            </a:extLst>
          </p:cNvPr>
          <p:cNvSpPr txBox="1"/>
          <p:nvPr/>
        </p:nvSpPr>
        <p:spPr>
          <a:xfrm>
            <a:off x="652848" y="3595820"/>
            <a:ext cx="2767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 of journals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56394-4383-87AE-A2B6-95B9579691A5}"/>
              </a:ext>
            </a:extLst>
          </p:cNvPr>
          <p:cNvSpPr txBox="1"/>
          <p:nvPr/>
        </p:nvSpPr>
        <p:spPr>
          <a:xfrm>
            <a:off x="4619367" y="3324517"/>
            <a:ext cx="2767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OJS free for any campus to use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D9FF2D7-749B-BE87-6AA2-F6B54F74E73C}"/>
              </a:ext>
            </a:extLst>
          </p:cNvPr>
          <p:cNvSpPr/>
          <p:nvPr/>
        </p:nvSpPr>
        <p:spPr>
          <a:xfrm>
            <a:off x="8338751" y="2715664"/>
            <a:ext cx="3472248" cy="270613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FA3200-8911-D983-740F-31F4E27F0AFC}"/>
              </a:ext>
            </a:extLst>
          </p:cNvPr>
          <p:cNvSpPr txBox="1"/>
          <p:nvPr/>
        </p:nvSpPr>
        <p:spPr>
          <a:xfrm>
            <a:off x="8610599" y="3529595"/>
            <a:ext cx="2767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Supports student success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264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4DBBEB0-389C-1582-55BF-50372426D168}"/>
              </a:ext>
            </a:extLst>
          </p:cNvPr>
          <p:cNvSpPr/>
          <p:nvPr/>
        </p:nvSpPr>
        <p:spPr>
          <a:xfrm>
            <a:off x="442785" y="2773017"/>
            <a:ext cx="3472248" cy="3339548"/>
          </a:xfrm>
          <a:prstGeom prst="roundRect">
            <a:avLst/>
          </a:prstGeom>
          <a:solidFill>
            <a:srgbClr val="F1CE00">
              <a:alpha val="6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E908990-4E41-0D06-B7F5-03B7DAAE330B}"/>
              </a:ext>
            </a:extLst>
          </p:cNvPr>
          <p:cNvSpPr/>
          <p:nvPr/>
        </p:nvSpPr>
        <p:spPr>
          <a:xfrm>
            <a:off x="4335161" y="2676773"/>
            <a:ext cx="3472248" cy="2070992"/>
          </a:xfrm>
          <a:prstGeom prst="round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F11D47-4E99-0FE6-FC64-6A59DDC6A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D8B74A-0FA6-97F5-FD69-6DDEB20A38E0}"/>
              </a:ext>
            </a:extLst>
          </p:cNvPr>
          <p:cNvSpPr txBox="1"/>
          <p:nvPr/>
        </p:nvSpPr>
        <p:spPr>
          <a:xfrm>
            <a:off x="652848" y="3595820"/>
            <a:ext cx="276791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Lack of Resources</a:t>
            </a:r>
          </a:p>
          <a:p>
            <a:pPr algn="ctr">
              <a:spcBef>
                <a:spcPts val="120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Human &amp; monetary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56394-4383-87AE-A2B6-95B9579691A5}"/>
              </a:ext>
            </a:extLst>
          </p:cNvPr>
          <p:cNvSpPr txBox="1"/>
          <p:nvPr/>
        </p:nvSpPr>
        <p:spPr>
          <a:xfrm>
            <a:off x="4619367" y="3151646"/>
            <a:ext cx="2767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Lack of</a:t>
            </a:r>
          </a:p>
          <a:p>
            <a:pPr algn="ctr"/>
            <a:r>
              <a:rPr lang="en-US" sz="3200" b="1" dirty="0"/>
              <a:t>Expertise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D9FF2D7-749B-BE87-6AA2-F6B54F74E73C}"/>
              </a:ext>
            </a:extLst>
          </p:cNvPr>
          <p:cNvSpPr/>
          <p:nvPr/>
        </p:nvSpPr>
        <p:spPr>
          <a:xfrm>
            <a:off x="8338751" y="2903836"/>
            <a:ext cx="3472248" cy="2706132"/>
          </a:xfrm>
          <a:prstGeom prst="roundRect">
            <a:avLst/>
          </a:prstGeom>
          <a:solidFill>
            <a:srgbClr val="F1CE00">
              <a:alpha val="6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FA3200-8911-D983-740F-31F4E27F0AFC}"/>
              </a:ext>
            </a:extLst>
          </p:cNvPr>
          <p:cNvSpPr txBox="1"/>
          <p:nvPr/>
        </p:nvSpPr>
        <p:spPr>
          <a:xfrm>
            <a:off x="8610599" y="3658187"/>
            <a:ext cx="2767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Staff</a:t>
            </a:r>
            <a:br>
              <a:rPr lang="en-US" sz="3200" b="1" dirty="0"/>
            </a:br>
            <a:r>
              <a:rPr lang="en-US" sz="3200" b="1" dirty="0"/>
              <a:t>Turnover</a:t>
            </a:r>
            <a:endParaRPr lang="en-US" sz="2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4031D4-BD2E-06E0-152C-6566145F8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946" y="1914048"/>
            <a:ext cx="1507718" cy="134813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37B345-2C28-9C2F-C724-096C16F02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8341" y="1914048"/>
            <a:ext cx="1507718" cy="13481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042A48-8E2F-BA44-6DEE-CFDBF7376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6266" y="1690688"/>
            <a:ext cx="1486472" cy="132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1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63534-FEF6-2AA9-1EAD-14AA2827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liaison (Spring 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6BD17-CC7B-D8C0-E60A-5939006EB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/>
              <a:t>Perform </a:t>
            </a:r>
            <a:r>
              <a:rPr lang="en-US" sz="3200" b="1" dirty="0"/>
              <a:t>environmental scan </a:t>
            </a:r>
            <a:r>
              <a:rPr lang="en-US" sz="2800" dirty="0"/>
              <a:t>of journal publishing across the CSU.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/>
              <a:t>Convene </a:t>
            </a:r>
            <a:r>
              <a:rPr lang="en-US" sz="3200" b="1" dirty="0"/>
              <a:t>focus group </a:t>
            </a:r>
            <a:r>
              <a:rPr lang="en-US" sz="2800" dirty="0"/>
              <a:t>to understand the challenges and needs of campuses.</a:t>
            </a:r>
            <a:endParaRPr lang="en-GB" sz="2800" dirty="0"/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GB" sz="2800" dirty="0"/>
              <a:t>Provide </a:t>
            </a:r>
            <a:r>
              <a:rPr lang="en-GB" sz="3200" b="1" dirty="0"/>
              <a:t>support</a:t>
            </a:r>
            <a:r>
              <a:rPr lang="en-GB" sz="2800" dirty="0"/>
              <a:t> and serve as a </a:t>
            </a:r>
            <a:r>
              <a:rPr lang="en-GB" sz="3200" b="1" dirty="0"/>
              <a:t>point of contact</a:t>
            </a:r>
            <a:r>
              <a:rPr lang="en-GB" sz="3200" dirty="0"/>
              <a:t> </a:t>
            </a:r>
            <a:r>
              <a:rPr lang="en-GB" sz="2800" dirty="0"/>
              <a:t>for campuses with and without existing publishing programs, and in particular those interested in or on the OJS platform.</a:t>
            </a:r>
          </a:p>
        </p:txBody>
      </p:sp>
    </p:spTree>
    <p:extLst>
      <p:ext uri="{BB962C8B-B14F-4D97-AF65-F5344CB8AC3E}">
        <p14:creationId xmlns:p14="http://schemas.microsoft.com/office/powerpoint/2010/main" val="3902679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790C0-6992-857C-6957-6A3FD020B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liaison (Spring 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63643-002D-9711-57AE-B292DB730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 startAt="4"/>
            </a:pPr>
            <a:r>
              <a:rPr lang="en-GB" sz="2800" dirty="0"/>
              <a:t>Establish </a:t>
            </a:r>
            <a:r>
              <a:rPr lang="en-GB" sz="3200" b="1" dirty="0"/>
              <a:t>documentation and procedures for OJS </a:t>
            </a:r>
            <a:r>
              <a:rPr lang="en-GB" sz="2800" dirty="0"/>
              <a:t>journals, make sure things run smoothly globally (MOU, DOIs, author contracts, best practices).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 startAt="4"/>
            </a:pPr>
            <a:r>
              <a:rPr lang="en-GB" sz="2800" dirty="0"/>
              <a:t>Develop content to </a:t>
            </a:r>
            <a:r>
              <a:rPr lang="en-GB" sz="3200" b="1" dirty="0"/>
              <a:t>augment existing online support</a:t>
            </a:r>
            <a:r>
              <a:rPr lang="en-GB" sz="2800" dirty="0"/>
              <a:t> for editors, faculty advisors, and library practitioners.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b="1" dirty="0"/>
              <a:t>Additional needs</a:t>
            </a:r>
            <a:r>
              <a:rPr lang="en-US" sz="2800" dirty="0"/>
              <a:t>: support for other platforms (multimodal and non-journal formats); student resources; publication checklists, and other workflow recommendations.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9565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5011</TotalTime>
  <Words>240</Words>
  <Application>Microsoft Office PowerPoint</Application>
  <PresentationFormat>Widescreen</PresentationFormat>
  <Paragraphs>46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CSU Journal Publishing</vt:lpstr>
      <vt:lpstr>Systemwide publishing initiatives</vt:lpstr>
      <vt:lpstr>Current campus publishing platforms</vt:lpstr>
      <vt:lpstr>Positives</vt:lpstr>
      <vt:lpstr>Challenges</vt:lpstr>
      <vt:lpstr>Publishing liaison (Spring 2024)</vt:lpstr>
      <vt:lpstr>Publishing liaison (Spring 2024)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 Journal Publishing</dc:title>
  <dc:creator>Walker, David</dc:creator>
  <cp:lastModifiedBy>Rebecca Lubas</cp:lastModifiedBy>
  <cp:revision>73</cp:revision>
  <dcterms:created xsi:type="dcterms:W3CDTF">2024-04-30T16:41:11Z</dcterms:created>
  <dcterms:modified xsi:type="dcterms:W3CDTF">2024-05-09T21:26:53Z</dcterms:modified>
</cp:coreProperties>
</file>