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44568"/>
            <a:ext cx="8689976" cy="2509213"/>
          </a:xfrm>
        </p:spPr>
        <p:txBody>
          <a:bodyPr/>
          <a:lstStyle/>
          <a:p>
            <a:r>
              <a:rPr lang="en-US" dirty="0" smtClean="0"/>
              <a:t>ULMS – A Dean’s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 the view of a former Electronic resources/Technical services librarian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19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3464"/>
          </a:xfrm>
        </p:spPr>
        <p:txBody>
          <a:bodyPr/>
          <a:lstStyle/>
          <a:p>
            <a:r>
              <a:rPr lang="en-US" dirty="0" smtClean="0"/>
              <a:t>Collaborate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93756"/>
            <a:ext cx="10363826" cy="41412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easier to build collaborative workflows, staffing levels, and expectations from the beginning than to impose standardization and centralization after localized practices, staffing levels, and work cultures have been established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ulms</a:t>
            </a:r>
            <a:r>
              <a:rPr lang="en-US" dirty="0" smtClean="0"/>
              <a:t> is kind of in the middle on this:</a:t>
            </a:r>
          </a:p>
          <a:p>
            <a:pPr lvl="1"/>
            <a:r>
              <a:rPr lang="en-US" dirty="0" smtClean="0"/>
              <a:t>By replacing existing </a:t>
            </a:r>
            <a:r>
              <a:rPr lang="en-US" dirty="0" err="1" smtClean="0"/>
              <a:t>Ils</a:t>
            </a:r>
            <a:r>
              <a:rPr lang="en-US" dirty="0" smtClean="0"/>
              <a:t> and </a:t>
            </a:r>
            <a:r>
              <a:rPr lang="en-US" dirty="0" err="1" smtClean="0"/>
              <a:t>erms</a:t>
            </a:r>
            <a:r>
              <a:rPr lang="en-US" dirty="0" smtClean="0"/>
              <a:t> systems, the ULMs will disrupt workflows, cultures, practices</a:t>
            </a:r>
          </a:p>
          <a:p>
            <a:pPr lvl="1"/>
            <a:r>
              <a:rPr lang="en-US" dirty="0" smtClean="0"/>
              <a:t>But we’re getting in on the ground floor with a collaborative </a:t>
            </a:r>
            <a:r>
              <a:rPr lang="en-US" dirty="0" err="1" smtClean="0"/>
              <a:t>urms</a:t>
            </a:r>
            <a:r>
              <a:rPr lang="en-US" dirty="0" smtClean="0"/>
              <a:t> (uniform resource management system) – most individual campuses would migrate from </a:t>
            </a:r>
            <a:r>
              <a:rPr lang="en-US" dirty="0" err="1" smtClean="0"/>
              <a:t>ils</a:t>
            </a:r>
            <a:r>
              <a:rPr lang="en-US" dirty="0" smtClean="0"/>
              <a:t> to </a:t>
            </a:r>
            <a:r>
              <a:rPr lang="en-US" dirty="0" err="1" smtClean="0"/>
              <a:t>urms</a:t>
            </a:r>
            <a:r>
              <a:rPr lang="en-US" dirty="0" smtClean="0"/>
              <a:t> at some point anyway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0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7252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Find systems that facilitate </a:t>
            </a:r>
            <a:r>
              <a:rPr lang="en-US" sz="3300" dirty="0" smtClean="0"/>
              <a:t>collaboration, </a:t>
            </a:r>
            <a:r>
              <a:rPr lang="en-US" sz="3300" dirty="0"/>
              <a:t>then leverage </a:t>
            </a:r>
            <a:r>
              <a:rPr lang="en-US" sz="3300" dirty="0" err="1"/>
              <a:t>Csu’s</a:t>
            </a:r>
            <a:r>
              <a:rPr lang="en-US" sz="3300" dirty="0"/>
              <a:t> common infrastructure and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Community zone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Network zone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Knowledge-base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Peoplesoft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97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dirty="0" smtClean="0"/>
              <a:t>shared services and practices, </a:t>
            </a:r>
            <a:r>
              <a:rPr lang="en-US" dirty="0"/>
              <a:t>not </a:t>
            </a:r>
            <a:r>
              <a:rPr lang="en-US" dirty="0" smtClean="0"/>
              <a:t>just shared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8085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Resource Sharing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Shared collections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Shared assessment and evaluation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Sounds familiar … I remember reading something like this in a strategic plan </a:t>
            </a:r>
            <a:r>
              <a:rPr lang="en-US" sz="2400" dirty="0" smtClean="0"/>
              <a:t>somewhere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100" i="1" dirty="0" smtClean="0"/>
              <a:t>“We can expect this trend toward large-scale systems to continue and to accelerate as libraries seek opportunities to operate more efficiently…and to leverage technology to strengthen strategic cooperative initiatives.”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100" dirty="0" smtClean="0"/>
              <a:t> --- Marshall Breeding, Library Systems Report 2014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7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467910"/>
            <a:ext cx="10364451" cy="995130"/>
          </a:xfrm>
        </p:spPr>
        <p:txBody>
          <a:bodyPr/>
          <a:lstStyle/>
          <a:p>
            <a:r>
              <a:rPr lang="en-US" dirty="0" smtClean="0"/>
              <a:t>Cold ULMs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3040"/>
            <a:ext cx="10363826" cy="4787153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2012 – </a:t>
            </a:r>
            <a:r>
              <a:rPr lang="en-US" dirty="0" err="1" smtClean="0"/>
              <a:t>dave</a:t>
            </a:r>
            <a:r>
              <a:rPr lang="en-US" dirty="0" smtClean="0"/>
              <a:t> walker gives presentation to cold about URMS, says “</a:t>
            </a:r>
            <a:r>
              <a:rPr lang="en-US" i="1" dirty="0" smtClean="0"/>
              <a:t>I </a:t>
            </a:r>
            <a:r>
              <a:rPr lang="en-US" i="1" dirty="0"/>
              <a:t>think that Unified Library Management systems are an important trend in library technology, and represent a real opportunity for the CSU</a:t>
            </a:r>
            <a:r>
              <a:rPr lang="en-US" i="1" dirty="0" smtClean="0"/>
              <a:t>.”</a:t>
            </a:r>
            <a:endParaRPr lang="en-US" dirty="0" smtClean="0"/>
          </a:p>
          <a:p>
            <a:r>
              <a:rPr lang="en-US" dirty="0" smtClean="0"/>
              <a:t>November 2013 – cold passes the Motion: </a:t>
            </a:r>
            <a:r>
              <a:rPr lang="en-US" i="1" dirty="0" smtClean="0"/>
              <a:t>“</a:t>
            </a:r>
            <a:r>
              <a:rPr lang="en-US" i="1" dirty="0"/>
              <a:t>In principle, all attending COLD members support the adoption of a Unified Library Management System to be shared by all CSU campuses.”</a:t>
            </a:r>
            <a:endParaRPr lang="en-US" dirty="0"/>
          </a:p>
          <a:p>
            <a:r>
              <a:rPr lang="en-US" dirty="0" smtClean="0"/>
              <a:t>October 2014 -- ULMS RFP </a:t>
            </a:r>
            <a:r>
              <a:rPr lang="en-US" dirty="0"/>
              <a:t>released </a:t>
            </a:r>
          </a:p>
          <a:p>
            <a:r>
              <a:rPr lang="en-US" dirty="0" smtClean="0"/>
              <a:t>March 2015 – “</a:t>
            </a:r>
            <a:r>
              <a:rPr lang="en-US" i="1" dirty="0" smtClean="0"/>
              <a:t>COLD </a:t>
            </a:r>
            <a:r>
              <a:rPr lang="en-US" i="1" dirty="0"/>
              <a:t>voted unanimously to approve a negotiating committee to finalize a ULMS contract with Ex Libris and to adopt the contract if negotiations are </a:t>
            </a:r>
            <a:r>
              <a:rPr lang="en-US" i="1" dirty="0" smtClean="0"/>
              <a:t>successful”</a:t>
            </a:r>
          </a:p>
          <a:p>
            <a:r>
              <a:rPr lang="en-US" dirty="0" smtClean="0"/>
              <a:t>September 2016 – today, working on implementation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8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campus dean’s role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76980"/>
            <a:ext cx="10363826" cy="4414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Ten Guiding Principles for Those Managing ERP </a:t>
            </a:r>
            <a:r>
              <a:rPr lang="en-US" sz="2600" dirty="0" smtClean="0"/>
              <a:t>Projects (courtesy of </a:t>
            </a:r>
            <a:r>
              <a:rPr lang="en-US" sz="2600" dirty="0" err="1" smtClean="0"/>
              <a:t>anna</a:t>
            </a:r>
            <a:r>
              <a:rPr lang="en-US" sz="2600" dirty="0" smtClean="0"/>
              <a:t> </a:t>
            </a:r>
            <a:r>
              <a:rPr lang="en-US" sz="2600" dirty="0" err="1" smtClean="0"/>
              <a:t>kircher</a:t>
            </a:r>
            <a:r>
              <a:rPr lang="en-US" sz="2600" dirty="0" smtClean="0"/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Ensure you have your senior executive’s strident sponsorship and support before proceeding with an ERP initiative.  No one should doubt the level of executive commitment to the project.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Make any ERP initiative a business transformation project; not an “IT” project.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Find the most talented business-oriented manager within your organization and appoint them as project manager.  The project can not succeed without a strong, talented project manager that garners respect in the organization.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Decide issues quickly and decisively.  Unresolved issues are the quicksand of ERP projects.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1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76518"/>
            <a:ext cx="10363826" cy="6067313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0000"/>
                </a:solidFill>
              </a:rPr>
              <a:t>Communicate, communicate, communicate, and then communicate even more.  The importance of sharing quality and timely information with those impacted by ERP cannot be overstated.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Ensure the organization’s infrastructure (PCs, telecommunications networks, printers, etc.) is sufficiently robust before implementing ERP.  Upgrading infrastructure on the fly isn’t an option.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Never change ERP program source code. Change the business process instead. Even a minor change can have enormous ramifications downstream when upgrading to new versions of ERP software.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0000"/>
                </a:solidFill>
              </a:rPr>
              <a:t>Test the configured ERP software until exhaustion. The effort to correct problems post implementation grows exponentially.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0000"/>
                </a:solidFill>
              </a:rPr>
              <a:t>Plan user training, multiply by 10, and then hope it is sufficient.  Quality training delivered just-in-time helps mitigate the challenge of change.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0000"/>
                </a:solidFill>
              </a:rPr>
              <a:t>Set reasonable user and executive expectations before implementation. To get from here to there necessarily requires a period of consternation. Accept is as fact.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86" y="446394"/>
            <a:ext cx="10364451" cy="769219"/>
          </a:xfrm>
        </p:spPr>
        <p:txBody>
          <a:bodyPr/>
          <a:lstStyle/>
          <a:p>
            <a:r>
              <a:rPr lang="en-US" dirty="0" smtClean="0"/>
              <a:t>Can we help each 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1671" y="1538344"/>
            <a:ext cx="5249731" cy="456973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any questions/concerns </a:t>
            </a:r>
            <a:r>
              <a:rPr lang="en-US" dirty="0" smtClean="0"/>
              <a:t>about what we need to do as deans/</a:t>
            </a:r>
            <a:r>
              <a:rPr lang="en-US" dirty="0" err="1" smtClean="0"/>
              <a:t>direcors</a:t>
            </a:r>
            <a:r>
              <a:rPr lang="en-US" dirty="0" smtClean="0"/>
              <a:t> to make the implementation successful:</a:t>
            </a:r>
          </a:p>
          <a:p>
            <a:r>
              <a:rPr lang="en-US" dirty="0" smtClean="0"/>
              <a:t>Maintaining Staff morale?</a:t>
            </a:r>
          </a:p>
          <a:p>
            <a:r>
              <a:rPr lang="en-US" dirty="0" smtClean="0"/>
              <a:t>Managing staff workload?</a:t>
            </a:r>
          </a:p>
          <a:p>
            <a:r>
              <a:rPr lang="en-US" dirty="0" smtClean="0"/>
              <a:t>Providing training?</a:t>
            </a:r>
          </a:p>
          <a:p>
            <a:r>
              <a:rPr lang="en-US" dirty="0" smtClean="0"/>
              <a:t>Communication strategy – with students, faculty, administration?</a:t>
            </a:r>
          </a:p>
          <a:p>
            <a:r>
              <a:rPr lang="en-US" dirty="0" smtClean="0"/>
              <a:t>Managing expectations – with students, faculty, administration?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-470" b="17498"/>
          <a:stretch/>
        </p:blipFill>
        <p:spPr>
          <a:xfrm>
            <a:off x="5559205" y="1441524"/>
            <a:ext cx="6751130" cy="44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8397"/>
          </a:xfrm>
        </p:spPr>
        <p:txBody>
          <a:bodyPr/>
          <a:lstStyle/>
          <a:p>
            <a:r>
              <a:rPr lang="en-US" dirty="0" smtClean="0"/>
              <a:t>Antecedents of the ULMS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6144"/>
            <a:ext cx="10363826" cy="471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Real (from least to MOST SUCCESSFUL)</a:t>
            </a:r>
          </a:p>
          <a:p>
            <a:pPr lvl="1"/>
            <a:r>
              <a:rPr lang="en-US" sz="2000" dirty="0" smtClean="0"/>
              <a:t>Pharos</a:t>
            </a:r>
          </a:p>
          <a:p>
            <a:pPr lvl="1"/>
            <a:r>
              <a:rPr lang="en-US" sz="2000" dirty="0" smtClean="0"/>
              <a:t>Mango</a:t>
            </a:r>
          </a:p>
          <a:p>
            <a:pPr lvl="1"/>
            <a:r>
              <a:rPr lang="en-US" sz="2000" dirty="0" err="1" smtClean="0"/>
              <a:t>Metalib</a:t>
            </a:r>
            <a:endParaRPr lang="en-US" sz="2000" dirty="0" smtClean="0"/>
          </a:p>
          <a:p>
            <a:pPr lvl="1"/>
            <a:r>
              <a:rPr lang="en-US" sz="2000" dirty="0" smtClean="0"/>
              <a:t>Xerxes/summon</a:t>
            </a:r>
          </a:p>
          <a:p>
            <a:pPr lvl="1"/>
            <a:r>
              <a:rPr lang="en-US" sz="2000" dirty="0" err="1" smtClean="0"/>
              <a:t>Sfx</a:t>
            </a: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Imaginary</a:t>
            </a:r>
          </a:p>
          <a:p>
            <a:pPr lvl="1"/>
            <a:r>
              <a:rPr lang="en-US" sz="2000" dirty="0" smtClean="0"/>
              <a:t>CSU Shared </a:t>
            </a:r>
            <a:r>
              <a:rPr lang="en-US" sz="2000" dirty="0" err="1" smtClean="0"/>
              <a:t>erms</a:t>
            </a:r>
            <a:r>
              <a:rPr lang="en-US" sz="2000" dirty="0" smtClean="0"/>
              <a:t> (electronic resources management system)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5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78668"/>
            <a:ext cx="10364451" cy="952099"/>
          </a:xfrm>
        </p:spPr>
        <p:txBody>
          <a:bodyPr/>
          <a:lstStyle/>
          <a:p>
            <a:r>
              <a:rPr lang="en-US" dirty="0" smtClean="0"/>
              <a:t>Pharos – Shared Catalog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2205318"/>
            <a:ext cx="5800725" cy="3295650"/>
          </a:xfrm>
        </p:spPr>
      </p:pic>
      <p:sp>
        <p:nvSpPr>
          <p:cNvPr id="5" name="TextBox 4"/>
          <p:cNvSpPr txBox="1"/>
          <p:nvPr/>
        </p:nvSpPr>
        <p:spPr>
          <a:xfrm>
            <a:off x="731520" y="2205318"/>
            <a:ext cx="4582758" cy="261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cap="all" dirty="0"/>
              <a:t>Before my </a:t>
            </a:r>
            <a:r>
              <a:rPr lang="en-US" sz="2400" cap="all" dirty="0" smtClean="0"/>
              <a:t>time in the </a:t>
            </a:r>
            <a:r>
              <a:rPr lang="en-US" sz="2400" cap="all" dirty="0" err="1" smtClean="0"/>
              <a:t>csu</a:t>
            </a:r>
            <a:r>
              <a:rPr lang="en-US" sz="2400" cap="all" dirty="0" smtClean="0"/>
              <a:t>, </a:t>
            </a:r>
            <a:r>
              <a:rPr lang="en-US" sz="2400" cap="all" dirty="0"/>
              <a:t>maybe before its </a:t>
            </a:r>
            <a:r>
              <a:rPr lang="en-US" sz="2400" cap="all" dirty="0" smtClean="0"/>
              <a:t>time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2400" cap="all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cap="all" dirty="0" smtClean="0"/>
              <a:t>Difficult to </a:t>
            </a:r>
            <a:r>
              <a:rPr lang="en-US" sz="2400" cap="all" dirty="0"/>
              <a:t>synchronize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xmlns="" val="7928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18518"/>
            <a:ext cx="10632767" cy="1005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Mango – shared CSU catalog built on </a:t>
            </a:r>
            <a:r>
              <a:rPr lang="en-US" dirty="0" err="1" smtClean="0"/>
              <a:t>Oclc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5002" y="1979406"/>
            <a:ext cx="5523284" cy="4127479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Provided Interesting information of limited utility </a:t>
            </a:r>
          </a:p>
          <a:p>
            <a:endParaRPr lang="en-US" sz="2200" dirty="0" smtClean="0"/>
          </a:p>
          <a:p>
            <a:r>
              <a:rPr lang="en-US" sz="2200" dirty="0" smtClean="0"/>
              <a:t>No (or limited) services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SFSU patron/librarian more interested in books at </a:t>
            </a:r>
            <a:r>
              <a:rPr lang="en-US" sz="2200" b="1" dirty="0" smtClean="0">
                <a:solidFill>
                  <a:srgbClr val="FF0000"/>
                </a:solidFill>
              </a:rPr>
              <a:t>UNLV</a:t>
            </a:r>
            <a:r>
              <a:rPr lang="en-US" sz="2200" dirty="0" smtClean="0"/>
              <a:t> or </a:t>
            </a:r>
            <a:r>
              <a:rPr lang="en-US" sz="2200" b="1" dirty="0" smtClean="0">
                <a:solidFill>
                  <a:srgbClr val="FF0000"/>
                </a:solidFill>
              </a:rPr>
              <a:t>SFPL</a:t>
            </a:r>
            <a:r>
              <a:rPr lang="en-US" sz="2200" dirty="0" smtClean="0"/>
              <a:t> than at </a:t>
            </a:r>
            <a:r>
              <a:rPr lang="en-US" sz="2200" b="1" dirty="0" smtClean="0">
                <a:solidFill>
                  <a:srgbClr val="FF0000"/>
                </a:solidFill>
              </a:rPr>
              <a:t>Humboldt</a:t>
            </a:r>
            <a:r>
              <a:rPr lang="en-US" sz="2200" dirty="0" smtClean="0"/>
              <a:t> or </a:t>
            </a:r>
            <a:r>
              <a:rPr lang="en-US" sz="2200" b="1" dirty="0" smtClean="0">
                <a:solidFill>
                  <a:srgbClr val="FF0000"/>
                </a:solidFill>
              </a:rPr>
              <a:t>Northridge</a:t>
            </a:r>
            <a:r>
              <a:rPr lang="en-US" sz="2200" dirty="0" smtClean="0"/>
              <a:t> – LINK+ easier to use than ILL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830" y="2018936"/>
            <a:ext cx="5610425" cy="45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5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2740"/>
            <a:ext cx="5583845" cy="4582756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Federated search -- the </a:t>
            </a:r>
            <a:r>
              <a:rPr lang="en-US" sz="2200" dirty="0"/>
              <a:t>Neanderthal </a:t>
            </a:r>
            <a:r>
              <a:rPr lang="en-US" sz="2200" dirty="0" smtClean="0"/>
              <a:t>man of library technology</a:t>
            </a:r>
          </a:p>
          <a:p>
            <a:endParaRPr lang="en-US" sz="2200" dirty="0" smtClean="0"/>
          </a:p>
          <a:p>
            <a:r>
              <a:rPr lang="en-US" sz="2200" dirty="0" smtClean="0"/>
              <a:t>Lost the evolutionary race to unified indexes -- summon, primo, </a:t>
            </a:r>
            <a:r>
              <a:rPr lang="en-US" sz="2200" dirty="0" err="1" smtClean="0"/>
              <a:t>ebsco</a:t>
            </a:r>
            <a:r>
              <a:rPr lang="en-US" sz="2200" dirty="0" smtClean="0"/>
              <a:t> Discovery services (EDS), Google Scholar</a:t>
            </a:r>
          </a:p>
          <a:p>
            <a:endParaRPr lang="en-US" sz="2200" dirty="0"/>
          </a:p>
          <a:p>
            <a:r>
              <a:rPr lang="en-US" sz="2200" dirty="0" smtClean="0"/>
              <a:t>Still – CSU’s implementation often useful and effective through </a:t>
            </a:r>
            <a:r>
              <a:rPr lang="en-US" sz="2200" dirty="0" err="1" smtClean="0"/>
              <a:t>dave</a:t>
            </a:r>
            <a:r>
              <a:rPr lang="en-US" sz="2200" dirty="0" smtClean="0"/>
              <a:t> walker’s customization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3774" y="6211669"/>
            <a:ext cx="818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Tim </a:t>
            </a:r>
            <a:r>
              <a:rPr lang="en-US" sz="1400" dirty="0" err="1"/>
              <a:t>Evanson</a:t>
            </a:r>
            <a:r>
              <a:rPr lang="en-US" sz="1400" dirty="0"/>
              <a:t> - http://www.flickr.com/photos/23165290@N00/7283199754/, CC BY-SA 2.0, https://commons.wikimedia.org/w/index.php?curid=20187477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4141" y="1215613"/>
            <a:ext cx="4044875" cy="543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6" y="445793"/>
            <a:ext cx="10364451" cy="887554"/>
          </a:xfrm>
        </p:spPr>
        <p:txBody>
          <a:bodyPr/>
          <a:lstStyle/>
          <a:p>
            <a:r>
              <a:rPr lang="en-US" dirty="0" err="1" smtClean="0"/>
              <a:t>Metalib</a:t>
            </a:r>
            <a:r>
              <a:rPr lang="en-US" dirty="0" smtClean="0"/>
              <a:t> – Ex Libris Federated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3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14678"/>
          </a:xfrm>
        </p:spPr>
        <p:txBody>
          <a:bodyPr/>
          <a:lstStyle/>
          <a:p>
            <a:r>
              <a:rPr lang="en-US" dirty="0" smtClean="0"/>
              <a:t>Xerxes/summon – </a:t>
            </a:r>
            <a:r>
              <a:rPr lang="en-US" dirty="0" err="1" smtClean="0"/>
              <a:t>Csu</a:t>
            </a:r>
            <a:r>
              <a:rPr lang="en-US" dirty="0" smtClean="0"/>
              <a:t> shared discovery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033196"/>
            <a:ext cx="5874301" cy="417396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Successful and widely adopted – 19 of 23 campuses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Central support for customizing interface through </a:t>
            </a:r>
            <a:r>
              <a:rPr lang="en-US" sz="2200" dirty="0" err="1" smtClean="0"/>
              <a:t>xerxes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Central support for knowledge-base maintenance (unfortunately, different knowledge-base than </a:t>
            </a:r>
            <a:r>
              <a:rPr lang="en-US" sz="2200" dirty="0" err="1" smtClean="0"/>
              <a:t>sfx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748" y="1332114"/>
            <a:ext cx="3543478" cy="53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2099"/>
          </a:xfrm>
        </p:spPr>
        <p:txBody>
          <a:bodyPr/>
          <a:lstStyle/>
          <a:p>
            <a:r>
              <a:rPr lang="en-US" dirty="0" err="1" smtClean="0"/>
              <a:t>sFx</a:t>
            </a:r>
            <a:r>
              <a:rPr lang="en-US" dirty="0" smtClean="0"/>
              <a:t> – Ex Libris </a:t>
            </a:r>
            <a:r>
              <a:rPr lang="en-US" dirty="0" err="1" smtClean="0"/>
              <a:t>OpenURl</a:t>
            </a:r>
            <a:r>
              <a:rPr lang="en-US" dirty="0" smtClean="0"/>
              <a:t> resolver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9732" y="1904103"/>
            <a:ext cx="5476268" cy="4571887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Universally adopted by CSU libraries – much of the support centralized and standardized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 </a:t>
            </a:r>
            <a:r>
              <a:rPr lang="en-US" dirty="0" err="1" smtClean="0"/>
              <a:t>libris’s</a:t>
            </a:r>
            <a:r>
              <a:rPr lang="en-US" dirty="0" smtClean="0"/>
              <a:t> implementation of </a:t>
            </a:r>
            <a:r>
              <a:rPr lang="en-US" dirty="0" err="1" smtClean="0"/>
              <a:t>Openurl</a:t>
            </a:r>
            <a:r>
              <a:rPr lang="en-US" dirty="0" smtClean="0"/>
              <a:t> (as opposed to </a:t>
            </a:r>
            <a:r>
              <a:rPr lang="en-US" dirty="0" err="1" smtClean="0"/>
              <a:t>Iii’s</a:t>
            </a:r>
            <a:r>
              <a:rPr lang="en-US" dirty="0" smtClean="0"/>
              <a:t> Webbridge) took advantage of the fact that many libraries licensed the same electronic resources (unlike iii, EL reduced redundant work for libraries)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Csu’s</a:t>
            </a:r>
            <a:r>
              <a:rPr lang="en-US" dirty="0" smtClean="0"/>
              <a:t> shared infrastructure leveraged the collaborative possibilities of the </a:t>
            </a:r>
            <a:r>
              <a:rPr lang="en-US" dirty="0" err="1" smtClean="0"/>
              <a:t>Sfx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116" y="1737358"/>
            <a:ext cx="5810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058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Csu</a:t>
            </a:r>
            <a:r>
              <a:rPr lang="en-US" dirty="0" smtClean="0"/>
              <a:t> shared Electronic resources management system (ERMS)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07285"/>
            <a:ext cx="5056720" cy="450745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 remember discussions with </a:t>
            </a:r>
            <a:r>
              <a:rPr lang="en-US" dirty="0" err="1" smtClean="0"/>
              <a:t>lisa</a:t>
            </a:r>
            <a:r>
              <a:rPr lang="en-US" dirty="0" smtClean="0"/>
              <a:t> </a:t>
            </a:r>
            <a:r>
              <a:rPr lang="en-US" dirty="0" err="1" smtClean="0"/>
              <a:t>moske</a:t>
            </a:r>
            <a:r>
              <a:rPr lang="en-US" dirty="0" smtClean="0"/>
              <a:t> about a shared </a:t>
            </a:r>
            <a:r>
              <a:rPr lang="en-US" dirty="0" err="1" smtClean="0"/>
              <a:t>erms</a:t>
            </a:r>
            <a:r>
              <a:rPr lang="en-US" dirty="0" smtClean="0"/>
              <a:t> … but it didn’t happen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</a:t>
            </a:r>
            <a:r>
              <a:rPr lang="en-US" dirty="0" err="1" smtClean="0"/>
              <a:t>csu’s</a:t>
            </a:r>
            <a:r>
              <a:rPr lang="en-US" dirty="0" smtClean="0"/>
              <a:t> have </a:t>
            </a:r>
            <a:r>
              <a:rPr lang="en-US" dirty="0" err="1" smtClean="0"/>
              <a:t>erms</a:t>
            </a:r>
            <a:r>
              <a:rPr lang="en-US" dirty="0" smtClean="0"/>
              <a:t> (</a:t>
            </a:r>
            <a:r>
              <a:rPr lang="en-US" dirty="0" err="1" smtClean="0"/>
              <a:t>sfsu</a:t>
            </a:r>
            <a:r>
              <a:rPr lang="en-US" dirty="0" smtClean="0"/>
              <a:t>, </a:t>
            </a:r>
            <a:r>
              <a:rPr lang="en-US" dirty="0" err="1" smtClean="0"/>
              <a:t>sjsu</a:t>
            </a:r>
            <a:r>
              <a:rPr lang="en-US" dirty="0" smtClean="0"/>
              <a:t>) others don’t (CSUEB)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III’s </a:t>
            </a:r>
            <a:r>
              <a:rPr lang="en-US" dirty="0" err="1" smtClean="0"/>
              <a:t>erm</a:t>
            </a:r>
            <a:r>
              <a:rPr lang="en-US" dirty="0" smtClean="0"/>
              <a:t> (which made sense for many </a:t>
            </a:r>
            <a:r>
              <a:rPr lang="en-US" dirty="0" err="1" smtClean="0"/>
              <a:t>csu’s</a:t>
            </a:r>
            <a:r>
              <a:rPr lang="en-US" dirty="0" smtClean="0"/>
              <a:t> at campus level) -- like </a:t>
            </a:r>
            <a:r>
              <a:rPr lang="en-US" dirty="0" err="1" smtClean="0"/>
              <a:t>Iii’s</a:t>
            </a:r>
            <a:r>
              <a:rPr lang="en-US" dirty="0" smtClean="0"/>
              <a:t> Webbridge -- didn’t lend itself to collaboration (III’s single library ILS focus)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9" y="6174889"/>
            <a:ext cx="1113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Original photo: Randall G. </a:t>
            </a:r>
            <a:r>
              <a:rPr lang="en-US" sz="1200" dirty="0" err="1"/>
              <a:t>ProphetModified</a:t>
            </a:r>
            <a:r>
              <a:rPr lang="en-US" sz="1200" dirty="0"/>
              <a:t> by Gazebo on December 31, 2015 with lossless optimization, the removal of thumbnail image and Photoshop thumbnail metadata, and the addition of comment metadata. - Entrance to the Xanadu futuristic attraction - Kissimmee, Florida (image #C821308) at the Florida Memory Project, Public Domain, https://commons.wikimedia.org/w/index.php?curid=46018183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764" y="1549102"/>
            <a:ext cx="4589462" cy="43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2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Collaborate early (and often?)</a:t>
            </a:r>
          </a:p>
          <a:p>
            <a:endParaRPr lang="en-US" sz="2400" dirty="0"/>
          </a:p>
          <a:p>
            <a:r>
              <a:rPr lang="en-US" sz="2400" dirty="0" smtClean="0"/>
              <a:t>Find systems that facilitate collaboration, then leverage </a:t>
            </a:r>
            <a:r>
              <a:rPr lang="en-US" sz="2400" dirty="0" err="1" smtClean="0"/>
              <a:t>Csu’s</a:t>
            </a:r>
            <a:r>
              <a:rPr lang="en-US" sz="2400" dirty="0" smtClean="0"/>
              <a:t> shared infrastructure and resources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shared services, and shared practices, not just shared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245</TotalTime>
  <Words>804</Words>
  <Application>Microsoft Office PowerPoint</Application>
  <PresentationFormat>Custom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ULMS – A Dean’s view</vt:lpstr>
      <vt:lpstr>Antecedents of the ULMS</vt:lpstr>
      <vt:lpstr>Pharos – Shared Catalog</vt:lpstr>
      <vt:lpstr>Mango – shared CSU catalog built on Oclc Data</vt:lpstr>
      <vt:lpstr>Metalib – Ex Libris Federated Search</vt:lpstr>
      <vt:lpstr>Xerxes/summon – Csu shared discovery system</vt:lpstr>
      <vt:lpstr>sFx – Ex Libris OpenURl resolver</vt:lpstr>
      <vt:lpstr>Csu shared Electronic resources management system (ERMS)</vt:lpstr>
      <vt:lpstr>Lessons learned</vt:lpstr>
      <vt:lpstr>Collaborate early</vt:lpstr>
      <vt:lpstr>Find systems that facilitate collaboration, then leverage Csu’s common infrastructure and resources </vt:lpstr>
      <vt:lpstr>Provide shared services and practices, not just shared information</vt:lpstr>
      <vt:lpstr>Cold ULMs History</vt:lpstr>
      <vt:lpstr>the campus dean’s role  </vt:lpstr>
      <vt:lpstr>Slide 15</vt:lpstr>
      <vt:lpstr>Can we help each other?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ULMS – A Dean’s view</dc:title>
  <dc:creator>John Wenzler</dc:creator>
  <cp:lastModifiedBy>John</cp:lastModifiedBy>
  <cp:revision>86</cp:revision>
  <dcterms:created xsi:type="dcterms:W3CDTF">2016-09-03T20:35:22Z</dcterms:created>
  <dcterms:modified xsi:type="dcterms:W3CDTF">2016-09-09T13:36:38Z</dcterms:modified>
</cp:coreProperties>
</file>