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4" r:id="rId2"/>
    <p:sldId id="320" r:id="rId3"/>
    <p:sldId id="321" r:id="rId4"/>
    <p:sldId id="317" r:id="rId5"/>
    <p:sldId id="318" r:id="rId6"/>
    <p:sldId id="322" r:id="rId7"/>
    <p:sldId id="304" r:id="rId8"/>
    <p:sldId id="319" r:id="rId9"/>
    <p:sldId id="305" r:id="rId10"/>
    <p:sldId id="306" r:id="rId11"/>
    <p:sldId id="329" r:id="rId12"/>
    <p:sldId id="307" r:id="rId13"/>
    <p:sldId id="308" r:id="rId14"/>
    <p:sldId id="327" r:id="rId15"/>
    <p:sldId id="309" r:id="rId16"/>
    <p:sldId id="310" r:id="rId17"/>
    <p:sldId id="323" r:id="rId18"/>
    <p:sldId id="311" r:id="rId19"/>
    <p:sldId id="324" r:id="rId20"/>
    <p:sldId id="326" r:id="rId21"/>
    <p:sldId id="312" r:id="rId22"/>
    <p:sldId id="313" r:id="rId23"/>
    <p:sldId id="328" r:id="rId24"/>
    <p:sldId id="314" r:id="rId25"/>
    <p:sldId id="29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D4F1"/>
    <a:srgbClr val="101A22"/>
    <a:srgbClr val="00AAE2"/>
    <a:srgbClr val="141A22"/>
    <a:srgbClr val="121A20"/>
    <a:srgbClr val="121A22"/>
    <a:srgbClr val="111921"/>
    <a:srgbClr val="CCCEDA"/>
    <a:srgbClr val="0E1A20"/>
    <a:srgbClr val="0C1A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0" autoAdjust="0"/>
    <p:restoredTop sz="94599"/>
  </p:normalViewPr>
  <p:slideViewPr>
    <p:cSldViewPr>
      <p:cViewPr varScale="1">
        <p:scale>
          <a:sx n="106" d="100"/>
          <a:sy n="106" d="100"/>
        </p:scale>
        <p:origin x="536" y="1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9EE2E6-201E-AE49-A529-D4C8BA459954}" type="datetimeFigureOut">
              <a:rPr lang="en-US" smtClean="0"/>
              <a:t>9/8/16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9D8594-E283-8E46-BB50-FF438BE01FB6}" type="slidenum">
              <a:rPr lang="en-US" smtClean="0"/>
              <a:t>‹#›</a:t>
            </a:fld>
            <a:endParaRPr lang="en-US"/>
          </a:p>
        </p:txBody>
      </p:sp>
    </p:spTree>
    <p:extLst>
      <p:ext uri="{BB962C8B-B14F-4D97-AF65-F5344CB8AC3E}">
        <p14:creationId xmlns:p14="http://schemas.microsoft.com/office/powerpoint/2010/main" val="428616882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101A22"/>
        </a:solidFill>
        <a:effectLst/>
      </p:bgPr>
    </p:bg>
    <p:spTree>
      <p:nvGrpSpPr>
        <p:cNvPr id="1" name=""/>
        <p:cNvGrpSpPr/>
        <p:nvPr/>
      </p:nvGrpSpPr>
      <p:grpSpPr>
        <a:xfrm>
          <a:off x="0" y="0"/>
          <a:ext cx="0" cy="0"/>
          <a:chOff x="0" y="0"/>
          <a:chExt cx="0" cy="0"/>
        </a:xfrm>
      </p:grpSpPr>
      <p:grpSp>
        <p:nvGrpSpPr>
          <p:cNvPr id="9" name="Group 8"/>
          <p:cNvGrpSpPr/>
          <p:nvPr userDrawn="1"/>
        </p:nvGrpSpPr>
        <p:grpSpPr>
          <a:xfrm>
            <a:off x="381000" y="838200"/>
            <a:ext cx="4622799" cy="4572000"/>
            <a:chOff x="381000" y="762000"/>
            <a:chExt cx="4622799" cy="457200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1000" y="762000"/>
              <a:ext cx="4622799" cy="3324881"/>
            </a:xfrm>
            <a:prstGeom prst="rect">
              <a:avLst/>
            </a:prstGeom>
          </p:spPr>
        </p:pic>
        <p:sp>
          <p:nvSpPr>
            <p:cNvPr id="8" name="Subtitle 2"/>
            <p:cNvSpPr txBox="1">
              <a:spLocks/>
            </p:cNvSpPr>
            <p:nvPr userDrawn="1"/>
          </p:nvSpPr>
          <p:spPr>
            <a:xfrm>
              <a:off x="658237" y="4182536"/>
              <a:ext cx="3812163" cy="1151464"/>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sz="2400" kern="1200" baseline="0">
                  <a:solidFill>
                    <a:schemeClr val="bg1"/>
                  </a:solidFill>
                  <a:latin typeface="Lato" panose="020F0502020204030203" pitchFamily="34" charset="0"/>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t>Unified Library</a:t>
              </a:r>
              <a:br>
                <a:rPr lang="en-US" dirty="0"/>
              </a:br>
              <a:r>
                <a:rPr lang="en-US" dirty="0"/>
                <a:t>Management System</a:t>
              </a:r>
            </a:p>
            <a:p>
              <a:r>
                <a:rPr lang="en-US" dirty="0">
                  <a:solidFill>
                    <a:srgbClr val="91D4F1"/>
                  </a:solidFill>
                </a:rPr>
                <a:t>ulms.calstate.edu</a:t>
              </a:r>
            </a:p>
          </p:txBody>
        </p:sp>
      </p:grpSp>
      <p:sp>
        <p:nvSpPr>
          <p:cNvPr id="2" name="Title 1"/>
          <p:cNvSpPr>
            <a:spLocks noGrp="1"/>
          </p:cNvSpPr>
          <p:nvPr>
            <p:ph type="ctrTitle" hasCustomPrompt="1"/>
          </p:nvPr>
        </p:nvSpPr>
        <p:spPr>
          <a:xfrm>
            <a:off x="4572000" y="1905000"/>
            <a:ext cx="6705600" cy="1752600"/>
          </a:xfrm>
        </p:spPr>
        <p:txBody>
          <a:bodyPr/>
          <a:lstStyle>
            <a:lvl1pPr>
              <a:defRPr baseline="0">
                <a:solidFill>
                  <a:schemeClr val="bg1"/>
                </a:solidFill>
                <a:latin typeface="Lato" panose="020F0502020204030203" pitchFamily="34" charset="0"/>
              </a:defRPr>
            </a:lvl1pPr>
          </a:lstStyle>
          <a:p>
            <a:r>
              <a:rPr lang="en-US" dirty="0"/>
              <a:t>Click to Add Title</a:t>
            </a:r>
          </a:p>
        </p:txBody>
      </p:sp>
      <p:sp>
        <p:nvSpPr>
          <p:cNvPr id="3" name="Subtitle 2"/>
          <p:cNvSpPr>
            <a:spLocks noGrp="1"/>
          </p:cNvSpPr>
          <p:nvPr>
            <p:ph type="subTitle" idx="1" hasCustomPrompt="1"/>
          </p:nvPr>
        </p:nvSpPr>
        <p:spPr>
          <a:xfrm>
            <a:off x="4572000" y="3962400"/>
            <a:ext cx="6705600" cy="762000"/>
          </a:xfrm>
        </p:spPr>
        <p:txBody>
          <a:bodyPr>
            <a:normAutofit/>
          </a:bodyPr>
          <a:lstStyle>
            <a:lvl1pPr marL="0" indent="0" algn="ctr">
              <a:buNone/>
              <a:defRPr sz="2400" baseline="0">
                <a:solidFill>
                  <a:schemeClr val="bg1"/>
                </a:solidFill>
                <a:latin typeface="Lato" panose="020F050202020403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sp>
        <p:nvSpPr>
          <p:cNvPr id="4" name="Date Placeholder 3"/>
          <p:cNvSpPr>
            <a:spLocks noGrp="1"/>
          </p:cNvSpPr>
          <p:nvPr>
            <p:ph type="dt" sz="half" idx="10"/>
          </p:nvPr>
        </p:nvSpPr>
        <p:spPr/>
        <p:txBody>
          <a:bodyPr/>
          <a:lstStyle/>
          <a:p>
            <a:fld id="{772D5316-8C6B-48C9-87E5-CC384E6D9168}" type="datetimeFigureOut">
              <a:rPr lang="en-US" smtClean="0"/>
              <a:t>9/8/16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3D568-DDE7-4FFD-86B7-9F0FB774F981}" type="slidenum">
              <a:rPr lang="en-US" smtClean="0"/>
              <a:t>‹#›</a:t>
            </a:fld>
            <a:endParaRPr lang="en-US"/>
          </a:p>
        </p:txBody>
      </p:sp>
    </p:spTree>
    <p:extLst>
      <p:ext uri="{BB962C8B-B14F-4D97-AF65-F5344CB8AC3E}">
        <p14:creationId xmlns:p14="http://schemas.microsoft.com/office/powerpoint/2010/main" val="2451984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2D5316-8C6B-48C9-87E5-CC384E6D9168}" type="datetimeFigureOut">
              <a:rPr lang="en-US" smtClean="0"/>
              <a:t>9/8/16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3D568-DDE7-4FFD-86B7-9F0FB774F981}" type="slidenum">
              <a:rPr lang="en-US" smtClean="0"/>
              <a:t>‹#›</a:t>
            </a:fld>
            <a:endParaRPr lang="en-US"/>
          </a:p>
        </p:txBody>
      </p:sp>
    </p:spTree>
    <p:extLst>
      <p:ext uri="{BB962C8B-B14F-4D97-AF65-F5344CB8AC3E}">
        <p14:creationId xmlns:p14="http://schemas.microsoft.com/office/powerpoint/2010/main" val="1899000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2D5316-8C6B-48C9-87E5-CC384E6D9168}" type="datetimeFigureOut">
              <a:rPr lang="en-US" smtClean="0"/>
              <a:t>9/8/16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3D568-DDE7-4FFD-86B7-9F0FB774F981}" type="slidenum">
              <a:rPr lang="en-US" smtClean="0"/>
              <a:t>‹#›</a:t>
            </a:fld>
            <a:endParaRPr lang="en-US"/>
          </a:p>
        </p:txBody>
      </p:sp>
    </p:spTree>
    <p:extLst>
      <p:ext uri="{BB962C8B-B14F-4D97-AF65-F5344CB8AC3E}">
        <p14:creationId xmlns:p14="http://schemas.microsoft.com/office/powerpoint/2010/main" val="2742019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44562"/>
          </a:xfrm>
        </p:spPr>
        <p:txBody>
          <a:bodyPr>
            <a:normAutofit/>
          </a:bodyPr>
          <a:lstStyle>
            <a:lvl1pPr algn="l">
              <a:defRPr sz="4000" b="1" baseline="0">
                <a:solidFill>
                  <a:srgbClr val="101A22"/>
                </a:solidFill>
                <a:latin typeface="+mj-lt"/>
              </a:defRPr>
            </a:lvl1pPr>
          </a:lstStyle>
          <a:p>
            <a:r>
              <a:rPr lang="en-US" dirty="0"/>
              <a:t>Click to edit Master title style</a:t>
            </a:r>
          </a:p>
        </p:txBody>
      </p:sp>
      <p:sp>
        <p:nvSpPr>
          <p:cNvPr id="3" name="Content Placeholder 2"/>
          <p:cNvSpPr>
            <a:spLocks noGrp="1"/>
          </p:cNvSpPr>
          <p:nvPr>
            <p:ph idx="1"/>
          </p:nvPr>
        </p:nvSpPr>
        <p:spPr>
          <a:xfrm>
            <a:off x="596900" y="1600201"/>
            <a:ext cx="10972800" cy="4472781"/>
          </a:xfrm>
        </p:spPr>
        <p:txBody>
          <a:bodyPr/>
          <a:lstStyle>
            <a:lvl1pPr>
              <a:defRPr baseline="0">
                <a:solidFill>
                  <a:schemeClr val="tx1">
                    <a:lumMod val="85000"/>
                    <a:lumOff val="15000"/>
                  </a:schemeClr>
                </a:solidFill>
                <a:latin typeface="+mn-lt"/>
              </a:defRPr>
            </a:lvl1pPr>
            <a:lvl2pPr>
              <a:defRPr baseline="0">
                <a:solidFill>
                  <a:schemeClr val="tx1">
                    <a:lumMod val="85000"/>
                    <a:lumOff val="15000"/>
                  </a:schemeClr>
                </a:solidFill>
                <a:latin typeface="+mn-lt"/>
              </a:defRPr>
            </a:lvl2pPr>
            <a:lvl3pPr>
              <a:defRPr baseline="0">
                <a:solidFill>
                  <a:schemeClr val="tx1">
                    <a:lumMod val="85000"/>
                    <a:lumOff val="15000"/>
                  </a:schemeClr>
                </a:solidFill>
                <a:latin typeface="+mn-lt"/>
              </a:defRPr>
            </a:lvl3pPr>
            <a:lvl4pPr>
              <a:defRPr baseline="0">
                <a:solidFill>
                  <a:schemeClr val="tx1">
                    <a:lumMod val="85000"/>
                    <a:lumOff val="15000"/>
                  </a:schemeClr>
                </a:solidFill>
                <a:latin typeface="+mn-lt"/>
              </a:defRPr>
            </a:lvl4pPr>
            <a:lvl5pPr>
              <a:defRPr baseline="0">
                <a:solidFill>
                  <a:schemeClr val="tx1">
                    <a:lumMod val="85000"/>
                    <a:lumOff val="15000"/>
                  </a:schemeClr>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72D5316-8C6B-48C9-87E5-CC384E6D9168}" type="datetimeFigureOut">
              <a:rPr lang="en-US" smtClean="0"/>
              <a:t>9/8/16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3D568-DDE7-4FFD-86B7-9F0FB774F981}" type="slidenum">
              <a:rPr lang="en-US" smtClean="0"/>
              <a:t>‹#›</a:t>
            </a:fld>
            <a:endParaRPr lang="en-US"/>
          </a:p>
        </p:txBody>
      </p:sp>
      <p:grpSp>
        <p:nvGrpSpPr>
          <p:cNvPr id="10" name="Group 9"/>
          <p:cNvGrpSpPr/>
          <p:nvPr userDrawn="1"/>
        </p:nvGrpSpPr>
        <p:grpSpPr>
          <a:xfrm>
            <a:off x="0" y="6172200"/>
            <a:ext cx="12192000" cy="685800"/>
            <a:chOff x="0" y="6172200"/>
            <a:chExt cx="9144000" cy="685800"/>
          </a:xfrm>
        </p:grpSpPr>
        <p:sp>
          <p:nvSpPr>
            <p:cNvPr id="7" name="Rectangle 6"/>
            <p:cNvSpPr/>
            <p:nvPr userDrawn="1"/>
          </p:nvSpPr>
          <p:spPr>
            <a:xfrm>
              <a:off x="0" y="6705600"/>
              <a:ext cx="9144000" cy="152400"/>
            </a:xfrm>
            <a:prstGeom prst="rect">
              <a:avLst/>
            </a:prstGeom>
            <a:solidFill>
              <a:srgbClr val="141A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72500" y="6172200"/>
              <a:ext cx="472647"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userDrawn="1"/>
          </p:nvSpPr>
          <p:spPr>
            <a:xfrm>
              <a:off x="0" y="6629400"/>
              <a:ext cx="9144000" cy="76200"/>
            </a:xfrm>
            <a:prstGeom prst="rect">
              <a:avLst/>
            </a:prstGeom>
            <a:gradFill>
              <a:gsLst>
                <a:gs pos="0">
                  <a:srgbClr val="FF0000"/>
                </a:gs>
                <a:gs pos="100000">
                  <a:srgbClr val="0070C0"/>
                </a:gs>
                <a:gs pos="36000">
                  <a:srgbClr val="FFFF00"/>
                </a:gs>
                <a:gs pos="66000">
                  <a:srgbClr val="00B05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Tree>
    <p:extLst>
      <p:ext uri="{BB962C8B-B14F-4D97-AF65-F5344CB8AC3E}">
        <p14:creationId xmlns:p14="http://schemas.microsoft.com/office/powerpoint/2010/main" val="3750811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514601"/>
            <a:ext cx="10363200" cy="3254375"/>
          </a:xfrm>
        </p:spPr>
        <p:txBody>
          <a:bodyPr anchor="t"/>
          <a:lstStyle>
            <a:lvl1pPr algn="ctr">
              <a:defRPr sz="4000" b="1" cap="none" baseline="0"/>
            </a:lvl1pPr>
          </a:lstStyle>
          <a:p>
            <a:r>
              <a:rPr lang="en-US" dirty="0"/>
              <a:t>Click to edit Master title style</a:t>
            </a:r>
          </a:p>
        </p:txBody>
      </p:sp>
      <p:sp>
        <p:nvSpPr>
          <p:cNvPr id="4" name="Date Placeholder 3"/>
          <p:cNvSpPr>
            <a:spLocks noGrp="1"/>
          </p:cNvSpPr>
          <p:nvPr>
            <p:ph type="dt" sz="half" idx="10"/>
          </p:nvPr>
        </p:nvSpPr>
        <p:spPr/>
        <p:txBody>
          <a:bodyPr/>
          <a:lstStyle/>
          <a:p>
            <a:fld id="{772D5316-8C6B-48C9-87E5-CC384E6D9168}" type="datetimeFigureOut">
              <a:rPr lang="en-US" smtClean="0"/>
              <a:t>9/8/16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3D568-DDE7-4FFD-86B7-9F0FB774F981}" type="slidenum">
              <a:rPr lang="en-US" smtClean="0"/>
              <a:t>‹#›</a:t>
            </a:fld>
            <a:endParaRPr lang="en-US"/>
          </a:p>
        </p:txBody>
      </p:sp>
      <p:grpSp>
        <p:nvGrpSpPr>
          <p:cNvPr id="11" name="Group 10"/>
          <p:cNvGrpSpPr/>
          <p:nvPr userDrawn="1"/>
        </p:nvGrpSpPr>
        <p:grpSpPr>
          <a:xfrm>
            <a:off x="0" y="6172200"/>
            <a:ext cx="12192000" cy="685800"/>
            <a:chOff x="0" y="6172200"/>
            <a:chExt cx="9144000" cy="685800"/>
          </a:xfrm>
        </p:grpSpPr>
        <p:sp>
          <p:nvSpPr>
            <p:cNvPr id="12" name="Rectangle 11"/>
            <p:cNvSpPr/>
            <p:nvPr userDrawn="1"/>
          </p:nvSpPr>
          <p:spPr>
            <a:xfrm>
              <a:off x="0" y="6705600"/>
              <a:ext cx="9144000" cy="152400"/>
            </a:xfrm>
            <a:prstGeom prst="rect">
              <a:avLst/>
            </a:prstGeom>
            <a:solidFill>
              <a:srgbClr val="141A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8200" y="6172200"/>
              <a:ext cx="586947"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Rectangle 13"/>
            <p:cNvSpPr/>
            <p:nvPr userDrawn="1"/>
          </p:nvSpPr>
          <p:spPr>
            <a:xfrm>
              <a:off x="0" y="6629400"/>
              <a:ext cx="9144000" cy="76200"/>
            </a:xfrm>
            <a:prstGeom prst="rect">
              <a:avLst/>
            </a:prstGeom>
            <a:gradFill>
              <a:gsLst>
                <a:gs pos="0">
                  <a:srgbClr val="FF0000"/>
                </a:gs>
                <a:gs pos="100000">
                  <a:srgbClr val="0070C0"/>
                </a:gs>
                <a:gs pos="36000">
                  <a:srgbClr val="FFFF00"/>
                </a:gs>
                <a:gs pos="66000">
                  <a:srgbClr val="00B05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Tree>
    <p:extLst>
      <p:ext uri="{BB962C8B-B14F-4D97-AF65-F5344CB8AC3E}">
        <p14:creationId xmlns:p14="http://schemas.microsoft.com/office/powerpoint/2010/main" val="2886239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2D5316-8C6B-48C9-87E5-CC384E6D9168}" type="datetimeFigureOut">
              <a:rPr lang="en-US" smtClean="0"/>
              <a:t>9/8/16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3D568-DDE7-4FFD-86B7-9F0FB774F981}" type="slidenum">
              <a:rPr lang="en-US" smtClean="0"/>
              <a:t>‹#›</a:t>
            </a:fld>
            <a:endParaRPr lang="en-US"/>
          </a:p>
        </p:txBody>
      </p:sp>
    </p:spTree>
    <p:extLst>
      <p:ext uri="{BB962C8B-B14F-4D97-AF65-F5344CB8AC3E}">
        <p14:creationId xmlns:p14="http://schemas.microsoft.com/office/powerpoint/2010/main" val="1984941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2D5316-8C6B-48C9-87E5-CC384E6D9168}" type="datetimeFigureOut">
              <a:rPr lang="en-US" smtClean="0"/>
              <a:t>9/8/16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73D568-DDE7-4FFD-86B7-9F0FB774F981}" type="slidenum">
              <a:rPr lang="en-US" smtClean="0"/>
              <a:t>‹#›</a:t>
            </a:fld>
            <a:endParaRPr lang="en-US"/>
          </a:p>
        </p:txBody>
      </p:sp>
    </p:spTree>
    <p:extLst>
      <p:ext uri="{BB962C8B-B14F-4D97-AF65-F5344CB8AC3E}">
        <p14:creationId xmlns:p14="http://schemas.microsoft.com/office/powerpoint/2010/main" val="2794953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2D5316-8C6B-48C9-87E5-CC384E6D9168}" type="datetimeFigureOut">
              <a:rPr lang="en-US" smtClean="0"/>
              <a:t>9/8/16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73D568-DDE7-4FFD-86B7-9F0FB774F981}" type="slidenum">
              <a:rPr lang="en-US" smtClean="0"/>
              <a:t>‹#›</a:t>
            </a:fld>
            <a:endParaRPr lang="en-US"/>
          </a:p>
        </p:txBody>
      </p:sp>
    </p:spTree>
    <p:extLst>
      <p:ext uri="{BB962C8B-B14F-4D97-AF65-F5344CB8AC3E}">
        <p14:creationId xmlns:p14="http://schemas.microsoft.com/office/powerpoint/2010/main" val="1848247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2D5316-8C6B-48C9-87E5-CC384E6D9168}" type="datetimeFigureOut">
              <a:rPr lang="en-US" smtClean="0"/>
              <a:t>9/8/16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73D568-DDE7-4FFD-86B7-9F0FB774F981}" type="slidenum">
              <a:rPr lang="en-US" smtClean="0"/>
              <a:t>‹#›</a:t>
            </a:fld>
            <a:endParaRPr lang="en-US"/>
          </a:p>
        </p:txBody>
      </p:sp>
    </p:spTree>
    <p:extLst>
      <p:ext uri="{BB962C8B-B14F-4D97-AF65-F5344CB8AC3E}">
        <p14:creationId xmlns:p14="http://schemas.microsoft.com/office/powerpoint/2010/main" val="3111531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2D5316-8C6B-48C9-87E5-CC384E6D9168}" type="datetimeFigureOut">
              <a:rPr lang="en-US" smtClean="0"/>
              <a:t>9/8/16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3D568-DDE7-4FFD-86B7-9F0FB774F981}" type="slidenum">
              <a:rPr lang="en-US" smtClean="0"/>
              <a:t>‹#›</a:t>
            </a:fld>
            <a:endParaRPr lang="en-US"/>
          </a:p>
        </p:txBody>
      </p:sp>
    </p:spTree>
    <p:extLst>
      <p:ext uri="{BB962C8B-B14F-4D97-AF65-F5344CB8AC3E}">
        <p14:creationId xmlns:p14="http://schemas.microsoft.com/office/powerpoint/2010/main" val="947940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2D5316-8C6B-48C9-87E5-CC384E6D9168}" type="datetimeFigureOut">
              <a:rPr lang="en-US" smtClean="0"/>
              <a:t>9/8/16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3D568-DDE7-4FFD-86B7-9F0FB774F981}" type="slidenum">
              <a:rPr lang="en-US" smtClean="0"/>
              <a:t>‹#›</a:t>
            </a:fld>
            <a:endParaRPr lang="en-US"/>
          </a:p>
        </p:txBody>
      </p:sp>
    </p:spTree>
    <p:extLst>
      <p:ext uri="{BB962C8B-B14F-4D97-AF65-F5344CB8AC3E}">
        <p14:creationId xmlns:p14="http://schemas.microsoft.com/office/powerpoint/2010/main" val="11377367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EDA"/>
            </a:gs>
            <a:gs pos="49000">
              <a:schemeClr val="bg1"/>
            </a:gs>
            <a:gs pos="10000">
              <a:schemeClr val="accent1">
                <a:lumMod val="20000"/>
                <a:lumOff val="80000"/>
              </a:schemeClr>
            </a:gs>
            <a:gs pos="20000">
              <a:schemeClr val="bg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2D5316-8C6B-48C9-87E5-CC384E6D9168}" type="datetimeFigureOut">
              <a:rPr lang="en-US" smtClean="0"/>
              <a:t>9/8/16</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73D568-DDE7-4FFD-86B7-9F0FB774F981}" type="slidenum">
              <a:rPr lang="en-US" smtClean="0"/>
              <a:t>‹#›</a:t>
            </a:fld>
            <a:endParaRPr lang="en-US"/>
          </a:p>
        </p:txBody>
      </p:sp>
    </p:spTree>
    <p:extLst>
      <p:ext uri="{BB962C8B-B14F-4D97-AF65-F5344CB8AC3E}">
        <p14:creationId xmlns:p14="http://schemas.microsoft.com/office/powerpoint/2010/main" val="1940581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Project Review &amp; </a:t>
            </a:r>
            <a:br>
              <a:rPr lang="en-US" dirty="0"/>
            </a:br>
            <a:r>
              <a:rPr lang="en-US" dirty="0"/>
              <a:t>Post-Go Live Governance</a:t>
            </a:r>
          </a:p>
        </p:txBody>
      </p:sp>
      <p:sp>
        <p:nvSpPr>
          <p:cNvPr id="5" name="Subtitle 4"/>
          <p:cNvSpPr>
            <a:spLocks noGrp="1"/>
          </p:cNvSpPr>
          <p:nvPr>
            <p:ph type="subTitle" idx="1"/>
          </p:nvPr>
        </p:nvSpPr>
        <p:spPr>
          <a:xfrm>
            <a:off x="4572000" y="3962400"/>
            <a:ext cx="6705600" cy="1524000"/>
          </a:xfrm>
        </p:spPr>
        <p:txBody>
          <a:bodyPr>
            <a:normAutofit/>
          </a:bodyPr>
          <a:lstStyle/>
          <a:p>
            <a:r>
              <a:rPr lang="en-US" dirty="0"/>
              <a:t>ULMS Team</a:t>
            </a:r>
          </a:p>
          <a:p>
            <a:r>
              <a:rPr lang="en-US" sz="2000" dirty="0"/>
              <a:t>COLD Meeting, Channel Islands</a:t>
            </a:r>
            <a:br>
              <a:rPr lang="en-US" sz="2000" dirty="0"/>
            </a:br>
            <a:r>
              <a:rPr lang="en-US" sz="2000" dirty="0"/>
              <a:t>Sept 2016</a:t>
            </a:r>
          </a:p>
        </p:txBody>
      </p:sp>
    </p:spTree>
    <p:extLst>
      <p:ext uri="{BB962C8B-B14F-4D97-AF65-F5344CB8AC3E}">
        <p14:creationId xmlns:p14="http://schemas.microsoft.com/office/powerpoint/2010/main" val="2683018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Go-Live at a glance</a:t>
            </a:r>
            <a:endParaRPr lang="en-US"/>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Final </a:t>
            </a:r>
            <a:r>
              <a:rPr lang="en-US" b="1" dirty="0"/>
              <a:t>migration work begins May 2017</a:t>
            </a:r>
          </a:p>
          <a:p>
            <a:pPr lvl="1">
              <a:spcBef>
                <a:spcPts val="1800"/>
              </a:spcBef>
            </a:pPr>
            <a:r>
              <a:rPr lang="en-US" dirty="0"/>
              <a:t>Technical Freeze: 4 weeks out from your Go-Live date</a:t>
            </a:r>
          </a:p>
          <a:p>
            <a:pPr lvl="1"/>
            <a:r>
              <a:rPr lang="en-US" dirty="0"/>
              <a:t>Fulfillment Freeze: 48 </a:t>
            </a:r>
            <a:r>
              <a:rPr lang="en-US" dirty="0" err="1"/>
              <a:t>hrs</a:t>
            </a:r>
            <a:r>
              <a:rPr lang="en-US" dirty="0"/>
              <a:t> out from your Go-Live date</a:t>
            </a:r>
            <a:br>
              <a:rPr lang="en-US" dirty="0"/>
            </a:br>
            <a:endParaRPr lang="en-US" dirty="0"/>
          </a:p>
          <a:p>
            <a:pPr marL="0" indent="0">
              <a:buNone/>
            </a:pPr>
            <a:r>
              <a:rPr lang="en-US" b="1" dirty="0"/>
              <a:t>Go-Live dates in June 2017</a:t>
            </a:r>
          </a:p>
          <a:p>
            <a:pPr lvl="1"/>
            <a:r>
              <a:rPr lang="en-US" dirty="0"/>
              <a:t>Week of June 13: 	Maritime, East Bay, Humboldt, Chico, Bakersfield, </a:t>
            </a:r>
            <a:br>
              <a:rPr lang="en-US" dirty="0"/>
            </a:br>
            <a:r>
              <a:rPr lang="en-US" dirty="0"/>
              <a:t>				Dominguez Hills, Northridge, Fresno</a:t>
            </a:r>
          </a:p>
          <a:p>
            <a:pPr lvl="1"/>
            <a:r>
              <a:rPr lang="en-US" dirty="0"/>
              <a:t>Week of June 20	Monterey Bay, Sonoma, Fullerton, Channel Islands,</a:t>
            </a:r>
            <a:br>
              <a:rPr lang="en-US" dirty="0"/>
            </a:br>
            <a:r>
              <a:rPr lang="en-US" dirty="0"/>
              <a:t>				Los Angeles, Long Beach, Pomona</a:t>
            </a:r>
          </a:p>
          <a:p>
            <a:pPr lvl="1"/>
            <a:r>
              <a:rPr lang="en-US" dirty="0"/>
              <a:t>Week of June 27	San Francisco, San Jose, Stanislaus, San Bernardino,</a:t>
            </a:r>
            <a:br>
              <a:rPr lang="en-US" dirty="0"/>
            </a:br>
            <a:r>
              <a:rPr lang="en-US" dirty="0"/>
              <a:t>				San Luis Obispo, Moss Landing, San Diego</a:t>
            </a:r>
          </a:p>
          <a:p>
            <a:pPr lvl="1"/>
            <a:r>
              <a:rPr lang="en-US" dirty="0"/>
              <a:t>Sacramento, San Marcos linked to NZ at end</a:t>
            </a:r>
          </a:p>
          <a:p>
            <a:endParaRPr lang="en-US" dirty="0"/>
          </a:p>
        </p:txBody>
      </p:sp>
    </p:spTree>
    <p:extLst>
      <p:ext uri="{BB962C8B-B14F-4D97-AF65-F5344CB8AC3E}">
        <p14:creationId xmlns:p14="http://schemas.microsoft.com/office/powerpoint/2010/main" val="78297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more words about Go-Live</a:t>
            </a:r>
            <a:endParaRPr lang="en-US" dirty="0"/>
          </a:p>
        </p:txBody>
      </p:sp>
      <p:sp>
        <p:nvSpPr>
          <p:cNvPr id="3" name="Content Placeholder 2"/>
          <p:cNvSpPr>
            <a:spLocks noGrp="1"/>
          </p:cNvSpPr>
          <p:nvPr>
            <p:ph idx="1"/>
          </p:nvPr>
        </p:nvSpPr>
        <p:spPr/>
        <p:txBody>
          <a:bodyPr>
            <a:normAutofit fontScale="92500"/>
          </a:bodyPr>
          <a:lstStyle/>
          <a:p>
            <a:r>
              <a:rPr lang="en-US" dirty="0" smtClean="0"/>
              <a:t>All hands on deck from April to late-July/early-August</a:t>
            </a:r>
          </a:p>
          <a:p>
            <a:pPr lvl="1"/>
            <a:r>
              <a:rPr lang="en-US" dirty="0" smtClean="0"/>
              <a:t>Increased stress &amp; workload on line staff &amp; PMs (Be Kind)</a:t>
            </a:r>
          </a:p>
          <a:p>
            <a:pPr lvl="1"/>
            <a:r>
              <a:rPr lang="en-US" dirty="0" smtClean="0"/>
              <a:t>TS staff will be discouraged from working in ILS during technical freeze (what to do with free time?)</a:t>
            </a:r>
          </a:p>
          <a:p>
            <a:pPr lvl="1"/>
            <a:r>
              <a:rPr lang="en-US" dirty="0" smtClean="0"/>
              <a:t>Staff vacations will need to be managed during this time</a:t>
            </a:r>
          </a:p>
          <a:p>
            <a:pPr lvl="2"/>
            <a:r>
              <a:rPr lang="en-US" dirty="0" smtClean="0"/>
              <a:t>Will need PMs project knowledge on hand</a:t>
            </a:r>
          </a:p>
          <a:p>
            <a:pPr lvl="2"/>
            <a:r>
              <a:rPr lang="en-US" dirty="0" smtClean="0"/>
              <a:t>Key staff who export and evaluate data in current ILS and Alma/Primo</a:t>
            </a:r>
          </a:p>
          <a:p>
            <a:pPr lvl="1"/>
            <a:r>
              <a:rPr lang="en-US" dirty="0" smtClean="0"/>
              <a:t>Need as many eyeballs as possible to find issues during rest of summer</a:t>
            </a:r>
          </a:p>
          <a:p>
            <a:r>
              <a:rPr lang="en-US" dirty="0" smtClean="0"/>
              <a:t>More specifics about timeline at later COLD meeting</a:t>
            </a:r>
          </a:p>
          <a:p>
            <a:pPr lvl="1"/>
            <a:endParaRPr lang="en-US" dirty="0"/>
          </a:p>
        </p:txBody>
      </p:sp>
    </p:spTree>
    <p:extLst>
      <p:ext uri="{BB962C8B-B14F-4D97-AF65-F5344CB8AC3E}">
        <p14:creationId xmlns:p14="http://schemas.microsoft.com/office/powerpoint/2010/main" val="274160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 on Project Update?</a:t>
            </a:r>
          </a:p>
        </p:txBody>
      </p:sp>
    </p:spTree>
    <p:extLst>
      <p:ext uri="{BB962C8B-B14F-4D97-AF65-F5344CB8AC3E}">
        <p14:creationId xmlns:p14="http://schemas.microsoft.com/office/powerpoint/2010/main" val="403444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ULMS Governance Post Go-Live</a:t>
            </a:r>
          </a:p>
        </p:txBody>
      </p:sp>
    </p:spTree>
    <p:extLst>
      <p:ext uri="{BB962C8B-B14F-4D97-AF65-F5344CB8AC3E}">
        <p14:creationId xmlns:p14="http://schemas.microsoft.com/office/powerpoint/2010/main" val="687875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Questions</a:t>
            </a:r>
            <a:endParaRPr lang="en-US" dirty="0"/>
          </a:p>
        </p:txBody>
      </p:sp>
      <p:sp>
        <p:nvSpPr>
          <p:cNvPr id="3" name="Content Placeholder 2"/>
          <p:cNvSpPr>
            <a:spLocks noGrp="1"/>
          </p:cNvSpPr>
          <p:nvPr>
            <p:ph idx="1"/>
          </p:nvPr>
        </p:nvSpPr>
        <p:spPr/>
        <p:txBody>
          <a:bodyPr/>
          <a:lstStyle/>
          <a:p>
            <a:r>
              <a:rPr lang="en-US" dirty="0"/>
              <a:t>What level of involvement does COLD want?</a:t>
            </a:r>
          </a:p>
          <a:p>
            <a:r>
              <a:rPr lang="en-US" dirty="0"/>
              <a:t>How different is our mission and structure from other Alma consortia?</a:t>
            </a:r>
          </a:p>
          <a:p>
            <a:r>
              <a:rPr lang="en-US" dirty="0"/>
              <a:t>Current ULMS governance structure focused on inclusivity of staff/faculty – will need more nimble structure in production system</a:t>
            </a:r>
          </a:p>
        </p:txBody>
      </p:sp>
    </p:spTree>
    <p:extLst>
      <p:ext uri="{BB962C8B-B14F-4D97-AF65-F5344CB8AC3E}">
        <p14:creationId xmlns:p14="http://schemas.microsoft.com/office/powerpoint/2010/main" val="1820570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What is the need for governance? </a:t>
            </a:r>
          </a:p>
        </p:txBody>
      </p:sp>
      <p:sp>
        <p:nvSpPr>
          <p:cNvPr id="4" name="Content Placeholder 3"/>
          <p:cNvSpPr>
            <a:spLocks noGrp="1"/>
          </p:cNvSpPr>
          <p:nvPr>
            <p:ph idx="1"/>
          </p:nvPr>
        </p:nvSpPr>
        <p:spPr/>
        <p:txBody>
          <a:bodyPr>
            <a:normAutofit fontScale="92500"/>
          </a:bodyPr>
          <a:lstStyle/>
          <a:p>
            <a:r>
              <a:rPr lang="en-US" dirty="0"/>
              <a:t>Ongoing policy &amp; procedure development</a:t>
            </a:r>
          </a:p>
          <a:p>
            <a:r>
              <a:rPr lang="en-US" dirty="0"/>
              <a:t>Create best practice-based models of joint operations</a:t>
            </a:r>
          </a:p>
          <a:p>
            <a:r>
              <a:rPr lang="en-US" dirty="0"/>
              <a:t>Encourage collaboration</a:t>
            </a:r>
          </a:p>
          <a:p>
            <a:r>
              <a:rPr lang="en-US" dirty="0"/>
              <a:t>Identify areas for new efficiencies &amp; services using Alma &amp; </a:t>
            </a:r>
            <a:r>
              <a:rPr lang="en-US" dirty="0" smtClean="0"/>
              <a:t>Primo</a:t>
            </a:r>
          </a:p>
          <a:p>
            <a:r>
              <a:rPr lang="en-US" dirty="0" smtClean="0"/>
              <a:t>Enabling the ULMS to achieve strategic direction</a:t>
            </a:r>
          </a:p>
          <a:p>
            <a:pPr marL="457200" lvl="1" indent="0">
              <a:buNone/>
            </a:pPr>
            <a:r>
              <a:rPr lang="en-US" i="1" dirty="0" smtClean="0"/>
              <a:t>The </a:t>
            </a:r>
            <a:r>
              <a:rPr lang="en-US" i="1" dirty="0"/>
              <a:t>ULMS</a:t>
            </a:r>
            <a:r>
              <a:rPr lang="en-US" b="1" i="1" dirty="0"/>
              <a:t> </a:t>
            </a:r>
            <a:r>
              <a:rPr lang="en-US" i="1" dirty="0"/>
              <a:t>is a unified, shared library services platform that provides the critical infrastructure needed to support efficient management and delivery of print and electronic resources and collaborative collection development to enable equitable student success across the CSU.</a:t>
            </a:r>
          </a:p>
          <a:p>
            <a:endParaRPr lang="en-US" dirty="0"/>
          </a:p>
          <a:p>
            <a:endParaRPr lang="en-US" dirty="0"/>
          </a:p>
          <a:p>
            <a:endParaRPr lang="en-US" dirty="0"/>
          </a:p>
        </p:txBody>
      </p:sp>
    </p:spTree>
    <p:extLst>
      <p:ext uri="{BB962C8B-B14F-4D97-AF65-F5344CB8AC3E}">
        <p14:creationId xmlns:p14="http://schemas.microsoft.com/office/powerpoint/2010/main" val="720430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North America Alma Consortia</a:t>
            </a:r>
          </a:p>
        </p:txBody>
      </p:sp>
      <p:sp>
        <p:nvSpPr>
          <p:cNvPr id="3" name="Content Placeholder 2"/>
          <p:cNvSpPr>
            <a:spLocks noGrp="1"/>
          </p:cNvSpPr>
          <p:nvPr>
            <p:ph idx="1"/>
          </p:nvPr>
        </p:nvSpPr>
        <p:spPr/>
        <p:txBody>
          <a:bodyPr>
            <a:normAutofit/>
          </a:bodyPr>
          <a:lstStyle/>
          <a:p>
            <a:r>
              <a:rPr lang="en-US" dirty="0" err="1"/>
              <a:t>Orbis</a:t>
            </a:r>
            <a:r>
              <a:rPr lang="en-US" dirty="0"/>
              <a:t> Cascade</a:t>
            </a:r>
          </a:p>
          <a:p>
            <a:r>
              <a:rPr lang="en-US" dirty="0"/>
              <a:t>U Wisconsin</a:t>
            </a:r>
          </a:p>
          <a:p>
            <a:pPr marL="0" indent="0">
              <a:spcBef>
                <a:spcPts val="2400"/>
              </a:spcBef>
              <a:buNone/>
            </a:pPr>
            <a:r>
              <a:rPr lang="en-US" b="1" dirty="0"/>
              <a:t>In progress:</a:t>
            </a:r>
          </a:p>
          <a:p>
            <a:r>
              <a:rPr lang="en-US" dirty="0" smtClean="0"/>
              <a:t>University </a:t>
            </a:r>
            <a:r>
              <a:rPr lang="en-US" dirty="0"/>
              <a:t>System of Georgia</a:t>
            </a:r>
          </a:p>
          <a:p>
            <a:r>
              <a:rPr lang="en-US" dirty="0"/>
              <a:t>Montana</a:t>
            </a:r>
          </a:p>
          <a:p>
            <a:r>
              <a:rPr lang="en-US" dirty="0"/>
              <a:t>WRLG</a:t>
            </a:r>
          </a:p>
        </p:txBody>
      </p:sp>
    </p:spTree>
    <p:extLst>
      <p:ext uri="{BB962C8B-B14F-4D97-AF65-F5344CB8AC3E}">
        <p14:creationId xmlns:p14="http://schemas.microsoft.com/office/powerpoint/2010/main" val="1971646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Look At </a:t>
            </a:r>
            <a:r>
              <a:rPr lang="en-US" dirty="0" err="1"/>
              <a:t>Orbis</a:t>
            </a:r>
            <a:endParaRPr lang="en-US" dirty="0"/>
          </a:p>
        </p:txBody>
      </p:sp>
      <p:sp>
        <p:nvSpPr>
          <p:cNvPr id="3" name="Content Placeholder 2"/>
          <p:cNvSpPr>
            <a:spLocks noGrp="1"/>
          </p:cNvSpPr>
          <p:nvPr>
            <p:ph idx="1"/>
          </p:nvPr>
        </p:nvSpPr>
        <p:spPr/>
        <p:txBody>
          <a:bodyPr>
            <a:normAutofit/>
          </a:bodyPr>
          <a:lstStyle/>
          <a:p>
            <a:r>
              <a:rPr lang="en-US" dirty="0"/>
              <a:t>39 colleges and universities in Pacific Northwest</a:t>
            </a:r>
          </a:p>
          <a:p>
            <a:r>
              <a:rPr lang="en-US" dirty="0"/>
              <a:t>Small teams (5-7 members)</a:t>
            </a:r>
          </a:p>
          <a:p>
            <a:pPr lvl="1"/>
            <a:r>
              <a:rPr lang="en-US" dirty="0"/>
              <a:t>Members serve 2 year terms</a:t>
            </a:r>
          </a:p>
          <a:p>
            <a:pPr lvl="1"/>
            <a:r>
              <a:rPr lang="en-US" dirty="0"/>
              <a:t>Members do not represent their campus, as such</a:t>
            </a:r>
          </a:p>
          <a:p>
            <a:pPr lvl="1"/>
            <a:r>
              <a:rPr lang="en-US" dirty="0"/>
              <a:t>Teams are in communication with campus reps</a:t>
            </a:r>
          </a:p>
          <a:p>
            <a:pPr lvl="1"/>
            <a:r>
              <a:rPr lang="en-US" dirty="0"/>
              <a:t>Library </a:t>
            </a:r>
            <a:r>
              <a:rPr lang="en-US" dirty="0" smtClean="0"/>
              <a:t>Director on </a:t>
            </a:r>
            <a:r>
              <a:rPr lang="en-US" dirty="0"/>
              <a:t>each team, chair appointed by Board</a:t>
            </a:r>
          </a:p>
          <a:p>
            <a:r>
              <a:rPr lang="en-US" dirty="0"/>
              <a:t>Ad hoc working groups</a:t>
            </a:r>
          </a:p>
        </p:txBody>
      </p:sp>
    </p:spTree>
    <p:extLst>
      <p:ext uri="{BB962C8B-B14F-4D97-AF65-F5344CB8AC3E}">
        <p14:creationId xmlns:p14="http://schemas.microsoft.com/office/powerpoint/2010/main" val="283633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Orbis</a:t>
            </a:r>
            <a:r>
              <a:rPr lang="en-US" dirty="0"/>
              <a:t> SLIS Teams</a:t>
            </a:r>
          </a:p>
        </p:txBody>
      </p:sp>
      <p:sp>
        <p:nvSpPr>
          <p:cNvPr id="3" name="Content Placeholder 2"/>
          <p:cNvSpPr>
            <a:spLocks noGrp="1"/>
          </p:cNvSpPr>
          <p:nvPr>
            <p:ph idx="1"/>
          </p:nvPr>
        </p:nvSpPr>
        <p:spPr/>
        <p:txBody>
          <a:bodyPr>
            <a:noAutofit/>
          </a:bodyPr>
          <a:lstStyle/>
          <a:p>
            <a:pPr marL="114300" indent="0">
              <a:buNone/>
            </a:pPr>
            <a:r>
              <a:rPr lang="en-US" b="1" dirty="0"/>
              <a:t>Assessment</a:t>
            </a:r>
            <a:r>
              <a:rPr lang="en-US" dirty="0"/>
              <a:t> – like CAT</a:t>
            </a:r>
          </a:p>
          <a:p>
            <a:pPr marL="114300" indent="0">
              <a:buNone/>
            </a:pPr>
            <a:r>
              <a:rPr lang="en-US" b="1" dirty="0"/>
              <a:t>Collaborative Workforce</a:t>
            </a:r>
            <a:r>
              <a:rPr lang="en-US" dirty="0"/>
              <a:t> – shared workflows, training, documentation, and professional development </a:t>
            </a:r>
          </a:p>
          <a:p>
            <a:pPr marL="114300" indent="0">
              <a:buNone/>
            </a:pPr>
            <a:r>
              <a:rPr lang="en-US" b="1" dirty="0"/>
              <a:t>Content Creation &amp; Dissemination</a:t>
            </a:r>
            <a:r>
              <a:rPr lang="en-US" dirty="0"/>
              <a:t> – special collections, archives, and digital repositories.</a:t>
            </a:r>
          </a:p>
          <a:p>
            <a:pPr marL="114300" indent="0">
              <a:buNone/>
            </a:pPr>
            <a:r>
              <a:rPr lang="en-US" b="1" dirty="0"/>
              <a:t>Discovery &amp; Delivery</a:t>
            </a:r>
            <a:r>
              <a:rPr lang="en-US" dirty="0"/>
              <a:t> – Primo &amp; resource sharing</a:t>
            </a:r>
          </a:p>
          <a:p>
            <a:pPr marL="114300" indent="0">
              <a:buNone/>
            </a:pPr>
            <a:r>
              <a:rPr lang="en-US" b="1" dirty="0"/>
              <a:t>Shared Content</a:t>
            </a:r>
            <a:r>
              <a:rPr lang="en-US" dirty="0"/>
              <a:t> – Like EAR</a:t>
            </a:r>
          </a:p>
          <a:p>
            <a:pPr marL="114300" indent="0">
              <a:buNone/>
            </a:pPr>
            <a:r>
              <a:rPr lang="en-US" b="1" dirty="0"/>
              <a:t>Systems </a:t>
            </a:r>
            <a:r>
              <a:rPr lang="en-US" dirty="0"/>
              <a:t>– Like STIM, but also Alma/Primo customer support.</a:t>
            </a:r>
          </a:p>
        </p:txBody>
      </p:sp>
    </p:spTree>
    <p:extLst>
      <p:ext uri="{BB962C8B-B14F-4D97-AF65-F5344CB8AC3E}">
        <p14:creationId xmlns:p14="http://schemas.microsoft.com/office/powerpoint/2010/main" val="868933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the University of Wisconsin System?</a:t>
            </a:r>
          </a:p>
        </p:txBody>
      </p:sp>
      <p:sp>
        <p:nvSpPr>
          <p:cNvPr id="3" name="Content Placeholder 2"/>
          <p:cNvSpPr>
            <a:spLocks noGrp="1"/>
          </p:cNvSpPr>
          <p:nvPr>
            <p:ph idx="1"/>
          </p:nvPr>
        </p:nvSpPr>
        <p:spPr/>
        <p:txBody>
          <a:bodyPr/>
          <a:lstStyle/>
          <a:p>
            <a:r>
              <a:rPr lang="en-US" dirty="0"/>
              <a:t>26 campuses, half community colleges.</a:t>
            </a:r>
          </a:p>
          <a:p>
            <a:r>
              <a:rPr lang="en-US" dirty="0"/>
              <a:t>Madison provides technical support and direction</a:t>
            </a:r>
          </a:p>
          <a:p>
            <a:r>
              <a:rPr lang="en-US" dirty="0"/>
              <a:t>Council of U of </a:t>
            </a:r>
            <a:r>
              <a:rPr lang="en-US" dirty="0" err="1"/>
              <a:t>Wisc</a:t>
            </a:r>
            <a:r>
              <a:rPr lang="en-US" dirty="0"/>
              <a:t> Libraries (CUWL) provides </a:t>
            </a:r>
            <a:r>
              <a:rPr lang="en-US" dirty="0" smtClean="0"/>
              <a:t>oversight</a:t>
            </a:r>
          </a:p>
          <a:p>
            <a:r>
              <a:rPr lang="en-US" dirty="0" smtClean="0"/>
              <a:t>1 central position (bought-out from Madison), no central office</a:t>
            </a:r>
            <a:endParaRPr lang="en-US" dirty="0"/>
          </a:p>
        </p:txBody>
      </p:sp>
    </p:spTree>
    <p:extLst>
      <p:ext uri="{BB962C8B-B14F-4D97-AF65-F5344CB8AC3E}">
        <p14:creationId xmlns:p14="http://schemas.microsoft.com/office/powerpoint/2010/main" val="557154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normAutofit/>
          </a:bodyPr>
          <a:lstStyle/>
          <a:p>
            <a:r>
              <a:rPr lang="en-US" dirty="0"/>
              <a:t>Project </a:t>
            </a:r>
            <a:r>
              <a:rPr lang="en-US" dirty="0" smtClean="0"/>
              <a:t>review &amp; update</a:t>
            </a:r>
            <a:endParaRPr lang="en-US" dirty="0"/>
          </a:p>
          <a:p>
            <a:r>
              <a:rPr lang="en-US" dirty="0"/>
              <a:t>Governance post go-live</a:t>
            </a:r>
          </a:p>
          <a:p>
            <a:endParaRPr lang="en-US" dirty="0"/>
          </a:p>
          <a:p>
            <a:pPr lvl="2"/>
            <a:endParaRPr lang="en-US" dirty="0"/>
          </a:p>
          <a:p>
            <a:pPr lvl="1"/>
            <a:endParaRPr lang="en-US" dirty="0"/>
          </a:p>
        </p:txBody>
      </p:sp>
    </p:spTree>
    <p:extLst>
      <p:ext uri="{BB962C8B-B14F-4D97-AF65-F5344CB8AC3E}">
        <p14:creationId xmlns:p14="http://schemas.microsoft.com/office/powerpoint/2010/main" val="1558580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 </a:t>
            </a:r>
            <a:r>
              <a:rPr lang="en-US" dirty="0" err="1"/>
              <a:t>Wisc</a:t>
            </a:r>
            <a:r>
              <a:rPr lang="en-US" dirty="0"/>
              <a:t> Structure</a:t>
            </a:r>
          </a:p>
        </p:txBody>
      </p:sp>
      <p:sp>
        <p:nvSpPr>
          <p:cNvPr id="3" name="Content Placeholder 2"/>
          <p:cNvSpPr>
            <a:spLocks noGrp="1"/>
          </p:cNvSpPr>
          <p:nvPr>
            <p:ph idx="1"/>
          </p:nvPr>
        </p:nvSpPr>
        <p:spPr/>
        <p:txBody>
          <a:bodyPr/>
          <a:lstStyle/>
          <a:p>
            <a:r>
              <a:rPr lang="en-US" dirty="0"/>
              <a:t>Steering Committee (5 voting members, Project Director, chairs of groups)</a:t>
            </a:r>
          </a:p>
          <a:p>
            <a:r>
              <a:rPr lang="en-US" dirty="0"/>
              <a:t>Campus contact - 1 per campus</a:t>
            </a:r>
          </a:p>
          <a:p>
            <a:r>
              <a:rPr lang="en-US" dirty="0"/>
              <a:t>Expertise Groups (5-7 members</a:t>
            </a:r>
            <a:r>
              <a:rPr lang="en-US" dirty="0" smtClean="0"/>
              <a:t>) – down from 8 </a:t>
            </a:r>
            <a:endParaRPr lang="en-US" dirty="0"/>
          </a:p>
          <a:p>
            <a:pPr lvl="1"/>
            <a:r>
              <a:rPr lang="en-US" dirty="0"/>
              <a:t>Discovery/Fulfillment</a:t>
            </a:r>
          </a:p>
          <a:p>
            <a:pPr lvl="1"/>
            <a:r>
              <a:rPr lang="en-US" dirty="0"/>
              <a:t>Shared Content</a:t>
            </a:r>
          </a:p>
          <a:p>
            <a:pPr lvl="1"/>
            <a:r>
              <a:rPr lang="en-US" dirty="0"/>
              <a:t>Technical/Data</a:t>
            </a:r>
          </a:p>
          <a:p>
            <a:r>
              <a:rPr lang="en-US" dirty="0" smtClean="0"/>
              <a:t>Temporary structure - will </a:t>
            </a:r>
            <a:r>
              <a:rPr lang="en-US" dirty="0"/>
              <a:t>evaluate structure after </a:t>
            </a:r>
            <a:r>
              <a:rPr lang="en-US" dirty="0" smtClean="0"/>
              <a:t>this year</a:t>
            </a:r>
            <a:endParaRPr lang="en-US" dirty="0"/>
          </a:p>
        </p:txBody>
      </p:sp>
    </p:spTree>
    <p:extLst>
      <p:ext uri="{BB962C8B-B14F-4D97-AF65-F5344CB8AC3E}">
        <p14:creationId xmlns:p14="http://schemas.microsoft.com/office/powerpoint/2010/main" val="1554870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the questions</a:t>
            </a:r>
            <a:endParaRPr lang="en-US" dirty="0"/>
          </a:p>
        </p:txBody>
      </p:sp>
      <p:sp>
        <p:nvSpPr>
          <p:cNvPr id="3" name="Content Placeholder 2"/>
          <p:cNvSpPr>
            <a:spLocks noGrp="1"/>
          </p:cNvSpPr>
          <p:nvPr>
            <p:ph idx="1"/>
          </p:nvPr>
        </p:nvSpPr>
        <p:spPr/>
        <p:txBody>
          <a:bodyPr/>
          <a:lstStyle/>
          <a:p>
            <a:r>
              <a:rPr lang="en-US" dirty="0"/>
              <a:t>What level of involvement does COLD want?</a:t>
            </a:r>
          </a:p>
          <a:p>
            <a:r>
              <a:rPr lang="en-US" dirty="0"/>
              <a:t>How different is our mission and structure from other Alma consortia?</a:t>
            </a:r>
          </a:p>
          <a:p>
            <a:r>
              <a:rPr lang="en-US" dirty="0"/>
              <a:t>Current ULMS governance structure focused on inclusivity of staff/faculty – will need more nimble structure in production system</a:t>
            </a:r>
          </a:p>
        </p:txBody>
      </p:sp>
    </p:spTree>
    <p:extLst>
      <p:ext uri="{BB962C8B-B14F-4D97-AF65-F5344CB8AC3E}">
        <p14:creationId xmlns:p14="http://schemas.microsoft.com/office/powerpoint/2010/main" val="1172393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CSU </a:t>
            </a:r>
            <a:r>
              <a:rPr lang="en-US" dirty="0" smtClean="0"/>
              <a:t>Directions</a:t>
            </a:r>
            <a:endParaRPr lang="en-US" dirty="0"/>
          </a:p>
        </p:txBody>
      </p:sp>
      <p:sp>
        <p:nvSpPr>
          <p:cNvPr id="3" name="Content Placeholder 2"/>
          <p:cNvSpPr>
            <a:spLocks noGrp="1"/>
          </p:cNvSpPr>
          <p:nvPr>
            <p:ph idx="1"/>
          </p:nvPr>
        </p:nvSpPr>
        <p:spPr/>
        <p:txBody>
          <a:bodyPr>
            <a:normAutofit/>
          </a:bodyPr>
          <a:lstStyle/>
          <a:p>
            <a:r>
              <a:rPr lang="en-US" dirty="0" smtClean="0"/>
              <a:t>Oversight</a:t>
            </a:r>
          </a:p>
          <a:p>
            <a:pPr lvl="1"/>
            <a:r>
              <a:rPr lang="en-US" dirty="0" smtClean="0"/>
              <a:t>Empowered to approve low-level policy recommendations from teams</a:t>
            </a:r>
          </a:p>
          <a:p>
            <a:pPr lvl="1"/>
            <a:r>
              <a:rPr lang="en-US" dirty="0" smtClean="0"/>
              <a:t>Form </a:t>
            </a:r>
            <a:r>
              <a:rPr lang="en-US" dirty="0"/>
              <a:t>ULMS Council</a:t>
            </a:r>
          </a:p>
          <a:p>
            <a:pPr lvl="2"/>
            <a:r>
              <a:rPr lang="en-US" dirty="0"/>
              <a:t>CO and COLD </a:t>
            </a:r>
            <a:r>
              <a:rPr lang="en-US" dirty="0" smtClean="0"/>
              <a:t>liaison membership</a:t>
            </a:r>
            <a:endParaRPr lang="en-US" dirty="0"/>
          </a:p>
          <a:p>
            <a:pPr lvl="1"/>
            <a:r>
              <a:rPr lang="en-US" dirty="0" smtClean="0"/>
              <a:t>COLD subcommittee</a:t>
            </a:r>
          </a:p>
          <a:p>
            <a:pPr lvl="2"/>
            <a:r>
              <a:rPr lang="en-US" dirty="0" smtClean="0"/>
              <a:t>Chaired by COLD rep</a:t>
            </a:r>
          </a:p>
          <a:p>
            <a:pPr lvl="2"/>
            <a:r>
              <a:rPr lang="en-US" dirty="0" smtClean="0"/>
              <a:t>COLD process for nominating members</a:t>
            </a:r>
          </a:p>
          <a:p>
            <a:pPr lvl="2"/>
            <a:r>
              <a:rPr lang="en-US" dirty="0" smtClean="0"/>
              <a:t>CO representation</a:t>
            </a:r>
            <a:endParaRPr lang="en-US" dirty="0"/>
          </a:p>
        </p:txBody>
      </p:sp>
    </p:spTree>
    <p:extLst>
      <p:ext uri="{BB962C8B-B14F-4D97-AF65-F5344CB8AC3E}">
        <p14:creationId xmlns:p14="http://schemas.microsoft.com/office/powerpoint/2010/main" val="1559228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a:t>
            </a:r>
            <a:r>
              <a:rPr lang="en-US"/>
              <a:t>CSU </a:t>
            </a:r>
            <a:r>
              <a:rPr lang="en-US" smtClean="0"/>
              <a:t>Directions</a:t>
            </a:r>
            <a:endParaRPr lang="en-US" dirty="0"/>
          </a:p>
        </p:txBody>
      </p:sp>
      <p:sp>
        <p:nvSpPr>
          <p:cNvPr id="3" name="Content Placeholder 2"/>
          <p:cNvSpPr>
            <a:spLocks noGrp="1"/>
          </p:cNvSpPr>
          <p:nvPr>
            <p:ph idx="1"/>
          </p:nvPr>
        </p:nvSpPr>
        <p:spPr/>
        <p:txBody>
          <a:bodyPr>
            <a:normAutofit lnSpcReduction="10000"/>
          </a:bodyPr>
          <a:lstStyle/>
          <a:p>
            <a:r>
              <a:rPr lang="en-US" dirty="0" smtClean="0"/>
              <a:t>Form </a:t>
            </a:r>
            <a:r>
              <a:rPr lang="en-US" dirty="0"/>
              <a:t>teams</a:t>
            </a:r>
          </a:p>
          <a:p>
            <a:pPr lvl="1"/>
            <a:r>
              <a:rPr lang="en-US" dirty="0"/>
              <a:t>Functional Areas (</a:t>
            </a:r>
            <a:r>
              <a:rPr lang="en-US" dirty="0" err="1"/>
              <a:t>e.g</a:t>
            </a:r>
            <a:r>
              <a:rPr lang="en-US" dirty="0"/>
              <a:t>: Fulfillment, Acquisitions)</a:t>
            </a:r>
          </a:p>
          <a:p>
            <a:pPr lvl="1"/>
            <a:r>
              <a:rPr lang="en-US" dirty="0"/>
              <a:t>Centralized functions (</a:t>
            </a:r>
            <a:r>
              <a:rPr lang="en-US" dirty="0" err="1"/>
              <a:t>e.g</a:t>
            </a:r>
            <a:r>
              <a:rPr lang="en-US" dirty="0"/>
              <a:t>: Shared Cataloging, ERM, Resource Sharing)</a:t>
            </a:r>
          </a:p>
          <a:p>
            <a:pPr lvl="1"/>
            <a:r>
              <a:rPr lang="en-US" dirty="0"/>
              <a:t>Specific topics (e.g.: Training, Marketing)</a:t>
            </a:r>
          </a:p>
          <a:p>
            <a:pPr lvl="1"/>
            <a:r>
              <a:rPr lang="en-US" dirty="0" smtClean="0"/>
              <a:t>Oversight Rep </a:t>
            </a:r>
            <a:r>
              <a:rPr lang="en-US" dirty="0"/>
              <a:t>on each</a:t>
            </a:r>
          </a:p>
          <a:p>
            <a:pPr lvl="1"/>
            <a:r>
              <a:rPr lang="en-US" dirty="0"/>
              <a:t>Teams work with campus reps on issues, policies and best </a:t>
            </a:r>
            <a:r>
              <a:rPr lang="en-US" dirty="0" smtClean="0"/>
              <a:t>practices</a:t>
            </a:r>
          </a:p>
          <a:p>
            <a:r>
              <a:rPr lang="en-US" dirty="0" smtClean="0"/>
              <a:t>Consider </a:t>
            </a:r>
            <a:r>
              <a:rPr lang="en-US" dirty="0" err="1" smtClean="0"/>
              <a:t>Orbis</a:t>
            </a:r>
            <a:r>
              <a:rPr lang="en-US" dirty="0" smtClean="0"/>
              <a:t> approach of blending ULMS functional areas with existing COLD committees to best support COLD strategic initiatives?</a:t>
            </a:r>
            <a:endParaRPr lang="en-US" dirty="0"/>
          </a:p>
        </p:txBody>
      </p:sp>
    </p:spTree>
    <p:extLst>
      <p:ext uri="{BB962C8B-B14F-4D97-AF65-F5344CB8AC3E}">
        <p14:creationId xmlns:p14="http://schemas.microsoft.com/office/powerpoint/2010/main" val="1138169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Thoughts?</a:t>
            </a:r>
          </a:p>
        </p:txBody>
      </p:sp>
    </p:spTree>
    <p:extLst>
      <p:ext uri="{BB962C8B-B14F-4D97-AF65-F5344CB8AC3E}">
        <p14:creationId xmlns:p14="http://schemas.microsoft.com/office/powerpoint/2010/main" val="1599320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76670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Project </a:t>
            </a:r>
            <a:r>
              <a:rPr lang="en-US" dirty="0" smtClean="0"/>
              <a:t>review &amp; update</a:t>
            </a:r>
            <a:endParaRPr lang="en-US" dirty="0"/>
          </a:p>
        </p:txBody>
      </p:sp>
    </p:spTree>
    <p:extLst>
      <p:ext uri="{BB962C8B-B14F-4D97-AF65-F5344CB8AC3E}">
        <p14:creationId xmlns:p14="http://schemas.microsoft.com/office/powerpoint/2010/main" val="827684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Timeline: Pre-Implementation</a:t>
            </a:r>
          </a:p>
        </p:txBody>
      </p:sp>
      <p:sp>
        <p:nvSpPr>
          <p:cNvPr id="4" name="Content Placeholder 3"/>
          <p:cNvSpPr>
            <a:spLocks noGrp="1"/>
          </p:cNvSpPr>
          <p:nvPr>
            <p:ph idx="1"/>
          </p:nvPr>
        </p:nvSpPr>
        <p:spPr>
          <a:xfrm>
            <a:off x="3581400" y="1600201"/>
            <a:ext cx="7988300" cy="4472781"/>
          </a:xfrm>
        </p:spPr>
        <p:txBody>
          <a:bodyPr/>
          <a:lstStyle/>
          <a:p>
            <a:pPr marL="0" indent="0">
              <a:buNone/>
            </a:pPr>
            <a:r>
              <a:rPr lang="en-US" dirty="0"/>
              <a:t>Campus Project Managers selected</a:t>
            </a:r>
            <a:br>
              <a:rPr lang="en-US" dirty="0"/>
            </a:br>
            <a:r>
              <a:rPr lang="en-US" dirty="0"/>
              <a:t>Governance structure formed</a:t>
            </a:r>
          </a:p>
          <a:p>
            <a:pPr marL="0" indent="0">
              <a:buNone/>
            </a:pPr>
            <a:r>
              <a:rPr lang="en-US" dirty="0"/>
              <a:t>CO staff come onboard (Sarina and Mallory)</a:t>
            </a:r>
            <a:br>
              <a:rPr lang="en-US" dirty="0"/>
            </a:br>
            <a:r>
              <a:rPr lang="en-US" dirty="0"/>
              <a:t>Authentication &amp; PeopleSoft work begun</a:t>
            </a:r>
          </a:p>
          <a:p>
            <a:pPr marL="0" indent="0">
              <a:buNone/>
            </a:pPr>
            <a:r>
              <a:rPr lang="en-US" dirty="0"/>
              <a:t>Vanguard Group (Fresno, Northridge, San Jose) complete test load, functional training</a:t>
            </a:r>
          </a:p>
        </p:txBody>
      </p:sp>
      <p:sp>
        <p:nvSpPr>
          <p:cNvPr id="5" name="Content Placeholder 3"/>
          <p:cNvSpPr txBox="1">
            <a:spLocks/>
          </p:cNvSpPr>
          <p:nvPr/>
        </p:nvSpPr>
        <p:spPr>
          <a:xfrm>
            <a:off x="472440" y="1614268"/>
            <a:ext cx="2804160" cy="44727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baseline="0">
                <a:solidFill>
                  <a:schemeClr val="tx1">
                    <a:lumMod val="85000"/>
                    <a:lumOff val="1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baseline="0">
                <a:solidFill>
                  <a:schemeClr val="tx1">
                    <a:lumMod val="85000"/>
                    <a:lumOff val="1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baseline="0">
                <a:solidFill>
                  <a:schemeClr val="tx1">
                    <a:lumMod val="85000"/>
                    <a:lumOff val="1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6" name="Content Placeholder 3"/>
          <p:cNvSpPr txBox="1">
            <a:spLocks/>
          </p:cNvSpPr>
          <p:nvPr/>
        </p:nvSpPr>
        <p:spPr>
          <a:xfrm>
            <a:off x="711591" y="1600201"/>
            <a:ext cx="2565009" cy="44727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baseline="0">
                <a:solidFill>
                  <a:schemeClr val="tx1">
                    <a:lumMod val="85000"/>
                    <a:lumOff val="1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baseline="0">
                <a:solidFill>
                  <a:schemeClr val="tx1">
                    <a:lumMod val="85000"/>
                    <a:lumOff val="1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baseline="0">
                <a:solidFill>
                  <a:schemeClr val="tx1">
                    <a:lumMod val="85000"/>
                    <a:lumOff val="1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dirty="0"/>
              <a:t>Summer 2015</a:t>
            </a:r>
            <a:br>
              <a:rPr lang="en-US" dirty="0"/>
            </a:br>
            <a:endParaRPr lang="en-US" dirty="0"/>
          </a:p>
          <a:p>
            <a:pPr marL="0" indent="0" algn="r">
              <a:buNone/>
            </a:pPr>
            <a:r>
              <a:rPr lang="en-US" dirty="0"/>
              <a:t>Fall 2015</a:t>
            </a:r>
            <a:br>
              <a:rPr lang="en-US" dirty="0"/>
            </a:br>
            <a:endParaRPr lang="en-US" dirty="0"/>
          </a:p>
          <a:p>
            <a:pPr marL="0" indent="0" algn="r">
              <a:buNone/>
            </a:pPr>
            <a:r>
              <a:rPr lang="en-US" dirty="0"/>
              <a:t>Winter 2016</a:t>
            </a:r>
          </a:p>
        </p:txBody>
      </p:sp>
    </p:spTree>
    <p:extLst>
      <p:ext uri="{BB962C8B-B14F-4D97-AF65-F5344CB8AC3E}">
        <p14:creationId xmlns:p14="http://schemas.microsoft.com/office/powerpoint/2010/main" val="3166154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Timeline: Implementation</a:t>
            </a:r>
          </a:p>
        </p:txBody>
      </p:sp>
      <p:sp>
        <p:nvSpPr>
          <p:cNvPr id="4" name="Content Placeholder 3"/>
          <p:cNvSpPr>
            <a:spLocks noGrp="1"/>
          </p:cNvSpPr>
          <p:nvPr>
            <p:ph idx="1"/>
          </p:nvPr>
        </p:nvSpPr>
        <p:spPr>
          <a:xfrm>
            <a:off x="3581400" y="1600201"/>
            <a:ext cx="7988300" cy="4472781"/>
          </a:xfrm>
        </p:spPr>
        <p:txBody>
          <a:bodyPr/>
          <a:lstStyle/>
          <a:p>
            <a:pPr marL="0" indent="0">
              <a:buNone/>
            </a:pPr>
            <a:r>
              <a:rPr lang="en-US" dirty="0"/>
              <a:t>Full project kick-off</a:t>
            </a:r>
          </a:p>
          <a:p>
            <a:pPr marL="0" indent="0">
              <a:buNone/>
            </a:pPr>
            <a:r>
              <a:rPr lang="en-US" dirty="0"/>
              <a:t>Data from current ILS, ERM systems exported to Alma, Functional Calls begin</a:t>
            </a:r>
          </a:p>
          <a:p>
            <a:pPr marL="0" indent="0">
              <a:buNone/>
            </a:pPr>
            <a:r>
              <a:rPr lang="en-US" dirty="0"/>
              <a:t>All campuses begin testing data in Alma</a:t>
            </a:r>
            <a:br>
              <a:rPr lang="en-US" dirty="0"/>
            </a:br>
            <a:r>
              <a:rPr lang="en-US" dirty="0"/>
              <a:t>Resource Sharing taskforce formed</a:t>
            </a:r>
          </a:p>
          <a:p>
            <a:pPr marL="0" indent="0">
              <a:buNone/>
            </a:pPr>
            <a:r>
              <a:rPr lang="en-US" dirty="0"/>
              <a:t>In-person Ex Libris-led workshop at San Jose</a:t>
            </a:r>
          </a:p>
          <a:p>
            <a:pPr marL="0" indent="0">
              <a:buNone/>
            </a:pPr>
            <a:endParaRPr lang="en-US" dirty="0"/>
          </a:p>
          <a:p>
            <a:pPr marL="0" indent="0">
              <a:buNone/>
            </a:pPr>
            <a:endParaRPr lang="en-US" dirty="0"/>
          </a:p>
        </p:txBody>
      </p:sp>
      <p:sp>
        <p:nvSpPr>
          <p:cNvPr id="5" name="Content Placeholder 3"/>
          <p:cNvSpPr txBox="1">
            <a:spLocks/>
          </p:cNvSpPr>
          <p:nvPr/>
        </p:nvSpPr>
        <p:spPr>
          <a:xfrm>
            <a:off x="472440" y="1614268"/>
            <a:ext cx="2804160" cy="44727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baseline="0">
                <a:solidFill>
                  <a:schemeClr val="tx1">
                    <a:lumMod val="85000"/>
                    <a:lumOff val="1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baseline="0">
                <a:solidFill>
                  <a:schemeClr val="tx1">
                    <a:lumMod val="85000"/>
                    <a:lumOff val="1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baseline="0">
                <a:solidFill>
                  <a:schemeClr val="tx1">
                    <a:lumMod val="85000"/>
                    <a:lumOff val="1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6" name="Content Placeholder 3"/>
          <p:cNvSpPr txBox="1">
            <a:spLocks/>
          </p:cNvSpPr>
          <p:nvPr/>
        </p:nvSpPr>
        <p:spPr>
          <a:xfrm>
            <a:off x="711591" y="1600201"/>
            <a:ext cx="2565009" cy="44727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baseline="0">
                <a:solidFill>
                  <a:schemeClr val="tx1">
                    <a:lumMod val="85000"/>
                    <a:lumOff val="1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baseline="0">
                <a:solidFill>
                  <a:schemeClr val="tx1">
                    <a:lumMod val="85000"/>
                    <a:lumOff val="1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baseline="0">
                <a:solidFill>
                  <a:schemeClr val="tx1">
                    <a:lumMod val="85000"/>
                    <a:lumOff val="1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dirty="0"/>
              <a:t>March 2016</a:t>
            </a:r>
          </a:p>
          <a:p>
            <a:pPr marL="0" indent="0" algn="r">
              <a:buNone/>
            </a:pPr>
            <a:r>
              <a:rPr lang="en-US" dirty="0"/>
              <a:t>April 2016</a:t>
            </a:r>
            <a:br>
              <a:rPr lang="en-US" dirty="0"/>
            </a:br>
            <a:endParaRPr lang="en-US" dirty="0"/>
          </a:p>
          <a:p>
            <a:pPr marL="0" indent="0" algn="r">
              <a:buNone/>
            </a:pPr>
            <a:r>
              <a:rPr lang="en-US" dirty="0"/>
              <a:t>Summer 2016</a:t>
            </a:r>
            <a:br>
              <a:rPr lang="en-US" dirty="0"/>
            </a:br>
            <a:endParaRPr lang="en-US" dirty="0"/>
          </a:p>
          <a:p>
            <a:pPr marL="0" indent="0" algn="r">
              <a:buNone/>
            </a:pPr>
            <a:r>
              <a:rPr lang="en-US" dirty="0"/>
              <a:t>August 2016</a:t>
            </a:r>
          </a:p>
        </p:txBody>
      </p:sp>
    </p:spTree>
    <p:extLst>
      <p:ext uri="{BB962C8B-B14F-4D97-AF65-F5344CB8AC3E}">
        <p14:creationId xmlns:p14="http://schemas.microsoft.com/office/powerpoint/2010/main" val="269509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Timeline: From here to go-live</a:t>
            </a:r>
          </a:p>
        </p:txBody>
      </p:sp>
      <p:sp>
        <p:nvSpPr>
          <p:cNvPr id="4" name="Content Placeholder 3"/>
          <p:cNvSpPr>
            <a:spLocks noGrp="1"/>
          </p:cNvSpPr>
          <p:nvPr>
            <p:ph idx="1"/>
          </p:nvPr>
        </p:nvSpPr>
        <p:spPr>
          <a:xfrm>
            <a:off x="3581400" y="1600201"/>
            <a:ext cx="7988300" cy="4472781"/>
          </a:xfrm>
        </p:spPr>
        <p:txBody>
          <a:bodyPr/>
          <a:lstStyle/>
          <a:p>
            <a:pPr marL="0" indent="0">
              <a:buNone/>
            </a:pPr>
            <a:r>
              <a:rPr lang="en-US" dirty="0"/>
              <a:t>Focus on training, testing and final migration </a:t>
            </a:r>
            <a:r>
              <a:rPr lang="en-US" dirty="0" smtClean="0"/>
              <a:t>preparation</a:t>
            </a:r>
          </a:p>
          <a:p>
            <a:pPr marL="0" indent="0">
              <a:buNone/>
            </a:pPr>
            <a:r>
              <a:rPr lang="en-US" dirty="0" smtClean="0"/>
              <a:t>Check-in calls with PMs</a:t>
            </a:r>
            <a:endParaRPr lang="en-US" dirty="0"/>
          </a:p>
          <a:p>
            <a:pPr marL="0" indent="0">
              <a:buNone/>
            </a:pPr>
            <a:r>
              <a:rPr lang="en-US" dirty="0"/>
              <a:t>Working Groups focused on policy decisions and making recommendations to COLD</a:t>
            </a:r>
          </a:p>
          <a:p>
            <a:pPr marL="0" indent="0">
              <a:buNone/>
            </a:pPr>
            <a:r>
              <a:rPr lang="en-US" dirty="0"/>
              <a:t>Final migration phase begins</a:t>
            </a:r>
          </a:p>
          <a:p>
            <a:pPr marL="0" indent="0">
              <a:buNone/>
            </a:pPr>
            <a:r>
              <a:rPr lang="en-US" dirty="0"/>
              <a:t>Go live!</a:t>
            </a:r>
          </a:p>
          <a:p>
            <a:pPr marL="0" indent="0">
              <a:buNone/>
            </a:pPr>
            <a:endParaRPr lang="en-US" dirty="0"/>
          </a:p>
        </p:txBody>
      </p:sp>
      <p:sp>
        <p:nvSpPr>
          <p:cNvPr id="5" name="Content Placeholder 3"/>
          <p:cNvSpPr txBox="1">
            <a:spLocks/>
          </p:cNvSpPr>
          <p:nvPr/>
        </p:nvSpPr>
        <p:spPr>
          <a:xfrm>
            <a:off x="472440" y="1614268"/>
            <a:ext cx="2804160" cy="44727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baseline="0">
                <a:solidFill>
                  <a:schemeClr val="tx1">
                    <a:lumMod val="85000"/>
                    <a:lumOff val="1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baseline="0">
                <a:solidFill>
                  <a:schemeClr val="tx1">
                    <a:lumMod val="85000"/>
                    <a:lumOff val="1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baseline="0">
                <a:solidFill>
                  <a:schemeClr val="tx1">
                    <a:lumMod val="85000"/>
                    <a:lumOff val="1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6" name="Content Placeholder 3"/>
          <p:cNvSpPr txBox="1">
            <a:spLocks/>
          </p:cNvSpPr>
          <p:nvPr/>
        </p:nvSpPr>
        <p:spPr>
          <a:xfrm>
            <a:off x="711591" y="1600201"/>
            <a:ext cx="2565009" cy="44727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baseline="0">
                <a:solidFill>
                  <a:schemeClr val="tx1">
                    <a:lumMod val="85000"/>
                    <a:lumOff val="1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baseline="0">
                <a:solidFill>
                  <a:schemeClr val="tx1">
                    <a:lumMod val="85000"/>
                    <a:lumOff val="1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baseline="0">
                <a:solidFill>
                  <a:schemeClr val="tx1">
                    <a:lumMod val="85000"/>
                    <a:lumOff val="1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dirty="0"/>
              <a:t>Fall 2016-</a:t>
            </a:r>
            <a:br>
              <a:rPr lang="en-US" dirty="0"/>
            </a:br>
            <a:r>
              <a:rPr lang="en-US" dirty="0"/>
              <a:t>Spring 2017</a:t>
            </a:r>
          </a:p>
          <a:p>
            <a:pPr marL="0" indent="0" algn="r">
              <a:buNone/>
            </a:pPr>
            <a:r>
              <a:rPr lang="en-US" dirty="0"/>
              <a:t/>
            </a:r>
            <a:br>
              <a:rPr lang="en-US" dirty="0"/>
            </a:br>
            <a:endParaRPr lang="en-US" dirty="0"/>
          </a:p>
          <a:p>
            <a:pPr marL="0" indent="0" algn="r">
              <a:buNone/>
            </a:pPr>
            <a:endParaRPr lang="en-US" dirty="0" smtClean="0"/>
          </a:p>
          <a:p>
            <a:pPr marL="0" indent="0" algn="r">
              <a:buNone/>
            </a:pPr>
            <a:r>
              <a:rPr lang="en-US" dirty="0" smtClean="0"/>
              <a:t>April </a:t>
            </a:r>
            <a:r>
              <a:rPr lang="en-US" dirty="0"/>
              <a:t>2017</a:t>
            </a:r>
          </a:p>
          <a:p>
            <a:pPr marL="0" indent="0" algn="r">
              <a:buNone/>
            </a:pPr>
            <a:r>
              <a:rPr lang="en-US" dirty="0"/>
              <a:t>June 2017</a:t>
            </a:r>
          </a:p>
        </p:txBody>
      </p:sp>
    </p:spTree>
    <p:extLst>
      <p:ext uri="{BB962C8B-B14F-4D97-AF65-F5344CB8AC3E}">
        <p14:creationId xmlns:p14="http://schemas.microsoft.com/office/powerpoint/2010/main" val="3886404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a:t>
            </a:r>
          </a:p>
        </p:txBody>
      </p:sp>
      <p:sp>
        <p:nvSpPr>
          <p:cNvPr id="3" name="Content Placeholder 2"/>
          <p:cNvSpPr>
            <a:spLocks noGrp="1"/>
          </p:cNvSpPr>
          <p:nvPr>
            <p:ph idx="1"/>
          </p:nvPr>
        </p:nvSpPr>
        <p:spPr/>
        <p:txBody>
          <a:bodyPr>
            <a:normAutofit/>
          </a:bodyPr>
          <a:lstStyle/>
          <a:p>
            <a:r>
              <a:rPr lang="en-US" dirty="0"/>
              <a:t>Fall and Spring webinars planned</a:t>
            </a:r>
          </a:p>
          <a:p>
            <a:pPr lvl="1"/>
            <a:r>
              <a:rPr lang="en-US" dirty="0" err="1"/>
              <a:t>ExLibris</a:t>
            </a:r>
            <a:r>
              <a:rPr lang="en-US" dirty="0"/>
              <a:t>: covering material not covered in depth or at all in August</a:t>
            </a:r>
          </a:p>
          <a:p>
            <a:pPr lvl="1"/>
            <a:r>
              <a:rPr lang="en-US" dirty="0"/>
              <a:t>CSU: task-based webinars on topics suggested by CSU personnel</a:t>
            </a:r>
          </a:p>
          <a:p>
            <a:r>
              <a:rPr lang="en-US" dirty="0"/>
              <a:t>January Workshop</a:t>
            </a:r>
          </a:p>
          <a:p>
            <a:pPr lvl="1"/>
            <a:r>
              <a:rPr lang="en-US" dirty="0"/>
              <a:t>Ex </a:t>
            </a:r>
            <a:r>
              <a:rPr lang="en-US" dirty="0" err="1"/>
              <a:t>Libris</a:t>
            </a:r>
            <a:r>
              <a:rPr lang="en-US" dirty="0"/>
              <a:t>-delivered</a:t>
            </a:r>
          </a:p>
          <a:p>
            <a:pPr lvl="1"/>
            <a:r>
              <a:rPr lang="en-US" dirty="0"/>
              <a:t>Goal is to focus on important consortium workflows </a:t>
            </a:r>
          </a:p>
          <a:p>
            <a:pPr lvl="1"/>
            <a:r>
              <a:rPr lang="en-US" dirty="0"/>
              <a:t>Driven by Working Group policy decisions</a:t>
            </a:r>
          </a:p>
          <a:p>
            <a:r>
              <a:rPr lang="en-US" dirty="0"/>
              <a:t>Primo functional calls in October</a:t>
            </a:r>
          </a:p>
        </p:txBody>
      </p:sp>
    </p:spTree>
    <p:extLst>
      <p:ext uri="{BB962C8B-B14F-4D97-AF65-F5344CB8AC3E}">
        <p14:creationId xmlns:p14="http://schemas.microsoft.com/office/powerpoint/2010/main" val="1412976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(cont’d)</a:t>
            </a:r>
          </a:p>
        </p:txBody>
      </p:sp>
      <p:sp>
        <p:nvSpPr>
          <p:cNvPr id="3" name="Content Placeholder 2"/>
          <p:cNvSpPr>
            <a:spLocks noGrp="1"/>
          </p:cNvSpPr>
          <p:nvPr>
            <p:ph idx="1"/>
          </p:nvPr>
        </p:nvSpPr>
        <p:spPr/>
        <p:txBody>
          <a:bodyPr/>
          <a:lstStyle/>
          <a:p>
            <a:r>
              <a:rPr lang="en-US" b="1" dirty="0"/>
              <a:t>Make sure to work with your PM and campus trainers and encourage them to start training your staff and faculty now!</a:t>
            </a:r>
          </a:p>
          <a:p>
            <a:pPr marL="0" indent="0">
              <a:buNone/>
            </a:pPr>
            <a:endParaRPr lang="en-US" dirty="0"/>
          </a:p>
        </p:txBody>
      </p:sp>
    </p:spTree>
    <p:extLst>
      <p:ext uri="{BB962C8B-B14F-4D97-AF65-F5344CB8AC3E}">
        <p14:creationId xmlns:p14="http://schemas.microsoft.com/office/powerpoint/2010/main" val="1591060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a:t>
            </a:r>
          </a:p>
        </p:txBody>
      </p:sp>
      <p:sp>
        <p:nvSpPr>
          <p:cNvPr id="3" name="Content Placeholder 2"/>
          <p:cNvSpPr>
            <a:spLocks noGrp="1"/>
          </p:cNvSpPr>
          <p:nvPr>
            <p:ph idx="1"/>
          </p:nvPr>
        </p:nvSpPr>
        <p:spPr/>
        <p:txBody>
          <a:bodyPr/>
          <a:lstStyle/>
          <a:p>
            <a:r>
              <a:rPr lang="en-US" dirty="0"/>
              <a:t>Data issues to be reported to Ex </a:t>
            </a:r>
            <a:r>
              <a:rPr lang="en-US" dirty="0" err="1"/>
              <a:t>Libris</a:t>
            </a:r>
            <a:r>
              <a:rPr lang="en-US" dirty="0"/>
              <a:t> by Dec 15</a:t>
            </a:r>
          </a:p>
          <a:p>
            <a:r>
              <a:rPr lang="en-US" dirty="0"/>
              <a:t>Functionality/Configuration issues to be reported by Mar 31</a:t>
            </a:r>
          </a:p>
          <a:p>
            <a:r>
              <a:rPr lang="en-US" dirty="0"/>
              <a:t>CO staff have developed guidelines for testing – available on Confluence</a:t>
            </a:r>
          </a:p>
          <a:p>
            <a:endParaRPr lang="en-US" dirty="0"/>
          </a:p>
        </p:txBody>
      </p:sp>
    </p:spTree>
    <p:extLst>
      <p:ext uri="{BB962C8B-B14F-4D97-AF65-F5344CB8AC3E}">
        <p14:creationId xmlns:p14="http://schemas.microsoft.com/office/powerpoint/2010/main" val="806101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Kilter</Template>
  <TotalTime>4730</TotalTime>
  <Words>792</Words>
  <Application>Microsoft Macintosh PowerPoint</Application>
  <PresentationFormat>Widescreen</PresentationFormat>
  <Paragraphs>139</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Calibri</vt:lpstr>
      <vt:lpstr>Lato</vt:lpstr>
      <vt:lpstr>Arial</vt:lpstr>
      <vt:lpstr>Office Theme</vt:lpstr>
      <vt:lpstr>Project Review &amp;  Post-Go Live Governance</vt:lpstr>
      <vt:lpstr>Overview</vt:lpstr>
      <vt:lpstr>Project review &amp; update</vt:lpstr>
      <vt:lpstr>Timeline: Pre-Implementation</vt:lpstr>
      <vt:lpstr>Timeline: Implementation</vt:lpstr>
      <vt:lpstr>Timeline: From here to go-live</vt:lpstr>
      <vt:lpstr>Training</vt:lpstr>
      <vt:lpstr>Training (cont’d)</vt:lpstr>
      <vt:lpstr>Testing</vt:lpstr>
      <vt:lpstr>Go-Live at a glance</vt:lpstr>
      <vt:lpstr>A few more words about Go-Live</vt:lpstr>
      <vt:lpstr>Questions on Project Update?</vt:lpstr>
      <vt:lpstr>ULMS Governance Post Go-Live</vt:lpstr>
      <vt:lpstr>Initial Questions</vt:lpstr>
      <vt:lpstr>What is the need for governance? </vt:lpstr>
      <vt:lpstr>Current North America Alma Consortia</vt:lpstr>
      <vt:lpstr>Let’s Look At Orbis</vt:lpstr>
      <vt:lpstr>Orbis SLIS Teams</vt:lpstr>
      <vt:lpstr>What about the University of Wisconsin System?</vt:lpstr>
      <vt:lpstr>U Wisc Structure</vt:lpstr>
      <vt:lpstr>Back to the questions</vt:lpstr>
      <vt:lpstr>Potential CSU Directions</vt:lpstr>
      <vt:lpstr>Potential CSU Directions</vt:lpstr>
      <vt:lpstr>Thoughts?</vt:lpstr>
      <vt:lpstr>PowerPoint Presentation</vt:lpstr>
    </vt:vector>
  </TitlesOfParts>
  <Company>Office of the Chancellor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Unified Library Management System September COLD Meeting</dc:title>
  <dc:creator>Walker, David</dc:creator>
  <cp:lastModifiedBy>Microsoft Office User</cp:lastModifiedBy>
  <cp:revision>313</cp:revision>
  <dcterms:created xsi:type="dcterms:W3CDTF">2015-08-28T01:07:36Z</dcterms:created>
  <dcterms:modified xsi:type="dcterms:W3CDTF">2016-09-09T04:26:29Z</dcterms:modified>
</cp:coreProperties>
</file>