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0" r:id="rId4"/>
    <p:sldId id="260" r:id="rId5"/>
    <p:sldId id="261" r:id="rId6"/>
    <p:sldId id="262" r:id="rId7"/>
    <p:sldId id="274" r:id="rId8"/>
    <p:sldId id="265" r:id="rId9"/>
    <p:sldId id="258" r:id="rId10"/>
    <p:sldId id="267" r:id="rId11"/>
    <p:sldId id="268" r:id="rId12"/>
    <p:sldId id="27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8" d="100"/>
          <a:sy n="88" d="100"/>
        </p:scale>
        <p:origin x="16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9/13/2016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9/13/2016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9/13/2016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9/13/2016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9/13/2016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9/13/2016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9/13/2016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9/13/2016</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9/13/2016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syou.calstate.edu/Tools/SDLC/eresources/Pages/electronic-core-collection.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syou.calstate.edu/Tools/SDLC/Memos/Pages/default.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libraries.calstate.edu/wp-content/uploads/2015/09/factsheet_ulms.pdf"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Council of Library Deans (COLD) </a:t>
            </a:r>
            <a:endParaRPr lang="en-US" dirty="0"/>
          </a:p>
        </p:txBody>
      </p:sp>
      <p:sp>
        <p:nvSpPr>
          <p:cNvPr id="3" name="Subtitle 2"/>
          <p:cNvSpPr>
            <a:spLocks noGrp="1"/>
          </p:cNvSpPr>
          <p:nvPr>
            <p:ph type="subTitle" idx="1"/>
          </p:nvPr>
        </p:nvSpPr>
        <p:spPr>
          <a:xfrm>
            <a:off x="810001" y="5280846"/>
            <a:ext cx="10572000" cy="1272353"/>
          </a:xfrm>
        </p:spPr>
        <p:txBody>
          <a:bodyPr>
            <a:normAutofit/>
          </a:bodyPr>
          <a:lstStyle/>
          <a:p>
            <a:r>
              <a:rPr lang="en-US" dirty="0" smtClean="0"/>
              <a:t>ASCSU Meeting:  September 15, 2016</a:t>
            </a:r>
          </a:p>
          <a:p>
            <a:r>
              <a:rPr lang="en-US" dirty="0" smtClean="0"/>
              <a:t>John Wenzler</a:t>
            </a:r>
          </a:p>
          <a:p>
            <a:r>
              <a:rPr lang="en-US" dirty="0" smtClean="0"/>
              <a:t>Dean of Libraries, CSU East Bay (COLD Chair 2016-17)</a:t>
            </a:r>
          </a:p>
          <a:p>
            <a:endParaRPr lang="en-US" dirty="0"/>
          </a:p>
        </p:txBody>
      </p:sp>
      <p:pic>
        <p:nvPicPr>
          <p:cNvPr id="2050" name="Picture 2" descr="CSU Libraries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5599" y="5575257"/>
            <a:ext cx="1532617" cy="11137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libraries.calstate.edu/wp-content/uploads/2014/07/laur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285" y="275979"/>
            <a:ext cx="2974975" cy="19820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nified Library Management System: One platform, 23 campu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7544" y="240737"/>
            <a:ext cx="6129426" cy="2145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2165" y="2717037"/>
            <a:ext cx="2766051" cy="1997572"/>
          </a:xfrm>
          <a:prstGeom prst="rect">
            <a:avLst/>
          </a:prstGeom>
        </p:spPr>
      </p:pic>
    </p:spTree>
    <p:extLst>
      <p:ext uri="{BB962C8B-B14F-4D97-AF65-F5344CB8AC3E}">
        <p14:creationId xmlns:p14="http://schemas.microsoft.com/office/powerpoint/2010/main" val="142149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711" y="199052"/>
            <a:ext cx="10571998" cy="970450"/>
          </a:xfrm>
        </p:spPr>
        <p:txBody>
          <a:bodyPr/>
          <a:lstStyle/>
          <a:p>
            <a:r>
              <a:rPr lang="en-US" sz="3200" dirty="0" smtClean="0"/>
              <a:t>Consequences – Lexis-Nexis</a:t>
            </a:r>
            <a:endParaRPr lang="en-US" sz="3200" dirty="0"/>
          </a:p>
        </p:txBody>
      </p:sp>
      <p:sp>
        <p:nvSpPr>
          <p:cNvPr id="3" name="Content Placeholder 2"/>
          <p:cNvSpPr>
            <a:spLocks noGrp="1"/>
          </p:cNvSpPr>
          <p:nvPr>
            <p:ph idx="1"/>
          </p:nvPr>
        </p:nvSpPr>
        <p:spPr>
          <a:xfrm>
            <a:off x="818712" y="2503713"/>
            <a:ext cx="10554574" cy="4159733"/>
          </a:xfrm>
        </p:spPr>
        <p:txBody>
          <a:bodyPr>
            <a:normAutofit/>
          </a:bodyPr>
          <a:lstStyle/>
          <a:p>
            <a:pPr marL="0" indent="0">
              <a:buNone/>
            </a:pPr>
            <a:endParaRPr lang="en-US" i="1" dirty="0" smtClean="0"/>
          </a:p>
          <a:p>
            <a:pPr marL="0" indent="0">
              <a:buNone/>
            </a:pPr>
            <a:endParaRPr lang="en-US" dirty="0"/>
          </a:p>
        </p:txBody>
      </p:sp>
      <p:pic>
        <p:nvPicPr>
          <p:cNvPr id="1026" name="Picture 2" descr="CSU Libraries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2943" y="5613027"/>
            <a:ext cx="1445532" cy="10504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985" y="1169502"/>
            <a:ext cx="5671158" cy="3900487"/>
          </a:xfrm>
          <a:prstGeom prst="rect">
            <a:avLst/>
          </a:prstGeom>
        </p:spPr>
      </p:pic>
      <p:sp>
        <p:nvSpPr>
          <p:cNvPr id="5" name="TextBox 4"/>
          <p:cNvSpPr txBox="1"/>
          <p:nvPr/>
        </p:nvSpPr>
        <p:spPr>
          <a:xfrm>
            <a:off x="263523" y="2710543"/>
            <a:ext cx="5540902" cy="2837700"/>
          </a:xfrm>
          <a:prstGeom prst="rect">
            <a:avLst/>
          </a:prstGeom>
          <a:noFill/>
        </p:spPr>
        <p:txBody>
          <a:bodyPr wrap="square" rtlCol="0">
            <a:spAutoFit/>
          </a:bodyPr>
          <a:lstStyle/>
          <a:p>
            <a:pPr marL="742950" lvl="1" indent="-285750">
              <a:spcBef>
                <a:spcPct val="20000"/>
              </a:spcBef>
              <a:spcAft>
                <a:spcPts val="600"/>
              </a:spcAft>
              <a:buClr>
                <a:schemeClr val="accent1"/>
              </a:buClr>
              <a:buFont typeface="Wingdings 2" charset="2"/>
              <a:buChar char=""/>
            </a:pPr>
            <a:r>
              <a:rPr lang="en-US" dirty="0"/>
              <a:t>Lexis-Nexis </a:t>
            </a:r>
            <a:r>
              <a:rPr lang="en-US" dirty="0" smtClean="0"/>
              <a:t>was included </a:t>
            </a:r>
            <a:r>
              <a:rPr lang="en-US" dirty="0"/>
              <a:t>in ECC for many </a:t>
            </a:r>
            <a:r>
              <a:rPr lang="en-US" dirty="0" smtClean="0"/>
              <a:t>years</a:t>
            </a:r>
          </a:p>
          <a:p>
            <a:pPr marL="742950" lvl="1" indent="-285750">
              <a:spcBef>
                <a:spcPct val="20000"/>
              </a:spcBef>
              <a:spcAft>
                <a:spcPts val="600"/>
              </a:spcAft>
              <a:buClr>
                <a:schemeClr val="accent1"/>
              </a:buClr>
              <a:buFont typeface="Wingdings 2" charset="2"/>
              <a:buChar char=""/>
            </a:pPr>
            <a:endParaRPr lang="en-US" dirty="0"/>
          </a:p>
          <a:p>
            <a:pPr marL="742950" lvl="1" indent="-285750">
              <a:spcBef>
                <a:spcPct val="20000"/>
              </a:spcBef>
              <a:spcAft>
                <a:spcPts val="600"/>
              </a:spcAft>
              <a:buClr>
                <a:schemeClr val="accent1"/>
              </a:buClr>
              <a:buFont typeface="Wingdings 2" charset="2"/>
              <a:buChar char=""/>
            </a:pPr>
            <a:r>
              <a:rPr lang="en-US" dirty="0"/>
              <a:t>Cut from ECC in 2016, in part due to ECC budget </a:t>
            </a:r>
            <a:r>
              <a:rPr lang="en-US" dirty="0" smtClean="0"/>
              <a:t>shortfalls</a:t>
            </a:r>
          </a:p>
          <a:p>
            <a:pPr marL="742950" lvl="1" indent="-285750">
              <a:spcBef>
                <a:spcPct val="20000"/>
              </a:spcBef>
              <a:spcAft>
                <a:spcPts val="600"/>
              </a:spcAft>
              <a:buClr>
                <a:schemeClr val="accent1"/>
              </a:buClr>
              <a:buFont typeface="Wingdings 2" charset="2"/>
              <a:buChar char=""/>
            </a:pPr>
            <a:endParaRPr lang="en-US" dirty="0"/>
          </a:p>
          <a:p>
            <a:pPr marL="742950" lvl="1" indent="-285750">
              <a:spcBef>
                <a:spcPct val="20000"/>
              </a:spcBef>
              <a:spcAft>
                <a:spcPts val="600"/>
              </a:spcAft>
              <a:buClr>
                <a:schemeClr val="accent1"/>
              </a:buClr>
              <a:buFont typeface="Wingdings 2" charset="2"/>
              <a:buChar char=""/>
            </a:pPr>
            <a:r>
              <a:rPr lang="en-US" dirty="0"/>
              <a:t>If ECC budget stays flat additional resources will have to be cut</a:t>
            </a:r>
          </a:p>
        </p:txBody>
      </p:sp>
    </p:spTree>
    <p:extLst>
      <p:ext uri="{BB962C8B-B14F-4D97-AF65-F5344CB8AC3E}">
        <p14:creationId xmlns:p14="http://schemas.microsoft.com/office/powerpoint/2010/main" val="3797723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Consequences – Wiley Online Journals</a:t>
            </a:r>
            <a:endParaRPr lang="en-US" sz="3200" dirty="0"/>
          </a:p>
        </p:txBody>
      </p:sp>
      <p:sp>
        <p:nvSpPr>
          <p:cNvPr id="3" name="Content Placeholder 2"/>
          <p:cNvSpPr>
            <a:spLocks noGrp="1"/>
          </p:cNvSpPr>
          <p:nvPr>
            <p:ph idx="1"/>
          </p:nvPr>
        </p:nvSpPr>
        <p:spPr>
          <a:xfrm>
            <a:off x="810000" y="2253341"/>
            <a:ext cx="10554574" cy="4159733"/>
          </a:xfrm>
        </p:spPr>
        <p:txBody>
          <a:bodyPr>
            <a:normAutofit/>
          </a:bodyPr>
          <a:lstStyle/>
          <a:p>
            <a:pPr>
              <a:spcBef>
                <a:spcPts val="1200"/>
              </a:spcBef>
              <a:spcAft>
                <a:spcPts val="1200"/>
              </a:spcAft>
            </a:pPr>
            <a:r>
              <a:rPr lang="en-US" sz="2000" dirty="0" smtClean="0"/>
              <a:t>Wiley publishes 2,837 Academic Journals</a:t>
            </a:r>
          </a:p>
          <a:p>
            <a:pPr>
              <a:spcBef>
                <a:spcPts val="1200"/>
              </a:spcBef>
              <a:spcAft>
                <a:spcPts val="1200"/>
              </a:spcAft>
            </a:pPr>
            <a:r>
              <a:rPr lang="en-US" sz="2000" dirty="0" smtClean="0"/>
              <a:t>Wiley wasn’t included in the ECC, but through 2014 the CSU Libraries shared a contract with Wiley for a core collection of journals</a:t>
            </a:r>
          </a:p>
          <a:p>
            <a:pPr>
              <a:spcBef>
                <a:spcPts val="1200"/>
              </a:spcBef>
              <a:spcAft>
                <a:spcPts val="1200"/>
              </a:spcAft>
            </a:pPr>
            <a:r>
              <a:rPr lang="en-US" sz="2000" dirty="0" smtClean="0"/>
              <a:t>Since 2014, CSU negotiations with Wiley have been unsuccessful due subscription price increases requested by Wiley</a:t>
            </a:r>
          </a:p>
          <a:p>
            <a:pPr>
              <a:spcBef>
                <a:spcPts val="1200"/>
              </a:spcBef>
              <a:spcAft>
                <a:spcPts val="1200"/>
              </a:spcAft>
            </a:pPr>
            <a:r>
              <a:rPr lang="en-US" sz="2000" dirty="0" smtClean="0"/>
              <a:t>Now, many CSU students and faculty have significantly reduced access to the current journals published by Wiley </a:t>
            </a:r>
          </a:p>
          <a:p>
            <a:pPr marL="0" indent="0">
              <a:buNone/>
            </a:pPr>
            <a:endParaRPr lang="en-US" dirty="0"/>
          </a:p>
        </p:txBody>
      </p:sp>
      <p:pic>
        <p:nvPicPr>
          <p:cNvPr id="1026" name="Picture 2" descr="CSU Libraries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2943" y="5613027"/>
            <a:ext cx="1445532" cy="105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724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Questions?</a:t>
            </a:r>
            <a:endParaRPr lang="en-US" sz="3200" dirty="0"/>
          </a:p>
        </p:txBody>
      </p:sp>
      <p:pic>
        <p:nvPicPr>
          <p:cNvPr id="1026" name="Picture 2" descr="CSU Libraries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2943" y="5613027"/>
            <a:ext cx="1445532" cy="10504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pPr marL="0" indent="0">
              <a:buNone/>
            </a:pPr>
            <a:r>
              <a:rPr lang="en-US" sz="2000" dirty="0" smtClean="0"/>
              <a:t>Mine:</a:t>
            </a:r>
          </a:p>
          <a:p>
            <a:r>
              <a:rPr lang="en-US" sz="2000" dirty="0" smtClean="0"/>
              <a:t>How do COLD and </a:t>
            </a:r>
            <a:r>
              <a:rPr lang="en-US" sz="2000" smtClean="0"/>
              <a:t>ASCSU collaborate to </a:t>
            </a:r>
            <a:r>
              <a:rPr lang="en-US" sz="2000" dirty="0" smtClean="0"/>
              <a:t>achieve our common ends?</a:t>
            </a:r>
          </a:p>
          <a:p>
            <a:r>
              <a:rPr lang="en-US" sz="2000" dirty="0" smtClean="0"/>
              <a:t>How do we continue the dialogue?</a:t>
            </a:r>
          </a:p>
          <a:p>
            <a:endParaRPr lang="en-US" sz="2000" dirty="0"/>
          </a:p>
          <a:p>
            <a:pPr marL="0" indent="0">
              <a:buNone/>
            </a:pPr>
            <a:r>
              <a:rPr lang="en-US" sz="2000" dirty="0" smtClean="0"/>
              <a:t>Yours …</a:t>
            </a:r>
            <a:endParaRPr lang="en-US" sz="2000" dirty="0"/>
          </a:p>
        </p:txBody>
      </p:sp>
    </p:spTree>
    <p:extLst>
      <p:ext uri="{BB962C8B-B14F-4D97-AF65-F5344CB8AC3E}">
        <p14:creationId xmlns:p14="http://schemas.microsoft.com/office/powerpoint/2010/main" val="1329761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COLD</a:t>
            </a:r>
            <a:endParaRPr lang="en-US" dirty="0"/>
          </a:p>
        </p:txBody>
      </p:sp>
      <p:sp>
        <p:nvSpPr>
          <p:cNvPr id="3" name="Content Placeholder 2"/>
          <p:cNvSpPr>
            <a:spLocks noGrp="1"/>
          </p:cNvSpPr>
          <p:nvPr>
            <p:ph idx="1"/>
          </p:nvPr>
        </p:nvSpPr>
        <p:spPr>
          <a:xfrm>
            <a:off x="818712" y="2558143"/>
            <a:ext cx="10554574" cy="4105304"/>
          </a:xfrm>
        </p:spPr>
        <p:txBody>
          <a:bodyPr>
            <a:normAutofit fontScale="92500" lnSpcReduction="20000"/>
          </a:bodyPr>
          <a:lstStyle/>
          <a:p>
            <a:pPr marL="0" indent="0">
              <a:buNone/>
            </a:pPr>
            <a:r>
              <a:rPr lang="en-US" b="1" dirty="0" smtClean="0"/>
              <a:t>CHARGE 2014 </a:t>
            </a:r>
            <a:r>
              <a:rPr lang="en-US" b="1" dirty="0" smtClean="0"/>
              <a:t>: </a:t>
            </a:r>
            <a:endParaRPr lang="en-US" dirty="0"/>
          </a:p>
          <a:p>
            <a:pPr marL="0" indent="0">
              <a:buNone/>
            </a:pPr>
            <a:r>
              <a:rPr lang="en-US" dirty="0"/>
              <a:t>The Council of Library Deans (COLD) will develop plans for systemwide library initiatives and programs, and, in partnership with the Chancellor’s Office, manage any systemwide central budget allocations for CSU libraries in support of </a:t>
            </a:r>
            <a:r>
              <a:rPr lang="en-US" dirty="0" smtClean="0"/>
              <a:t>… systemwide library collaborative activities.</a:t>
            </a:r>
          </a:p>
          <a:p>
            <a:pPr marL="0" indent="0">
              <a:buNone/>
            </a:pPr>
            <a:endParaRPr lang="en-US" dirty="0" smtClean="0"/>
          </a:p>
          <a:p>
            <a:pPr marL="0" indent="0">
              <a:buNone/>
            </a:pPr>
            <a:r>
              <a:rPr lang="en-US" b="1" dirty="0"/>
              <a:t>MEMBERSHIP: </a:t>
            </a:r>
            <a:endParaRPr lang="en-US" dirty="0"/>
          </a:p>
          <a:p>
            <a:pPr lvl="0"/>
            <a:r>
              <a:rPr lang="en-US" dirty="0"/>
              <a:t>The </a:t>
            </a:r>
            <a:r>
              <a:rPr lang="en-US" dirty="0" smtClean="0"/>
              <a:t>Deans </a:t>
            </a:r>
            <a:r>
              <a:rPr lang="en-US" dirty="0"/>
              <a:t>of the 23 campus libraries</a:t>
            </a:r>
          </a:p>
          <a:p>
            <a:pPr lvl="0"/>
            <a:r>
              <a:rPr lang="en-US" dirty="0"/>
              <a:t>A representative of the </a:t>
            </a:r>
            <a:r>
              <a:rPr lang="en-US" dirty="0" smtClean="0"/>
              <a:t>ASCSU (currently Susan </a:t>
            </a:r>
            <a:r>
              <a:rPr lang="en-US" dirty="0" err="1" smtClean="0"/>
              <a:t>Gubernat</a:t>
            </a:r>
            <a:r>
              <a:rPr lang="en-US" dirty="0" smtClean="0"/>
              <a:t>, CSUEB)</a:t>
            </a:r>
            <a:endParaRPr lang="en-US" dirty="0"/>
          </a:p>
          <a:p>
            <a:pPr lvl="0"/>
            <a:r>
              <a:rPr lang="en-US" dirty="0"/>
              <a:t>A representative from the Academic Council of </a:t>
            </a:r>
            <a:r>
              <a:rPr lang="en-US" dirty="0" smtClean="0"/>
              <a:t>Provosts (currently vacant)</a:t>
            </a:r>
          </a:p>
          <a:p>
            <a:pPr lvl="0"/>
            <a:r>
              <a:rPr lang="en-US" dirty="0" smtClean="0"/>
              <a:t>CO Ex Officio representatives</a:t>
            </a:r>
          </a:p>
          <a:p>
            <a:pPr lvl="1"/>
            <a:r>
              <a:rPr lang="en-US" sz="1500" dirty="0" smtClean="0"/>
              <a:t>Assistant </a:t>
            </a:r>
            <a:r>
              <a:rPr lang="en-US" sz="1500" dirty="0"/>
              <a:t>Vice Chancellor, Academic Technology Services </a:t>
            </a:r>
            <a:r>
              <a:rPr lang="en-US" sz="1500" dirty="0" smtClean="0"/>
              <a:t>(Currently Gerry Hanley)</a:t>
            </a:r>
            <a:endParaRPr lang="en-US" sz="1500" dirty="0"/>
          </a:p>
          <a:p>
            <a:pPr lvl="1"/>
            <a:r>
              <a:rPr lang="en-US" sz="1500" dirty="0"/>
              <a:t>Director, Systemwide Digital Library Services </a:t>
            </a:r>
            <a:r>
              <a:rPr lang="en-US" sz="1500" dirty="0" smtClean="0"/>
              <a:t>(Currently David Walker)</a:t>
            </a:r>
            <a:endParaRPr lang="en-US" sz="1500" dirty="0"/>
          </a:p>
          <a:p>
            <a:pPr lvl="1"/>
            <a:r>
              <a:rPr lang="en-US" sz="1500" dirty="0"/>
              <a:t>Director, ATS Contracts </a:t>
            </a:r>
            <a:r>
              <a:rPr lang="en-US" sz="1500" dirty="0" smtClean="0"/>
              <a:t>Management (Currently Eddie Choy)</a:t>
            </a:r>
            <a:endParaRPr lang="en-US" sz="1500" dirty="0"/>
          </a:p>
          <a:p>
            <a:pPr lvl="0"/>
            <a:endParaRPr lang="en-US" dirty="0"/>
          </a:p>
          <a:p>
            <a:pPr marL="0" indent="0">
              <a:buNone/>
            </a:pPr>
            <a:endParaRPr lang="en-US" dirty="0"/>
          </a:p>
          <a:p>
            <a:pPr marL="0" indent="0">
              <a:buNone/>
            </a:pPr>
            <a:endParaRPr lang="en-US" dirty="0"/>
          </a:p>
        </p:txBody>
      </p:sp>
      <p:pic>
        <p:nvPicPr>
          <p:cNvPr id="1026" name="Picture 2" descr="CSU Libraries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2943" y="5613027"/>
            <a:ext cx="1445532" cy="105042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Vanguard Libraries create CSU-wide Alma sand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8550" y="137030"/>
            <a:ext cx="4479925" cy="14933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calstate.atlassian.net/wiki/download/attachments/12386337/COLD_group_large_2014_October_SLO.jpg?version=1&amp;modificationDate=1453158917807&amp;api=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7602" y="3542243"/>
            <a:ext cx="2510873" cy="186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528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7528457" cy="970450"/>
          </a:xfrm>
        </p:spPr>
        <p:txBody>
          <a:bodyPr/>
          <a:lstStyle/>
          <a:p>
            <a:r>
              <a:rPr lang="en-US" sz="3200" dirty="0" smtClean="0"/>
              <a:t>Vital to Student and Faculty Success </a:t>
            </a:r>
          </a:p>
        </p:txBody>
      </p:sp>
      <p:sp>
        <p:nvSpPr>
          <p:cNvPr id="3" name="Content Placeholder 2"/>
          <p:cNvSpPr>
            <a:spLocks noGrp="1"/>
          </p:cNvSpPr>
          <p:nvPr>
            <p:ph idx="1"/>
          </p:nvPr>
        </p:nvSpPr>
        <p:spPr>
          <a:xfrm>
            <a:off x="810000" y="2253341"/>
            <a:ext cx="10554574" cy="4159733"/>
          </a:xfrm>
        </p:spPr>
        <p:txBody>
          <a:bodyPr>
            <a:normAutofit/>
          </a:bodyPr>
          <a:lstStyle/>
          <a:p>
            <a:pPr marL="457200" lvl="1" indent="0" algn="ctr">
              <a:spcAft>
                <a:spcPts val="1800"/>
              </a:spcAft>
              <a:buNone/>
            </a:pPr>
            <a:r>
              <a:rPr lang="en-US" sz="2200" dirty="0" smtClean="0"/>
              <a:t>CSU Libraries Facts: 2014-2015</a:t>
            </a:r>
          </a:p>
          <a:p>
            <a:pPr lvl="1">
              <a:spcAft>
                <a:spcPts val="1800"/>
              </a:spcAft>
            </a:pPr>
            <a:r>
              <a:rPr lang="en-US" sz="2200" dirty="0" smtClean="0"/>
              <a:t>800,000 </a:t>
            </a:r>
            <a:r>
              <a:rPr lang="en-US" sz="2200" dirty="0"/>
              <a:t>students visit the CSU libraries every week</a:t>
            </a:r>
          </a:p>
          <a:p>
            <a:pPr lvl="1">
              <a:spcAft>
                <a:spcPts val="1800"/>
              </a:spcAft>
            </a:pPr>
            <a:r>
              <a:rPr lang="en-US" sz="2200" dirty="0" smtClean="0"/>
              <a:t>21 </a:t>
            </a:r>
            <a:r>
              <a:rPr lang="en-US" sz="2200" dirty="0" smtClean="0"/>
              <a:t>Million full text downloads from CSU library </a:t>
            </a:r>
            <a:r>
              <a:rPr lang="en-US" sz="2200" dirty="0" smtClean="0"/>
              <a:t>electronic resources</a:t>
            </a:r>
            <a:endParaRPr lang="en-US" sz="2200" dirty="0" smtClean="0"/>
          </a:p>
          <a:p>
            <a:pPr lvl="1">
              <a:spcAft>
                <a:spcPts val="1800"/>
              </a:spcAft>
            </a:pPr>
            <a:r>
              <a:rPr lang="en-US" sz="2200" dirty="0" smtClean="0"/>
              <a:t>1 million </a:t>
            </a:r>
            <a:r>
              <a:rPr lang="en-US" sz="2200" dirty="0" smtClean="0"/>
              <a:t>books </a:t>
            </a:r>
            <a:r>
              <a:rPr lang="en-US" sz="2200" dirty="0" smtClean="0"/>
              <a:t>circulated</a:t>
            </a:r>
          </a:p>
          <a:p>
            <a:pPr lvl="1">
              <a:spcAft>
                <a:spcPts val="1800"/>
              </a:spcAft>
            </a:pPr>
            <a:r>
              <a:rPr lang="en-US" sz="2200" dirty="0" smtClean="0"/>
              <a:t>9,300 Information Literacy classroom sessions serving 237,000 students</a:t>
            </a:r>
          </a:p>
          <a:p>
            <a:pPr lvl="1">
              <a:spcAft>
                <a:spcPts val="1800"/>
              </a:spcAft>
            </a:pPr>
            <a:r>
              <a:rPr lang="en-US" sz="2200" dirty="0"/>
              <a:t>Five of the top ten most visited websites at the Chancellor’s Office are CSU library </a:t>
            </a:r>
            <a:r>
              <a:rPr lang="en-US" sz="2200" dirty="0" smtClean="0"/>
              <a:t>systems</a:t>
            </a:r>
            <a:endParaRPr lang="en-US" sz="2200" dirty="0" smtClean="0"/>
          </a:p>
        </p:txBody>
      </p:sp>
      <p:pic>
        <p:nvPicPr>
          <p:cNvPr id="1026" name="Picture 2" descr="CSU Libraries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2943" y="5613027"/>
            <a:ext cx="1445532" cy="10504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8817429" y="87960"/>
            <a:ext cx="3111046" cy="2333285"/>
          </a:xfrm>
          <a:prstGeom prst="rect">
            <a:avLst/>
          </a:prstGeom>
        </p:spPr>
      </p:pic>
    </p:spTree>
    <p:extLst>
      <p:ext uri="{BB962C8B-B14F-4D97-AF65-F5344CB8AC3E}">
        <p14:creationId xmlns:p14="http://schemas.microsoft.com/office/powerpoint/2010/main" val="238734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Initiatives</a:t>
            </a:r>
            <a:endParaRPr lang="en-US" dirty="0"/>
          </a:p>
        </p:txBody>
      </p:sp>
      <p:sp>
        <p:nvSpPr>
          <p:cNvPr id="3" name="Content Placeholder 2"/>
          <p:cNvSpPr>
            <a:spLocks noGrp="1"/>
          </p:cNvSpPr>
          <p:nvPr>
            <p:ph idx="1"/>
          </p:nvPr>
        </p:nvSpPr>
        <p:spPr/>
        <p:txBody>
          <a:bodyPr/>
          <a:lstStyle/>
          <a:p>
            <a:r>
              <a:rPr lang="en-US" sz="2000" b="1" dirty="0" smtClean="0"/>
              <a:t>Electronic Core Collection (ECC)</a:t>
            </a:r>
          </a:p>
          <a:p>
            <a:endParaRPr lang="en-US" sz="2000" b="1" dirty="0" smtClean="0"/>
          </a:p>
          <a:p>
            <a:r>
              <a:rPr lang="en-US" sz="2000" b="1" dirty="0" smtClean="0"/>
              <a:t>Systemwide Digital Library Subscription Licenses</a:t>
            </a:r>
          </a:p>
          <a:p>
            <a:endParaRPr lang="en-US" sz="2000" b="1" dirty="0" smtClean="0"/>
          </a:p>
          <a:p>
            <a:r>
              <a:rPr lang="en-US" sz="2000" b="1" dirty="0" smtClean="0"/>
              <a:t>Unified Library Management System (ULMS)</a:t>
            </a:r>
          </a:p>
          <a:p>
            <a:endParaRPr lang="en-US" sz="2000" b="1" dirty="0" smtClean="0"/>
          </a:p>
          <a:p>
            <a:r>
              <a:rPr lang="en-US" sz="2000" b="1" dirty="0" err="1" smtClean="0"/>
              <a:t>Scholarworks</a:t>
            </a:r>
            <a:r>
              <a:rPr lang="en-US" sz="2000" b="1" dirty="0" smtClean="0"/>
              <a:t> – </a:t>
            </a:r>
            <a:r>
              <a:rPr lang="en-US" sz="2000" dirty="0" smtClean="0"/>
              <a:t>Systemwide CSU Institutional Repository</a:t>
            </a:r>
            <a:endParaRPr lang="en-US" sz="2000" b="1" dirty="0" smtClean="0"/>
          </a:p>
          <a:p>
            <a:endParaRPr lang="en-US" b="1" dirty="0"/>
          </a:p>
        </p:txBody>
      </p:sp>
      <p:pic>
        <p:nvPicPr>
          <p:cNvPr id="1026" name="Picture 2" descr="CSU Libraries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2943" y="5613027"/>
            <a:ext cx="1445532" cy="105042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sdsu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The Electronic Core Collections: Leveling the playing field for all stud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6244" y="196492"/>
            <a:ext cx="4415521" cy="1471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894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Core Collection (ECC)</a:t>
            </a:r>
            <a:endParaRPr lang="en-US" dirty="0"/>
          </a:p>
        </p:txBody>
      </p:sp>
      <p:sp>
        <p:nvSpPr>
          <p:cNvPr id="3" name="Content Placeholder 2"/>
          <p:cNvSpPr>
            <a:spLocks noGrp="1"/>
          </p:cNvSpPr>
          <p:nvPr>
            <p:ph idx="1"/>
          </p:nvPr>
        </p:nvSpPr>
        <p:spPr>
          <a:xfrm>
            <a:off x="818712" y="2222287"/>
            <a:ext cx="10554574" cy="3960799"/>
          </a:xfrm>
        </p:spPr>
        <p:txBody>
          <a:bodyPr>
            <a:normAutofit/>
          </a:bodyPr>
          <a:lstStyle/>
          <a:p>
            <a:pPr marL="0" indent="0">
              <a:buNone/>
            </a:pPr>
            <a:r>
              <a:rPr lang="en-US" dirty="0" smtClean="0"/>
              <a:t>The ECC is defined as that part of the E-Resource collection that is program-driven, used actively for instruction, and in high demand. ECC </a:t>
            </a:r>
            <a:r>
              <a:rPr lang="en-US" dirty="0" smtClean="0"/>
              <a:t>content is purchased centrally and available at all CSU campuses:</a:t>
            </a:r>
          </a:p>
          <a:p>
            <a:r>
              <a:rPr lang="en-US" dirty="0" smtClean="0"/>
              <a:t>Current budget: $5,000,000 a year</a:t>
            </a:r>
          </a:p>
          <a:p>
            <a:r>
              <a:rPr lang="en-US" dirty="0" smtClean="0"/>
              <a:t>Currently includes 43 resources:</a:t>
            </a:r>
          </a:p>
          <a:p>
            <a:pPr lvl="1"/>
            <a:r>
              <a:rPr lang="en-US" dirty="0" smtClean="0"/>
              <a:t>JSTOR</a:t>
            </a:r>
          </a:p>
          <a:p>
            <a:pPr lvl="1"/>
            <a:r>
              <a:rPr lang="en-US" dirty="0" smtClean="0"/>
              <a:t>Biological Abstracts</a:t>
            </a:r>
          </a:p>
          <a:p>
            <a:pPr lvl="1"/>
            <a:r>
              <a:rPr lang="en-US" dirty="0" smtClean="0"/>
              <a:t>MLA</a:t>
            </a:r>
          </a:p>
          <a:p>
            <a:pPr lvl="1"/>
            <a:r>
              <a:rPr lang="en-US" dirty="0" smtClean="0"/>
              <a:t>Safari Tech Books</a:t>
            </a:r>
          </a:p>
          <a:p>
            <a:pPr lvl="1"/>
            <a:r>
              <a:rPr lang="en-US" dirty="0" smtClean="0"/>
              <a:t>… complete List</a:t>
            </a:r>
            <a:r>
              <a:rPr lang="en-US" dirty="0"/>
              <a:t>: </a:t>
            </a:r>
            <a:r>
              <a:rPr lang="en-US" dirty="0">
                <a:hlinkClick r:id="rId2"/>
              </a:rPr>
              <a:t>https://csyou.calstate.edu/Tools/SDLC/eresources/Pages/electronic-core-collection.aspx</a:t>
            </a:r>
            <a:endParaRPr lang="en-US" dirty="0"/>
          </a:p>
        </p:txBody>
      </p:sp>
      <p:pic>
        <p:nvPicPr>
          <p:cNvPr id="1026" name="Picture 2" descr="CSU Libraries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2943" y="5613027"/>
            <a:ext cx="1445532" cy="105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716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Systemwide </a:t>
            </a:r>
            <a:r>
              <a:rPr lang="en-US" sz="3600" dirty="0" smtClean="0"/>
              <a:t>Library </a:t>
            </a:r>
            <a:r>
              <a:rPr lang="en-US" sz="3600" dirty="0"/>
              <a:t>Subscription </a:t>
            </a:r>
            <a:r>
              <a:rPr lang="en-US" sz="3600" dirty="0" smtClean="0"/>
              <a:t>Licenses</a:t>
            </a:r>
            <a:endParaRPr lang="en-US" sz="3600" dirty="0"/>
          </a:p>
        </p:txBody>
      </p:sp>
      <p:sp>
        <p:nvSpPr>
          <p:cNvPr id="3" name="Content Placeholder 2"/>
          <p:cNvSpPr>
            <a:spLocks noGrp="1"/>
          </p:cNvSpPr>
          <p:nvPr>
            <p:ph idx="1"/>
          </p:nvPr>
        </p:nvSpPr>
        <p:spPr/>
        <p:txBody>
          <a:bodyPr>
            <a:normAutofit/>
          </a:bodyPr>
          <a:lstStyle/>
          <a:p>
            <a:r>
              <a:rPr lang="en-US" dirty="0" smtClean="0"/>
              <a:t>Centrally negotiated but not centrally purchased</a:t>
            </a:r>
          </a:p>
          <a:p>
            <a:r>
              <a:rPr lang="en-US" dirty="0" smtClean="0"/>
              <a:t>CSU </a:t>
            </a:r>
            <a:r>
              <a:rPr lang="en-US" dirty="0" smtClean="0"/>
              <a:t>Libraries gain leverage with vendors by negotiating </a:t>
            </a:r>
            <a:r>
              <a:rPr lang="en-US" dirty="0"/>
              <a:t>jointly </a:t>
            </a:r>
            <a:r>
              <a:rPr lang="en-US" dirty="0" smtClean="0"/>
              <a:t>– </a:t>
            </a:r>
            <a:r>
              <a:rPr lang="en-US" b="1" dirty="0" smtClean="0">
                <a:solidFill>
                  <a:srgbClr val="FF0000"/>
                </a:solidFill>
              </a:rPr>
              <a:t>saves $12 </a:t>
            </a:r>
            <a:r>
              <a:rPr lang="en-US" b="1" dirty="0">
                <a:solidFill>
                  <a:srgbClr val="FF0000"/>
                </a:solidFill>
              </a:rPr>
              <a:t>million </a:t>
            </a:r>
            <a:r>
              <a:rPr lang="en-US" b="1" dirty="0" smtClean="0">
                <a:solidFill>
                  <a:srgbClr val="FF0000"/>
                </a:solidFill>
              </a:rPr>
              <a:t>every </a:t>
            </a:r>
            <a:r>
              <a:rPr lang="en-US" b="1" dirty="0">
                <a:solidFill>
                  <a:srgbClr val="FF0000"/>
                </a:solidFill>
              </a:rPr>
              <a:t>year</a:t>
            </a:r>
            <a:r>
              <a:rPr lang="en-US" dirty="0"/>
              <a:t> </a:t>
            </a:r>
            <a:endParaRPr lang="en-US" dirty="0" smtClean="0"/>
          </a:p>
          <a:p>
            <a:r>
              <a:rPr lang="en-US" dirty="0" smtClean="0"/>
              <a:t>Nearly </a:t>
            </a:r>
            <a:r>
              <a:rPr lang="en-US" dirty="0" smtClean="0"/>
              <a:t>100 resources:</a:t>
            </a:r>
          </a:p>
          <a:p>
            <a:pPr lvl="1"/>
            <a:r>
              <a:rPr lang="en-US" dirty="0" smtClean="0"/>
              <a:t>Web of Science</a:t>
            </a:r>
          </a:p>
          <a:p>
            <a:pPr lvl="1"/>
            <a:r>
              <a:rPr lang="en-US" dirty="0" smtClean="0"/>
              <a:t>IEEE</a:t>
            </a:r>
          </a:p>
          <a:p>
            <a:pPr lvl="1"/>
            <a:r>
              <a:rPr lang="en-US" dirty="0" smtClean="0"/>
              <a:t>Acade</a:t>
            </a:r>
            <a:r>
              <a:rPr lang="en-US" dirty="0" smtClean="0"/>
              <a:t>mic Search Premier</a:t>
            </a:r>
            <a:endParaRPr lang="en-US" dirty="0" smtClean="0"/>
          </a:p>
          <a:p>
            <a:pPr lvl="1"/>
            <a:r>
              <a:rPr lang="en-US" dirty="0" smtClean="0"/>
              <a:t>Elsevier Science Direct</a:t>
            </a:r>
          </a:p>
          <a:p>
            <a:pPr lvl="1"/>
            <a:r>
              <a:rPr lang="en-US" dirty="0" smtClean="0"/>
              <a:t>… subscription </a:t>
            </a:r>
            <a:r>
              <a:rPr lang="en-US" dirty="0"/>
              <a:t>m</a:t>
            </a:r>
            <a:r>
              <a:rPr lang="en-US" dirty="0" smtClean="0"/>
              <a:t>emo </a:t>
            </a:r>
            <a:r>
              <a:rPr lang="en-US" dirty="0"/>
              <a:t>List: </a:t>
            </a:r>
            <a:r>
              <a:rPr lang="en-US" dirty="0">
                <a:hlinkClick r:id="rId2"/>
              </a:rPr>
              <a:t>https://csyou.calstate.edu/Tools/SDLC/Memos/Pages/default.aspx</a:t>
            </a:r>
            <a:endParaRPr lang="en-US" dirty="0"/>
          </a:p>
        </p:txBody>
      </p:sp>
      <p:pic>
        <p:nvPicPr>
          <p:cNvPr id="1026" name="Picture 2" descr="CSU Libraries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2943" y="5613027"/>
            <a:ext cx="1445532" cy="105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884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Unified Library Management System (ULMS)</a:t>
            </a:r>
            <a:endParaRPr lang="en-US" sz="3200" dirty="0"/>
          </a:p>
        </p:txBody>
      </p:sp>
      <p:sp>
        <p:nvSpPr>
          <p:cNvPr id="3" name="Content Placeholder 2"/>
          <p:cNvSpPr>
            <a:spLocks noGrp="1"/>
          </p:cNvSpPr>
          <p:nvPr>
            <p:ph idx="1"/>
          </p:nvPr>
        </p:nvSpPr>
        <p:spPr>
          <a:xfrm>
            <a:off x="818712" y="2222287"/>
            <a:ext cx="10554574" cy="4080542"/>
          </a:xfrm>
        </p:spPr>
        <p:txBody>
          <a:bodyPr>
            <a:normAutofit/>
          </a:bodyPr>
          <a:lstStyle/>
          <a:p>
            <a:pPr marL="0" indent="0">
              <a:buNone/>
            </a:pPr>
            <a:r>
              <a:rPr lang="en-US" dirty="0"/>
              <a:t>ULMS </a:t>
            </a:r>
            <a:r>
              <a:rPr lang="en-US" dirty="0" smtClean="0"/>
              <a:t>is a next generation </a:t>
            </a:r>
            <a:r>
              <a:rPr lang="en-US" dirty="0"/>
              <a:t>digital platform for providing library services across the California State </a:t>
            </a:r>
            <a:r>
              <a:rPr lang="en-US" dirty="0" smtClean="0"/>
              <a:t>University. It will go live in June </a:t>
            </a:r>
            <a:r>
              <a:rPr lang="en-US" dirty="0" smtClean="0"/>
              <a:t>2017</a:t>
            </a:r>
          </a:p>
          <a:p>
            <a:pPr marL="0" indent="0">
              <a:buNone/>
            </a:pPr>
            <a:endParaRPr lang="en-US" dirty="0"/>
          </a:p>
          <a:p>
            <a:pPr marL="0" indent="0">
              <a:buNone/>
            </a:pPr>
            <a:r>
              <a:rPr lang="en-US" sz="2000" i="1" dirty="0"/>
              <a:t>“We can expect this trend toward large-scale systems to continue and to accelerate as libraries seek opportunities to operate more efficiently…and </a:t>
            </a:r>
            <a:r>
              <a:rPr lang="en-US" sz="2000" i="1" dirty="0">
                <a:solidFill>
                  <a:srgbClr val="FF0000"/>
                </a:solidFill>
              </a:rPr>
              <a:t>to leverage technology to strengthen strategic cooperative initiatives</a:t>
            </a:r>
            <a:r>
              <a:rPr lang="en-US" sz="2000" i="1" dirty="0"/>
              <a:t>.” </a:t>
            </a:r>
            <a:endParaRPr lang="en-US" sz="2000" i="1" dirty="0" smtClean="0"/>
          </a:p>
          <a:p>
            <a:pPr marL="0" indent="0">
              <a:buNone/>
            </a:pPr>
            <a:r>
              <a:rPr lang="en-US" dirty="0"/>
              <a:t> </a:t>
            </a:r>
            <a:r>
              <a:rPr lang="en-US" dirty="0" smtClean="0"/>
              <a:t> --- Marshall </a:t>
            </a:r>
            <a:r>
              <a:rPr lang="en-US" dirty="0"/>
              <a:t>Breeding, Library Systems Report </a:t>
            </a:r>
            <a:r>
              <a:rPr lang="en-US" dirty="0" smtClean="0"/>
              <a:t>2014</a:t>
            </a:r>
          </a:p>
          <a:p>
            <a:pPr marL="0" indent="0">
              <a:buNone/>
            </a:pPr>
            <a:endParaRPr lang="en-US" sz="1400" dirty="0" smtClean="0"/>
          </a:p>
          <a:p>
            <a:pPr marL="0" indent="0">
              <a:buNone/>
            </a:pPr>
            <a:r>
              <a:rPr lang="en-US" sz="1400" dirty="0" smtClean="0"/>
              <a:t>Fact </a:t>
            </a:r>
            <a:r>
              <a:rPr lang="en-US" sz="1400" dirty="0"/>
              <a:t>Sheet: </a:t>
            </a:r>
            <a:r>
              <a:rPr lang="en-US" sz="1400" dirty="0">
                <a:hlinkClick r:id="rId2"/>
              </a:rPr>
              <a:t>http://libraries.calstate.edu/wp-content/uploads/2015/09/factsheet_ulms.pdf</a:t>
            </a:r>
            <a:endParaRPr lang="en-US" sz="1400" dirty="0"/>
          </a:p>
        </p:txBody>
      </p:sp>
      <p:pic>
        <p:nvPicPr>
          <p:cNvPr id="1026" name="Picture 2" descr="CSU Libraries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2943" y="5613027"/>
            <a:ext cx="1445532" cy="10504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la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0396" y="337100"/>
            <a:ext cx="1190625"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861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ScholarWorks</a:t>
            </a:r>
            <a:endParaRPr lang="en-US" sz="3200" dirty="0"/>
          </a:p>
        </p:txBody>
      </p:sp>
      <p:pic>
        <p:nvPicPr>
          <p:cNvPr id="1026" name="Picture 2" descr="CSU Libraries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2943" y="5613027"/>
            <a:ext cx="1445532" cy="10504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186321"/>
            <a:ext cx="4706029" cy="3779806"/>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755175" y="2734810"/>
            <a:ext cx="5359446" cy="3636963"/>
          </a:xfrm>
        </p:spPr>
      </p:pic>
      <p:sp>
        <p:nvSpPr>
          <p:cNvPr id="7" name="TextBox 6"/>
          <p:cNvSpPr txBox="1"/>
          <p:nvPr/>
        </p:nvSpPr>
        <p:spPr>
          <a:xfrm>
            <a:off x="121182" y="2993572"/>
            <a:ext cx="5757102" cy="3323987"/>
          </a:xfrm>
          <a:prstGeom prst="rect">
            <a:avLst/>
          </a:prstGeom>
          <a:noFill/>
        </p:spPr>
        <p:txBody>
          <a:bodyPr wrap="square" rtlCol="0">
            <a:spAutoFit/>
          </a:bodyPr>
          <a:lstStyle/>
          <a:p>
            <a:pPr marL="742950" lvl="1" indent="-285750">
              <a:spcBef>
                <a:spcPct val="20000"/>
              </a:spcBef>
              <a:spcAft>
                <a:spcPts val="600"/>
              </a:spcAft>
              <a:buClr>
                <a:schemeClr val="accent1"/>
              </a:buClr>
              <a:buFont typeface="Wingdings 2" charset="2"/>
              <a:buChar char=""/>
            </a:pPr>
            <a:r>
              <a:rPr lang="en-US" dirty="0"/>
              <a:t>Shared System for Archiving Digital Campus Resources</a:t>
            </a:r>
          </a:p>
          <a:p>
            <a:pPr marL="742950" lvl="1" indent="-285750">
              <a:spcBef>
                <a:spcPct val="20000"/>
              </a:spcBef>
              <a:spcAft>
                <a:spcPts val="600"/>
              </a:spcAft>
              <a:buClr>
                <a:schemeClr val="accent1"/>
              </a:buClr>
              <a:buFont typeface="Wingdings 2" charset="2"/>
              <a:buChar char=""/>
            </a:pPr>
            <a:r>
              <a:rPr lang="en-US" dirty="0"/>
              <a:t>Each Campus creates local look and </a:t>
            </a:r>
            <a:r>
              <a:rPr lang="en-US" dirty="0" smtClean="0"/>
              <a:t>feel </a:t>
            </a:r>
          </a:p>
          <a:p>
            <a:pPr marL="742950" lvl="1" indent="-285750">
              <a:spcBef>
                <a:spcPct val="20000"/>
              </a:spcBef>
              <a:spcAft>
                <a:spcPts val="600"/>
              </a:spcAft>
              <a:buClr>
                <a:schemeClr val="accent1"/>
              </a:buClr>
              <a:buFont typeface="Wingdings 2" charset="2"/>
              <a:buChar char=""/>
            </a:pPr>
            <a:r>
              <a:rPr lang="en-US" dirty="0" smtClean="0"/>
              <a:t>Faculty </a:t>
            </a:r>
            <a:r>
              <a:rPr lang="en-US" dirty="0"/>
              <a:t>Publications</a:t>
            </a:r>
          </a:p>
          <a:p>
            <a:pPr marL="742950" lvl="1" indent="-285750">
              <a:spcBef>
                <a:spcPct val="20000"/>
              </a:spcBef>
              <a:spcAft>
                <a:spcPts val="600"/>
              </a:spcAft>
              <a:buClr>
                <a:schemeClr val="accent1"/>
              </a:buClr>
              <a:buFont typeface="Wingdings 2" charset="2"/>
              <a:buChar char=""/>
            </a:pPr>
            <a:r>
              <a:rPr lang="en-US" dirty="0"/>
              <a:t>Student Theses</a:t>
            </a:r>
          </a:p>
          <a:p>
            <a:pPr marL="742950" lvl="1" indent="-285750">
              <a:spcBef>
                <a:spcPct val="20000"/>
              </a:spcBef>
              <a:spcAft>
                <a:spcPts val="600"/>
              </a:spcAft>
              <a:buClr>
                <a:schemeClr val="accent1"/>
              </a:buClr>
              <a:buFont typeface="Wingdings 2" charset="2"/>
              <a:buChar char=""/>
            </a:pPr>
            <a:r>
              <a:rPr lang="en-US" dirty="0"/>
              <a:t>Archives</a:t>
            </a:r>
          </a:p>
          <a:p>
            <a:pPr marL="742950" lvl="1" indent="-285750">
              <a:spcBef>
                <a:spcPct val="20000"/>
              </a:spcBef>
              <a:spcAft>
                <a:spcPts val="600"/>
              </a:spcAft>
              <a:buClr>
                <a:schemeClr val="accent1"/>
              </a:buClr>
              <a:buFont typeface="Wingdings 2" charset="2"/>
              <a:buChar char=""/>
            </a:pPr>
            <a:r>
              <a:rPr lang="en-US" dirty="0"/>
              <a:t>Other Campus Resources – newsletters, syllabi …</a:t>
            </a:r>
          </a:p>
          <a:p>
            <a:endParaRPr lang="en-US" dirty="0"/>
          </a:p>
        </p:txBody>
      </p:sp>
    </p:spTree>
    <p:extLst>
      <p:ext uri="{BB962C8B-B14F-4D97-AF65-F5344CB8AC3E}">
        <p14:creationId xmlns:p14="http://schemas.microsoft.com/office/powerpoint/2010/main" val="1165204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8" y="447188"/>
            <a:ext cx="11865426" cy="970450"/>
          </a:xfrm>
        </p:spPr>
        <p:txBody>
          <a:bodyPr/>
          <a:lstStyle/>
          <a:p>
            <a:r>
              <a:rPr lang="en-US" sz="3600" dirty="0" smtClean="0"/>
              <a:t>A c</a:t>
            </a:r>
            <a:r>
              <a:rPr lang="en-US" sz="3600" dirty="0" smtClean="0"/>
              <a:t>hallenge </a:t>
            </a:r>
            <a:r>
              <a:rPr lang="en-US" sz="3600" dirty="0" smtClean="0"/>
              <a:t>– </a:t>
            </a:r>
            <a:r>
              <a:rPr lang="en-US" sz="3600" dirty="0"/>
              <a:t>t</a:t>
            </a:r>
            <a:r>
              <a:rPr lang="en-US" sz="3600" dirty="0" smtClean="0"/>
              <a:t>h</a:t>
            </a:r>
            <a:r>
              <a:rPr lang="en-US" sz="3600" dirty="0" smtClean="0"/>
              <a:t>e cost of </a:t>
            </a:r>
            <a:r>
              <a:rPr lang="en-US" sz="3600" dirty="0" smtClean="0"/>
              <a:t>Scholarly Resources</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287" y="2220686"/>
            <a:ext cx="5721052" cy="3445067"/>
          </a:xfrm>
        </p:spPr>
      </p:pic>
      <p:pic>
        <p:nvPicPr>
          <p:cNvPr id="5" name="Picture 2" descr="CSU Libraries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2943" y="5613027"/>
            <a:ext cx="1445532" cy="10504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6052331" y="2220686"/>
            <a:ext cx="6056651" cy="3445067"/>
          </a:xfrm>
          <a:prstGeom prst="rect">
            <a:avLst/>
          </a:prstGeom>
        </p:spPr>
      </p:pic>
    </p:spTree>
    <p:extLst>
      <p:ext uri="{BB962C8B-B14F-4D97-AF65-F5344CB8AC3E}">
        <p14:creationId xmlns:p14="http://schemas.microsoft.com/office/powerpoint/2010/main" val="16144756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370</TotalTime>
  <Words>554</Words>
  <Application>Microsoft Office PowerPoint</Application>
  <PresentationFormat>Widescreen</PresentationFormat>
  <Paragraphs>82</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Century Gothic</vt:lpstr>
      <vt:lpstr>Wingdings 2</vt:lpstr>
      <vt:lpstr>Quotable</vt:lpstr>
      <vt:lpstr>Council of Library Deans (COLD) </vt:lpstr>
      <vt:lpstr>What is COLD</vt:lpstr>
      <vt:lpstr>Vital to Student and Faculty Success </vt:lpstr>
      <vt:lpstr>COLD Initiatives</vt:lpstr>
      <vt:lpstr>Electronic Core Collection (ECC)</vt:lpstr>
      <vt:lpstr>Systemwide Library Subscription Licenses</vt:lpstr>
      <vt:lpstr>Unified Library Management System (ULMS)</vt:lpstr>
      <vt:lpstr>ScholarWorks</vt:lpstr>
      <vt:lpstr>A challenge – the cost of Scholarly Resources</vt:lpstr>
      <vt:lpstr>Consequences – Lexis-Nexis</vt:lpstr>
      <vt:lpstr>Consequences – Wiley Online Journals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Council of Library Deans (COLD) </dc:title>
  <dc:creator>John Wenzler</dc:creator>
  <cp:lastModifiedBy>John Wenzler</cp:lastModifiedBy>
  <cp:revision>109</cp:revision>
  <dcterms:created xsi:type="dcterms:W3CDTF">2016-09-05T15:27:42Z</dcterms:created>
  <dcterms:modified xsi:type="dcterms:W3CDTF">2016-09-14T05:25:57Z</dcterms:modified>
</cp:coreProperties>
</file>