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61" r:id="rId6"/>
    <p:sldId id="262" r:id="rId7"/>
    <p:sldId id="263" r:id="rId8"/>
    <p:sldId id="265" r:id="rId9"/>
    <p:sldId id="264" r:id="rId10"/>
    <p:sldId id="258"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8" d="100"/>
          <a:sy n="88" d="100"/>
        </p:scale>
        <p:origin x="16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9/6/2016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9/6/2016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9/6/2016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9/6/2016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9/6/2016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9/6/2016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9/6/2016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9/6/2016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9/6/2016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9/6/2016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9/6/2016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9/6/2016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9/6/2016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9/6/2016</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9/6/2016</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https://www.theguardian.com/science/2012/apr/24/harvard-university-journal-publishers-prices" TargetMode="External"/><Relationship Id="rId2" Type="http://schemas.openxmlformats.org/officeDocument/2006/relationships/hyperlink" Target="http://onlinelibrary.wiley.com/journal/10.1002/(ISSN)1096-9861" TargetMode="Externa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libraries.calstate.edu/wp-content/uploads/2016/02/factsheet_cold.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parcopen.org/open-access/" TargetMode="Externa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libraries.calstate.edu/"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syou.calstate.edu/Tools/SDLC/eresources/Pages/electronic-core-collection.asp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syou.calstate.edu/Tools/SDLC/Memos/Pages/default.asp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libraries.calstate.edu/wp-content/uploads/2015/09/factsheet_ulms.pdf"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Council of Library Deans (COLD) </a:t>
            </a:r>
            <a:endParaRPr lang="en-US" dirty="0"/>
          </a:p>
        </p:txBody>
      </p:sp>
      <p:sp>
        <p:nvSpPr>
          <p:cNvPr id="3" name="Subtitle 2"/>
          <p:cNvSpPr>
            <a:spLocks noGrp="1"/>
          </p:cNvSpPr>
          <p:nvPr>
            <p:ph type="subTitle" idx="1"/>
          </p:nvPr>
        </p:nvSpPr>
        <p:spPr>
          <a:xfrm>
            <a:off x="810001" y="5280846"/>
            <a:ext cx="10572000" cy="1272353"/>
          </a:xfrm>
        </p:spPr>
        <p:txBody>
          <a:bodyPr>
            <a:normAutofit/>
          </a:bodyPr>
          <a:lstStyle/>
          <a:p>
            <a:r>
              <a:rPr lang="en-US" dirty="0" smtClean="0"/>
              <a:t>ASCSU Meeting:  September 15, 2016</a:t>
            </a:r>
          </a:p>
          <a:p>
            <a:r>
              <a:rPr lang="en-US" dirty="0" smtClean="0"/>
              <a:t>John Wenzler</a:t>
            </a:r>
          </a:p>
          <a:p>
            <a:r>
              <a:rPr lang="en-US" dirty="0" smtClean="0"/>
              <a:t>Dean of Libraries, CSU East Bay (COLD Chair 2016-17)</a:t>
            </a:r>
          </a:p>
          <a:p>
            <a:endParaRPr lang="en-US" dirty="0"/>
          </a:p>
        </p:txBody>
      </p:sp>
      <p:pic>
        <p:nvPicPr>
          <p:cNvPr id="2050" name="Picture 2" descr="CSU Libraries 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5599" y="5575257"/>
            <a:ext cx="1532617" cy="11137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libraries.calstate.edu/wp-content/uploads/2014/07/laur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6285" y="275979"/>
            <a:ext cx="2974975" cy="198207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Unified Library Management System: One platform, 23 campu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7544" y="240737"/>
            <a:ext cx="6129426" cy="21453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82165" y="2717037"/>
            <a:ext cx="2766051" cy="1997572"/>
          </a:xfrm>
          <a:prstGeom prst="rect">
            <a:avLst/>
          </a:prstGeom>
        </p:spPr>
      </p:pic>
    </p:spTree>
    <p:extLst>
      <p:ext uri="{BB962C8B-B14F-4D97-AF65-F5344CB8AC3E}">
        <p14:creationId xmlns:p14="http://schemas.microsoft.com/office/powerpoint/2010/main" val="1421494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Challenge – Scholarly Resources </a:t>
            </a:r>
            <a:r>
              <a:rPr lang="en-US" dirty="0"/>
              <a:t>(even </a:t>
            </a:r>
            <a:r>
              <a:rPr lang="en-US" dirty="0" smtClean="0"/>
              <a:t>online) are </a:t>
            </a:r>
            <a:r>
              <a:rPr lang="en-US" dirty="0"/>
              <a:t>Expensive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287" y="2220686"/>
            <a:ext cx="5721052" cy="3445067"/>
          </a:xfrm>
        </p:spPr>
      </p:pic>
      <p:pic>
        <p:nvPicPr>
          <p:cNvPr id="5" name="Picture 2" descr="CSU Libraries Net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2943" y="5613027"/>
            <a:ext cx="1445532" cy="10504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a:off x="6217477" y="2220687"/>
            <a:ext cx="5710997" cy="3445066"/>
          </a:xfrm>
          <a:prstGeom prst="rect">
            <a:avLst/>
          </a:prstGeom>
        </p:spPr>
      </p:pic>
    </p:spTree>
    <p:extLst>
      <p:ext uri="{BB962C8B-B14F-4D97-AF65-F5344CB8AC3E}">
        <p14:creationId xmlns:p14="http://schemas.microsoft.com/office/powerpoint/2010/main" val="1614475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Et </a:t>
            </a:r>
            <a:r>
              <a:rPr lang="en-US" sz="3200" dirty="0" err="1" smtClean="0"/>
              <a:t>Tu</a:t>
            </a:r>
            <a:r>
              <a:rPr lang="en-US" sz="3200" dirty="0" smtClean="0"/>
              <a:t> Harvard?</a:t>
            </a:r>
            <a:endParaRPr lang="en-US" sz="3200" dirty="0"/>
          </a:p>
        </p:txBody>
      </p:sp>
      <p:sp>
        <p:nvSpPr>
          <p:cNvPr id="3" name="Content Placeholder 2"/>
          <p:cNvSpPr>
            <a:spLocks noGrp="1"/>
          </p:cNvSpPr>
          <p:nvPr>
            <p:ph idx="1"/>
          </p:nvPr>
        </p:nvSpPr>
        <p:spPr>
          <a:xfrm>
            <a:off x="818712" y="2503713"/>
            <a:ext cx="10554574" cy="4159733"/>
          </a:xfrm>
        </p:spPr>
        <p:txBody>
          <a:bodyPr>
            <a:normAutofit/>
          </a:bodyPr>
          <a:lstStyle/>
          <a:p>
            <a:pPr marL="0" indent="0">
              <a:buNone/>
            </a:pPr>
            <a:r>
              <a:rPr lang="en-US" b="1" dirty="0" smtClean="0"/>
              <a:t>Harvard Library Budget 2013-14</a:t>
            </a:r>
            <a:r>
              <a:rPr lang="en-US" dirty="0" smtClean="0"/>
              <a:t>: </a:t>
            </a:r>
            <a:r>
              <a:rPr lang="en-US" b="1" dirty="0" smtClean="0">
                <a:solidFill>
                  <a:srgbClr val="FF0000"/>
                </a:solidFill>
              </a:rPr>
              <a:t>$123,000,000</a:t>
            </a:r>
          </a:p>
          <a:p>
            <a:pPr marL="0" indent="0">
              <a:buNone/>
            </a:pPr>
            <a:r>
              <a:rPr lang="en-US" b="1" dirty="0" smtClean="0"/>
              <a:t>CSU East Bay Library Budget 2013-14</a:t>
            </a:r>
            <a:r>
              <a:rPr lang="en-US" dirty="0" smtClean="0"/>
              <a:t>: </a:t>
            </a:r>
            <a:r>
              <a:rPr lang="en-US" b="1" dirty="0" smtClean="0">
                <a:solidFill>
                  <a:srgbClr val="FF0000"/>
                </a:solidFill>
              </a:rPr>
              <a:t>$3,600,000 (about 2.9% of Harvard’s)</a:t>
            </a:r>
          </a:p>
          <a:p>
            <a:pPr marL="0" indent="0">
              <a:buNone/>
            </a:pPr>
            <a:r>
              <a:rPr lang="en-US" b="1" dirty="0" smtClean="0"/>
              <a:t>Total Budget of the 23 CSU Libraries 2013-14: </a:t>
            </a:r>
            <a:r>
              <a:rPr lang="en-US" b="1" dirty="0" smtClean="0">
                <a:solidFill>
                  <a:srgbClr val="FF0000"/>
                </a:solidFill>
              </a:rPr>
              <a:t>$109,000,000 (about 89% of Harvard’s)</a:t>
            </a:r>
            <a:endParaRPr lang="en-US" b="1" dirty="0" smtClean="0"/>
          </a:p>
          <a:p>
            <a:pPr marL="0" indent="0">
              <a:buNone/>
            </a:pPr>
            <a:endParaRPr lang="en-US" b="1" dirty="0"/>
          </a:p>
          <a:p>
            <a:pPr marL="0" indent="0">
              <a:buNone/>
            </a:pPr>
            <a:r>
              <a:rPr lang="en-US" b="1" dirty="0" smtClean="0"/>
              <a:t>Harvard’s Complaint in 2012</a:t>
            </a:r>
            <a:r>
              <a:rPr lang="en-US" dirty="0" smtClean="0"/>
              <a:t>:</a:t>
            </a:r>
          </a:p>
          <a:p>
            <a:pPr marL="0" indent="0">
              <a:buNone/>
            </a:pPr>
            <a:r>
              <a:rPr lang="en-US" dirty="0" smtClean="0"/>
              <a:t>“</a:t>
            </a:r>
            <a:r>
              <a:rPr lang="en-US" i="1" dirty="0" smtClean="0"/>
              <a:t>The system is absurd, and it is inflicting terrible damage on libraries. One year's subscription to </a:t>
            </a:r>
            <a:r>
              <a:rPr lang="en-US" i="1" dirty="0" smtClean="0">
                <a:hlinkClick r:id="rId2"/>
              </a:rPr>
              <a:t>The Journal of Comparative Neurology</a:t>
            </a:r>
            <a:r>
              <a:rPr lang="en-US" i="1" dirty="0" smtClean="0"/>
              <a:t> costs the same as 300 monographs. We simply cannot go on paying the increase in subscription prices … journal subscriptions are now so high that to continue them ‘would seriously erode collection efforts in many other areas, already compromised.’“</a:t>
            </a:r>
          </a:p>
          <a:p>
            <a:pPr marL="0" indent="0">
              <a:buNone/>
            </a:pPr>
            <a:r>
              <a:rPr lang="en-US" sz="1400" i="1" dirty="0" smtClean="0"/>
              <a:t>---</a:t>
            </a:r>
            <a:r>
              <a:rPr lang="en-US" sz="1400" dirty="0" err="1" smtClean="0"/>
              <a:t>theguardian</a:t>
            </a:r>
            <a:r>
              <a:rPr lang="en-US" sz="1400" dirty="0" smtClean="0"/>
              <a:t>, “Harvard University says it can't afford journal publishers' prices,” </a:t>
            </a:r>
            <a:r>
              <a:rPr lang="en-US" sz="1400" dirty="0" smtClean="0">
                <a:hlinkClick r:id="rId3"/>
              </a:rPr>
              <a:t>https://www.theguardian.com/science/2012/apr/24/harvard-university-journal-publishers-prices</a:t>
            </a:r>
            <a:endParaRPr lang="en-US" sz="1400" dirty="0" smtClean="0"/>
          </a:p>
          <a:p>
            <a:pPr marL="0" indent="0">
              <a:buNone/>
            </a:pPr>
            <a:endParaRPr lang="en-US" i="1" dirty="0" smtClean="0"/>
          </a:p>
          <a:p>
            <a:pPr marL="0" indent="0">
              <a:buNone/>
            </a:pPr>
            <a:endParaRPr lang="en-US" dirty="0"/>
          </a:p>
        </p:txBody>
      </p:sp>
      <p:pic>
        <p:nvPicPr>
          <p:cNvPr id="1026" name="Picture 2" descr="CSU Libraries Netwo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82943" y="5613027"/>
            <a:ext cx="1445532" cy="105042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Image result for harvard librari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20" name="Picture 8" descr="Image resul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98428" y="160338"/>
            <a:ext cx="2349029" cy="1566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756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711" y="199052"/>
            <a:ext cx="10571998" cy="970450"/>
          </a:xfrm>
        </p:spPr>
        <p:txBody>
          <a:bodyPr/>
          <a:lstStyle/>
          <a:p>
            <a:r>
              <a:rPr lang="en-US" sz="3200" dirty="0" smtClean="0"/>
              <a:t>Consequences – Lexis-Nexis</a:t>
            </a:r>
            <a:endParaRPr lang="en-US" sz="3200" dirty="0"/>
          </a:p>
        </p:txBody>
      </p:sp>
      <p:sp>
        <p:nvSpPr>
          <p:cNvPr id="3" name="Content Placeholder 2"/>
          <p:cNvSpPr>
            <a:spLocks noGrp="1"/>
          </p:cNvSpPr>
          <p:nvPr>
            <p:ph idx="1"/>
          </p:nvPr>
        </p:nvSpPr>
        <p:spPr>
          <a:xfrm>
            <a:off x="818712" y="2503713"/>
            <a:ext cx="10554574" cy="4159733"/>
          </a:xfrm>
        </p:spPr>
        <p:txBody>
          <a:bodyPr>
            <a:normAutofit/>
          </a:bodyPr>
          <a:lstStyle/>
          <a:p>
            <a:pPr marL="0" indent="0">
              <a:buNone/>
            </a:pPr>
            <a:endParaRPr lang="en-US" i="1" dirty="0" smtClean="0"/>
          </a:p>
          <a:p>
            <a:pPr marL="0" indent="0">
              <a:buNone/>
            </a:pPr>
            <a:endParaRPr lang="en-US" dirty="0"/>
          </a:p>
        </p:txBody>
      </p:sp>
      <p:pic>
        <p:nvPicPr>
          <p:cNvPr id="1026" name="Picture 2" descr="CSU Libraries 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2943" y="5613027"/>
            <a:ext cx="1445532" cy="10504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1985" y="1169502"/>
            <a:ext cx="5671158" cy="3900487"/>
          </a:xfrm>
          <a:prstGeom prst="rect">
            <a:avLst/>
          </a:prstGeom>
        </p:spPr>
      </p:pic>
      <p:sp>
        <p:nvSpPr>
          <p:cNvPr id="5" name="TextBox 4"/>
          <p:cNvSpPr txBox="1"/>
          <p:nvPr/>
        </p:nvSpPr>
        <p:spPr>
          <a:xfrm>
            <a:off x="263523" y="2710543"/>
            <a:ext cx="5540902" cy="2837700"/>
          </a:xfrm>
          <a:prstGeom prst="rect">
            <a:avLst/>
          </a:prstGeom>
          <a:noFill/>
        </p:spPr>
        <p:txBody>
          <a:bodyPr wrap="square" rtlCol="0">
            <a:spAutoFit/>
          </a:bodyPr>
          <a:lstStyle/>
          <a:p>
            <a:pPr marL="742950" lvl="1" indent="-285750">
              <a:spcBef>
                <a:spcPct val="20000"/>
              </a:spcBef>
              <a:spcAft>
                <a:spcPts val="600"/>
              </a:spcAft>
              <a:buClr>
                <a:schemeClr val="accent1"/>
              </a:buClr>
              <a:buFont typeface="Wingdings 2" charset="2"/>
              <a:buChar char=""/>
            </a:pPr>
            <a:r>
              <a:rPr lang="en-US" dirty="0"/>
              <a:t>Lexis-Nexis </a:t>
            </a:r>
            <a:r>
              <a:rPr lang="en-US" dirty="0" smtClean="0"/>
              <a:t>was included </a:t>
            </a:r>
            <a:r>
              <a:rPr lang="en-US" dirty="0"/>
              <a:t>in ECC for many </a:t>
            </a:r>
            <a:r>
              <a:rPr lang="en-US" dirty="0" smtClean="0"/>
              <a:t>years</a:t>
            </a:r>
          </a:p>
          <a:p>
            <a:pPr marL="742950" lvl="1" indent="-285750">
              <a:spcBef>
                <a:spcPct val="20000"/>
              </a:spcBef>
              <a:spcAft>
                <a:spcPts val="600"/>
              </a:spcAft>
              <a:buClr>
                <a:schemeClr val="accent1"/>
              </a:buClr>
              <a:buFont typeface="Wingdings 2" charset="2"/>
              <a:buChar char=""/>
            </a:pPr>
            <a:endParaRPr lang="en-US" dirty="0"/>
          </a:p>
          <a:p>
            <a:pPr marL="742950" lvl="1" indent="-285750">
              <a:spcBef>
                <a:spcPct val="20000"/>
              </a:spcBef>
              <a:spcAft>
                <a:spcPts val="600"/>
              </a:spcAft>
              <a:buClr>
                <a:schemeClr val="accent1"/>
              </a:buClr>
              <a:buFont typeface="Wingdings 2" charset="2"/>
              <a:buChar char=""/>
            </a:pPr>
            <a:r>
              <a:rPr lang="en-US" dirty="0"/>
              <a:t>Cut from ECC in 2016, in part due to ECC budget </a:t>
            </a:r>
            <a:r>
              <a:rPr lang="en-US" dirty="0" smtClean="0"/>
              <a:t>shortfalls</a:t>
            </a:r>
          </a:p>
          <a:p>
            <a:pPr marL="742950" lvl="1" indent="-285750">
              <a:spcBef>
                <a:spcPct val="20000"/>
              </a:spcBef>
              <a:spcAft>
                <a:spcPts val="600"/>
              </a:spcAft>
              <a:buClr>
                <a:schemeClr val="accent1"/>
              </a:buClr>
              <a:buFont typeface="Wingdings 2" charset="2"/>
              <a:buChar char=""/>
            </a:pPr>
            <a:endParaRPr lang="en-US" dirty="0"/>
          </a:p>
          <a:p>
            <a:pPr marL="742950" lvl="1" indent="-285750">
              <a:spcBef>
                <a:spcPct val="20000"/>
              </a:spcBef>
              <a:spcAft>
                <a:spcPts val="600"/>
              </a:spcAft>
              <a:buClr>
                <a:schemeClr val="accent1"/>
              </a:buClr>
              <a:buFont typeface="Wingdings 2" charset="2"/>
              <a:buChar char=""/>
            </a:pPr>
            <a:r>
              <a:rPr lang="en-US" dirty="0"/>
              <a:t>If ECC budget stays flat additional resources will have to be cut</a:t>
            </a:r>
          </a:p>
        </p:txBody>
      </p:sp>
    </p:spTree>
    <p:extLst>
      <p:ext uri="{BB962C8B-B14F-4D97-AF65-F5344CB8AC3E}">
        <p14:creationId xmlns:p14="http://schemas.microsoft.com/office/powerpoint/2010/main" val="37977234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Consequences – Wiley Online Journals</a:t>
            </a:r>
            <a:endParaRPr lang="en-US" sz="3200" dirty="0"/>
          </a:p>
        </p:txBody>
      </p:sp>
      <p:sp>
        <p:nvSpPr>
          <p:cNvPr id="3" name="Content Placeholder 2"/>
          <p:cNvSpPr>
            <a:spLocks noGrp="1"/>
          </p:cNvSpPr>
          <p:nvPr>
            <p:ph idx="1"/>
          </p:nvPr>
        </p:nvSpPr>
        <p:spPr>
          <a:xfrm>
            <a:off x="810000" y="2253341"/>
            <a:ext cx="10554574" cy="4159733"/>
          </a:xfrm>
        </p:spPr>
        <p:txBody>
          <a:bodyPr>
            <a:normAutofit/>
          </a:bodyPr>
          <a:lstStyle/>
          <a:p>
            <a:pPr>
              <a:spcBef>
                <a:spcPts val="1200"/>
              </a:spcBef>
              <a:spcAft>
                <a:spcPts val="1200"/>
              </a:spcAft>
            </a:pPr>
            <a:r>
              <a:rPr lang="en-US" sz="2000" dirty="0" smtClean="0"/>
              <a:t>Wiley publishes 2,837 Academic Journals</a:t>
            </a:r>
          </a:p>
          <a:p>
            <a:pPr>
              <a:spcBef>
                <a:spcPts val="1200"/>
              </a:spcBef>
              <a:spcAft>
                <a:spcPts val="1200"/>
              </a:spcAft>
            </a:pPr>
            <a:r>
              <a:rPr lang="en-US" sz="2000" dirty="0" smtClean="0"/>
              <a:t>Wiley wasn’t included in the ECC, but through 2014 the CSU Libraries shared a contract with Wiley for a core collection of journals</a:t>
            </a:r>
          </a:p>
          <a:p>
            <a:pPr>
              <a:spcBef>
                <a:spcPts val="1200"/>
              </a:spcBef>
              <a:spcAft>
                <a:spcPts val="1200"/>
              </a:spcAft>
            </a:pPr>
            <a:r>
              <a:rPr lang="en-US" sz="2000" dirty="0" smtClean="0"/>
              <a:t>Since 2014, CSU negotiations with Wiley have been unsuccessful due subscription price increases requested by Wiley</a:t>
            </a:r>
          </a:p>
          <a:p>
            <a:pPr>
              <a:spcBef>
                <a:spcPts val="1200"/>
              </a:spcBef>
              <a:spcAft>
                <a:spcPts val="1200"/>
              </a:spcAft>
            </a:pPr>
            <a:r>
              <a:rPr lang="en-US" sz="2000" dirty="0" smtClean="0"/>
              <a:t>Now, many CSU students and faculty have significantly reduced access to the current journals published by Wiley </a:t>
            </a:r>
          </a:p>
          <a:p>
            <a:pPr marL="0" indent="0">
              <a:buNone/>
            </a:pPr>
            <a:endParaRPr lang="en-US" dirty="0"/>
          </a:p>
        </p:txBody>
      </p:sp>
      <p:pic>
        <p:nvPicPr>
          <p:cNvPr id="1026" name="Picture 2" descr="CSU Libraries 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2943" y="5613027"/>
            <a:ext cx="1445532" cy="1050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7244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CSU/COLD Library Strategies</a:t>
            </a:r>
            <a:endParaRPr lang="en-US" sz="3200" dirty="0"/>
          </a:p>
        </p:txBody>
      </p:sp>
      <p:sp>
        <p:nvSpPr>
          <p:cNvPr id="3" name="Content Placeholder 2"/>
          <p:cNvSpPr>
            <a:spLocks noGrp="1"/>
          </p:cNvSpPr>
          <p:nvPr>
            <p:ph idx="1"/>
          </p:nvPr>
        </p:nvSpPr>
        <p:spPr>
          <a:xfrm>
            <a:off x="810000" y="2253341"/>
            <a:ext cx="10554574" cy="4159733"/>
          </a:xfrm>
        </p:spPr>
        <p:txBody>
          <a:bodyPr>
            <a:normAutofit/>
          </a:bodyPr>
          <a:lstStyle/>
          <a:p>
            <a:r>
              <a:rPr lang="en-US" sz="2400" dirty="0" smtClean="0"/>
              <a:t>Advocate for Increased Resources</a:t>
            </a:r>
          </a:p>
          <a:p>
            <a:pPr lvl="1"/>
            <a:endParaRPr lang="en-US" sz="2400" dirty="0" smtClean="0"/>
          </a:p>
          <a:p>
            <a:r>
              <a:rPr lang="en-US" sz="2400" dirty="0" smtClean="0"/>
              <a:t>Manage Available Resources Efficiently</a:t>
            </a:r>
          </a:p>
          <a:p>
            <a:endParaRPr lang="en-US" sz="2400" dirty="0" smtClean="0"/>
          </a:p>
          <a:p>
            <a:r>
              <a:rPr lang="en-US" sz="2400" dirty="0"/>
              <a:t>Advocate</a:t>
            </a:r>
            <a:r>
              <a:rPr lang="en-US" sz="2400" dirty="0" smtClean="0"/>
              <a:t> for Open Access</a:t>
            </a:r>
          </a:p>
        </p:txBody>
      </p:sp>
      <p:pic>
        <p:nvPicPr>
          <p:cNvPr id="1026" name="Picture 2" descr="CSU Libraries 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2943" y="5613027"/>
            <a:ext cx="1445532" cy="105042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Learning spa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7228" y="160358"/>
            <a:ext cx="4632325" cy="1544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2801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Advocate for Increased Resources</a:t>
            </a:r>
          </a:p>
        </p:txBody>
      </p:sp>
      <p:sp>
        <p:nvSpPr>
          <p:cNvPr id="3" name="Content Placeholder 2"/>
          <p:cNvSpPr>
            <a:spLocks noGrp="1"/>
          </p:cNvSpPr>
          <p:nvPr>
            <p:ph idx="1"/>
          </p:nvPr>
        </p:nvSpPr>
        <p:spPr>
          <a:xfrm>
            <a:off x="810000" y="2253341"/>
            <a:ext cx="10554574" cy="4159733"/>
          </a:xfrm>
        </p:spPr>
        <p:txBody>
          <a:bodyPr>
            <a:normAutofit/>
          </a:bodyPr>
          <a:lstStyle/>
          <a:p>
            <a:r>
              <a:rPr lang="en-US" sz="2000" dirty="0" smtClean="0"/>
              <a:t>Assess and demonstrate the Value of Library Services &amp; Resources</a:t>
            </a:r>
          </a:p>
          <a:p>
            <a:pPr lvl="1"/>
            <a:endParaRPr lang="en-US" dirty="0" smtClean="0"/>
          </a:p>
          <a:p>
            <a:r>
              <a:rPr lang="en-US" sz="2000" dirty="0" smtClean="0"/>
              <a:t>Emphasize Libraries Role in Student Retention &amp; Graduation</a:t>
            </a:r>
          </a:p>
          <a:p>
            <a:endParaRPr lang="en-US" sz="2000" dirty="0" smtClean="0"/>
          </a:p>
          <a:p>
            <a:r>
              <a:rPr lang="en-US" sz="2000" dirty="0" smtClean="0">
                <a:hlinkClick r:id="rId2"/>
              </a:rPr>
              <a:t>CSU Libraries </a:t>
            </a:r>
            <a:r>
              <a:rPr lang="en-US" sz="2000" dirty="0">
                <a:hlinkClick r:id="rId2"/>
              </a:rPr>
              <a:t>Fact </a:t>
            </a:r>
            <a:r>
              <a:rPr lang="en-US" sz="2000" dirty="0" smtClean="0">
                <a:hlinkClick r:id="rId2"/>
              </a:rPr>
              <a:t>Sheet</a:t>
            </a:r>
            <a:r>
              <a:rPr lang="en-US" sz="2000" dirty="0"/>
              <a:t> </a:t>
            </a:r>
            <a:r>
              <a:rPr lang="en-US" sz="2000" dirty="0" smtClean="0"/>
              <a:t>2014-2015:</a:t>
            </a:r>
          </a:p>
          <a:p>
            <a:pPr lvl="1"/>
            <a:r>
              <a:rPr lang="en-US" dirty="0" smtClean="0"/>
              <a:t>21 Million full text downloads from CSU library resources</a:t>
            </a:r>
          </a:p>
          <a:p>
            <a:pPr lvl="1"/>
            <a:r>
              <a:rPr lang="en-US" dirty="0" smtClean="0"/>
              <a:t>1 million print books circulated</a:t>
            </a:r>
          </a:p>
          <a:p>
            <a:pPr lvl="1"/>
            <a:r>
              <a:rPr lang="en-US" dirty="0" smtClean="0"/>
              <a:t>9,300 Information Literacy classroom sessions serving 237,000 students</a:t>
            </a:r>
          </a:p>
          <a:p>
            <a:pPr lvl="1"/>
            <a:r>
              <a:rPr lang="en-US" dirty="0"/>
              <a:t>Five of the top ten most visited websites at the Chancellor’s Office are CSU library systems</a:t>
            </a:r>
            <a:r>
              <a:rPr lang="en-US" dirty="0" smtClean="0"/>
              <a:t>.</a:t>
            </a:r>
          </a:p>
          <a:p>
            <a:pPr lvl="1"/>
            <a:r>
              <a:rPr lang="en-US" dirty="0"/>
              <a:t>800,000 students visit our CSU libraries every week</a:t>
            </a:r>
            <a:endParaRPr lang="en-US" dirty="0" smtClean="0"/>
          </a:p>
        </p:txBody>
      </p:sp>
      <p:pic>
        <p:nvPicPr>
          <p:cNvPr id="1026" name="Picture 2" descr="CSU Libraries Net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2943" y="5613027"/>
            <a:ext cx="1445532" cy="1050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345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Manage Available Resources Efficiently</a:t>
            </a:r>
          </a:p>
        </p:txBody>
      </p:sp>
      <p:sp>
        <p:nvSpPr>
          <p:cNvPr id="3" name="Content Placeholder 2"/>
          <p:cNvSpPr>
            <a:spLocks noGrp="1"/>
          </p:cNvSpPr>
          <p:nvPr>
            <p:ph idx="1"/>
          </p:nvPr>
        </p:nvSpPr>
        <p:spPr>
          <a:xfrm>
            <a:off x="810000" y="2253341"/>
            <a:ext cx="10554574" cy="4159733"/>
          </a:xfrm>
        </p:spPr>
        <p:txBody>
          <a:bodyPr>
            <a:normAutofit/>
          </a:bodyPr>
          <a:lstStyle/>
          <a:p>
            <a:pPr>
              <a:spcAft>
                <a:spcPts val="1800"/>
              </a:spcAft>
            </a:pPr>
            <a:r>
              <a:rPr lang="en-US" sz="2000" dirty="0"/>
              <a:t>Campuses save 12 million dollars every year through shared purchasing and </a:t>
            </a:r>
            <a:r>
              <a:rPr lang="en-US" sz="2000" dirty="0" smtClean="0"/>
              <a:t>licensing of library resources</a:t>
            </a:r>
            <a:endParaRPr lang="en-US" dirty="0" smtClean="0"/>
          </a:p>
          <a:p>
            <a:pPr>
              <a:spcAft>
                <a:spcPts val="1800"/>
              </a:spcAft>
            </a:pPr>
            <a:r>
              <a:rPr lang="en-US" sz="2000" dirty="0" smtClean="0"/>
              <a:t>Sharing books and articles across the system (ILL) increases access to a diversity and range of library resources</a:t>
            </a:r>
          </a:p>
          <a:p>
            <a:pPr>
              <a:spcAft>
                <a:spcPts val="1800"/>
              </a:spcAft>
            </a:pPr>
            <a:r>
              <a:rPr lang="en-US" sz="2000" dirty="0" smtClean="0"/>
              <a:t>Shared technology systems such as the ULMS reduce infrastructure, management, and maintenance costs</a:t>
            </a:r>
          </a:p>
          <a:p>
            <a:pPr>
              <a:spcAft>
                <a:spcPts val="1800"/>
              </a:spcAft>
            </a:pPr>
            <a:r>
              <a:rPr lang="en-US" sz="2000" dirty="0" smtClean="0"/>
              <a:t>Using statistics and analytics to identify the least used resources when cuts have to be made</a:t>
            </a:r>
          </a:p>
        </p:txBody>
      </p:sp>
      <p:pic>
        <p:nvPicPr>
          <p:cNvPr id="1026" name="Picture 2" descr="CSU Libraries 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2943" y="5613027"/>
            <a:ext cx="1445532" cy="1050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0818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576" y="484223"/>
            <a:ext cx="7970424" cy="970450"/>
          </a:xfrm>
        </p:spPr>
        <p:txBody>
          <a:bodyPr/>
          <a:lstStyle/>
          <a:p>
            <a:r>
              <a:rPr lang="en-US" sz="3200" dirty="0" smtClean="0"/>
              <a:t>Advocating For Open Access to Scholarly Communication</a:t>
            </a:r>
            <a:endParaRPr lang="en-US" sz="3200" dirty="0"/>
          </a:p>
        </p:txBody>
      </p:sp>
      <p:sp>
        <p:nvSpPr>
          <p:cNvPr id="3" name="Content Placeholder 2"/>
          <p:cNvSpPr>
            <a:spLocks noGrp="1"/>
          </p:cNvSpPr>
          <p:nvPr>
            <p:ph idx="1"/>
          </p:nvPr>
        </p:nvSpPr>
        <p:spPr>
          <a:xfrm>
            <a:off x="810000" y="2253341"/>
            <a:ext cx="10554574" cy="4159733"/>
          </a:xfrm>
        </p:spPr>
        <p:txBody>
          <a:bodyPr>
            <a:normAutofit/>
          </a:bodyPr>
          <a:lstStyle/>
          <a:p>
            <a:pPr marL="0" indent="0">
              <a:buNone/>
            </a:pPr>
            <a:r>
              <a:rPr lang="en-US" sz="1600" i="1" dirty="0" smtClean="0"/>
              <a:t>“Open </a:t>
            </a:r>
            <a:r>
              <a:rPr lang="en-US" sz="1600" i="1" dirty="0"/>
              <a:t>Access is the free, immediate, online availability of research articles coupled with the rights to use these articles fully in the digital environment. Open Access ensures that anyone can access and use these results—to turn ideas into industries and breakthroughs into better lives</a:t>
            </a:r>
            <a:r>
              <a:rPr lang="en-US" sz="1600" i="1" dirty="0" smtClean="0"/>
              <a:t>.”</a:t>
            </a:r>
          </a:p>
          <a:p>
            <a:pPr marL="0" indent="0">
              <a:buNone/>
            </a:pPr>
            <a:r>
              <a:rPr lang="en-US" sz="1600" dirty="0" smtClean="0"/>
              <a:t>-- </a:t>
            </a:r>
            <a:r>
              <a:rPr lang="en-US" sz="1600" dirty="0">
                <a:hlinkClick r:id="rId2"/>
              </a:rPr>
              <a:t>SPARC (the Scholarly Publishing and Academic Resources Coalition</a:t>
            </a:r>
            <a:r>
              <a:rPr lang="en-US" sz="1600" dirty="0" smtClean="0">
                <a:hlinkClick r:id="rId2"/>
              </a:rPr>
              <a:t>) </a:t>
            </a:r>
            <a:endParaRPr lang="en-US" sz="1600" dirty="0" smtClean="0"/>
          </a:p>
          <a:p>
            <a:r>
              <a:rPr lang="en-US" sz="2000" dirty="0" smtClean="0"/>
              <a:t>COLD OA Statement</a:t>
            </a:r>
          </a:p>
          <a:p>
            <a:r>
              <a:rPr lang="en-US" sz="2000" dirty="0" smtClean="0"/>
              <a:t>Educating Faculty and Administrators on Alternatives to Subscription Journals</a:t>
            </a:r>
          </a:p>
          <a:p>
            <a:r>
              <a:rPr lang="en-US" sz="2000" dirty="0" smtClean="0"/>
              <a:t>Open Educational Resources (OER)</a:t>
            </a:r>
          </a:p>
          <a:p>
            <a:r>
              <a:rPr lang="en-US" sz="2000" dirty="0" smtClean="0"/>
              <a:t>Affordable Learning Solutions</a:t>
            </a:r>
          </a:p>
          <a:p>
            <a:r>
              <a:rPr lang="en-US" sz="2000" dirty="0" smtClean="0"/>
              <a:t>Institutional Repositories</a:t>
            </a:r>
          </a:p>
        </p:txBody>
      </p:sp>
      <p:pic>
        <p:nvPicPr>
          <p:cNvPr id="1026" name="Picture 2" descr="CSU Libraries Net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2943" y="5613027"/>
            <a:ext cx="1445532" cy="105042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New funding for open educational resources improves access to course materia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314868"/>
            <a:ext cx="3927475" cy="1309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7940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Questions?</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13760" y="-30414"/>
            <a:ext cx="6314715" cy="6693861"/>
          </a:xfrm>
        </p:spPr>
      </p:pic>
      <p:pic>
        <p:nvPicPr>
          <p:cNvPr id="1026" name="Picture 2" descr="CSU Libraries Net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2943" y="5613027"/>
            <a:ext cx="1445532" cy="1050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761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 Charter -- 2014</a:t>
            </a:r>
            <a:endParaRPr lang="en-US" dirty="0"/>
          </a:p>
        </p:txBody>
      </p:sp>
      <p:sp>
        <p:nvSpPr>
          <p:cNvPr id="3" name="Content Placeholder 2"/>
          <p:cNvSpPr>
            <a:spLocks noGrp="1"/>
          </p:cNvSpPr>
          <p:nvPr>
            <p:ph idx="1"/>
          </p:nvPr>
        </p:nvSpPr>
        <p:spPr>
          <a:xfrm>
            <a:off x="818712" y="2558143"/>
            <a:ext cx="10554574" cy="4105304"/>
          </a:xfrm>
        </p:spPr>
        <p:txBody>
          <a:bodyPr>
            <a:normAutofit fontScale="92500" lnSpcReduction="20000"/>
          </a:bodyPr>
          <a:lstStyle/>
          <a:p>
            <a:pPr marL="0" indent="0">
              <a:buNone/>
            </a:pPr>
            <a:r>
              <a:rPr lang="en-US" b="1" dirty="0" smtClean="0"/>
              <a:t>CHARGE : </a:t>
            </a:r>
            <a:endParaRPr lang="en-US" dirty="0"/>
          </a:p>
          <a:p>
            <a:pPr marL="0" indent="0">
              <a:buNone/>
            </a:pPr>
            <a:r>
              <a:rPr lang="en-US" dirty="0"/>
              <a:t>The Council of Library Deans (COLD) will develop plans for systemwide library initiatives and programs, and, in partnership with the Chancellor’s Office, manage any systemwide central budget allocations for CSU libraries in support of </a:t>
            </a:r>
            <a:r>
              <a:rPr lang="en-US" dirty="0" smtClean="0"/>
              <a:t>… systemwide library collaborative activities.</a:t>
            </a:r>
          </a:p>
          <a:p>
            <a:pPr marL="0" indent="0">
              <a:buNone/>
            </a:pPr>
            <a:endParaRPr lang="en-US" dirty="0" smtClean="0"/>
          </a:p>
          <a:p>
            <a:pPr marL="0" indent="0">
              <a:buNone/>
            </a:pPr>
            <a:r>
              <a:rPr lang="en-US" b="1" dirty="0"/>
              <a:t>MEMBERSHIP: </a:t>
            </a:r>
            <a:endParaRPr lang="en-US" dirty="0"/>
          </a:p>
          <a:p>
            <a:pPr lvl="0"/>
            <a:r>
              <a:rPr lang="en-US" dirty="0"/>
              <a:t>The </a:t>
            </a:r>
            <a:r>
              <a:rPr lang="en-US" dirty="0" smtClean="0"/>
              <a:t>Deans </a:t>
            </a:r>
            <a:r>
              <a:rPr lang="en-US" dirty="0"/>
              <a:t>of the 23 campus libraries</a:t>
            </a:r>
          </a:p>
          <a:p>
            <a:pPr lvl="0"/>
            <a:r>
              <a:rPr lang="en-US" dirty="0"/>
              <a:t>A representative of the </a:t>
            </a:r>
            <a:r>
              <a:rPr lang="en-US" dirty="0" smtClean="0"/>
              <a:t>ASCSU (currently Susan </a:t>
            </a:r>
            <a:r>
              <a:rPr lang="en-US" dirty="0" err="1" smtClean="0"/>
              <a:t>Gubernat</a:t>
            </a:r>
            <a:r>
              <a:rPr lang="en-US" dirty="0" smtClean="0"/>
              <a:t>, CSUEB)</a:t>
            </a:r>
            <a:endParaRPr lang="en-US" dirty="0"/>
          </a:p>
          <a:p>
            <a:pPr lvl="0"/>
            <a:r>
              <a:rPr lang="en-US" dirty="0"/>
              <a:t>A representative from the Academic Council of </a:t>
            </a:r>
            <a:r>
              <a:rPr lang="en-US" dirty="0" smtClean="0"/>
              <a:t>Provosts (currently vacant)</a:t>
            </a:r>
          </a:p>
          <a:p>
            <a:pPr lvl="0"/>
            <a:r>
              <a:rPr lang="en-US" dirty="0" smtClean="0"/>
              <a:t>CO Ex Officio representatives</a:t>
            </a:r>
          </a:p>
          <a:p>
            <a:pPr lvl="1"/>
            <a:r>
              <a:rPr lang="en-US" sz="1500" dirty="0" smtClean="0"/>
              <a:t>Assistant </a:t>
            </a:r>
            <a:r>
              <a:rPr lang="en-US" sz="1500" dirty="0"/>
              <a:t>Vice Chancellor, Academic Technology Services </a:t>
            </a:r>
            <a:r>
              <a:rPr lang="en-US" sz="1500" dirty="0" smtClean="0"/>
              <a:t>(Currently Gerry Hanley)</a:t>
            </a:r>
            <a:endParaRPr lang="en-US" sz="1500" dirty="0"/>
          </a:p>
          <a:p>
            <a:pPr lvl="1"/>
            <a:r>
              <a:rPr lang="en-US" sz="1500" dirty="0"/>
              <a:t>Director, Systemwide Digital Library Services </a:t>
            </a:r>
            <a:r>
              <a:rPr lang="en-US" sz="1500" dirty="0" smtClean="0"/>
              <a:t>(Currently David Walker)</a:t>
            </a:r>
            <a:endParaRPr lang="en-US" sz="1500" dirty="0"/>
          </a:p>
          <a:p>
            <a:pPr lvl="1"/>
            <a:r>
              <a:rPr lang="en-US" sz="1500" dirty="0"/>
              <a:t>Director, ATS Contracts </a:t>
            </a:r>
            <a:r>
              <a:rPr lang="en-US" sz="1500" dirty="0" smtClean="0"/>
              <a:t>Management (Currently Eddie Choy)</a:t>
            </a:r>
            <a:endParaRPr lang="en-US" sz="1500" dirty="0"/>
          </a:p>
          <a:p>
            <a:pPr lvl="0"/>
            <a:endParaRPr lang="en-US" dirty="0"/>
          </a:p>
          <a:p>
            <a:pPr marL="0" indent="0">
              <a:buNone/>
            </a:pPr>
            <a:endParaRPr lang="en-US" dirty="0"/>
          </a:p>
          <a:p>
            <a:pPr marL="0" indent="0">
              <a:buNone/>
            </a:pPr>
            <a:endParaRPr lang="en-US" dirty="0"/>
          </a:p>
        </p:txBody>
      </p:sp>
      <p:pic>
        <p:nvPicPr>
          <p:cNvPr id="1026" name="Picture 2" descr="CSU Libraries 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2943" y="5613027"/>
            <a:ext cx="1445532" cy="105042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Vanguard Libraries create CSU-wide Alma sand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8550" y="137030"/>
            <a:ext cx="4479925" cy="14933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calstate.atlassian.net/wiki/download/attachments/12386337/COLD_group_large_2014_October_SLO.jpg?version=1&amp;modificationDate=1453158917807&amp;api=v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6453" y="3423434"/>
            <a:ext cx="2510873" cy="1860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528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Committees &amp; Task Forces</a:t>
            </a:r>
            <a:endParaRPr lang="en-US" dirty="0"/>
          </a:p>
        </p:txBody>
      </p:sp>
      <p:sp>
        <p:nvSpPr>
          <p:cNvPr id="3" name="Content Placeholder 2"/>
          <p:cNvSpPr>
            <a:spLocks noGrp="1"/>
          </p:cNvSpPr>
          <p:nvPr>
            <p:ph idx="1"/>
          </p:nvPr>
        </p:nvSpPr>
        <p:spPr>
          <a:xfrm>
            <a:off x="810000" y="2501726"/>
            <a:ext cx="10554574" cy="3636511"/>
          </a:xfrm>
        </p:spPr>
        <p:txBody>
          <a:bodyPr>
            <a:normAutofit fontScale="92500" lnSpcReduction="10000"/>
          </a:bodyPr>
          <a:lstStyle/>
          <a:p>
            <a:r>
              <a:rPr lang="en-US" sz="2000" b="1" dirty="0" smtClean="0"/>
              <a:t>Executive Committee</a:t>
            </a:r>
          </a:p>
          <a:p>
            <a:r>
              <a:rPr lang="en-US" sz="2000" b="1" dirty="0" smtClean="0"/>
              <a:t>Electronic Access to Information Resources (EAR) </a:t>
            </a:r>
            <a:r>
              <a:rPr lang="en-US" dirty="0" smtClean="0"/>
              <a:t>– </a:t>
            </a:r>
            <a:r>
              <a:rPr lang="en-US" sz="1600" dirty="0" smtClean="0"/>
              <a:t>shared acquisitions of electronic resources</a:t>
            </a:r>
          </a:p>
          <a:p>
            <a:r>
              <a:rPr lang="en-US" sz="2000" b="1" dirty="0" smtClean="0"/>
              <a:t>Systemwide Technology Initiatives Management (STIM) </a:t>
            </a:r>
            <a:r>
              <a:rPr lang="en-US" dirty="0" smtClean="0"/>
              <a:t>– </a:t>
            </a:r>
            <a:r>
              <a:rPr lang="en-US" sz="1600" dirty="0" smtClean="0"/>
              <a:t>shared technology initiatives to enhance faculty and student access to information</a:t>
            </a:r>
          </a:p>
          <a:p>
            <a:r>
              <a:rPr lang="en-US" sz="2000" b="1" dirty="0" smtClean="0"/>
              <a:t>COLD Assessment Team (CAT) </a:t>
            </a:r>
            <a:r>
              <a:rPr lang="en-US" b="1" dirty="0" smtClean="0"/>
              <a:t>– </a:t>
            </a:r>
            <a:r>
              <a:rPr lang="en-US" sz="1600" dirty="0" smtClean="0"/>
              <a:t>assessment of shared CSU Library Services</a:t>
            </a:r>
          </a:p>
          <a:p>
            <a:r>
              <a:rPr lang="en-US" sz="2000" b="1" dirty="0" smtClean="0"/>
              <a:t>Resource Sharing Task Force </a:t>
            </a:r>
            <a:r>
              <a:rPr lang="en-US" dirty="0" smtClean="0"/>
              <a:t>– </a:t>
            </a:r>
            <a:r>
              <a:rPr lang="en-US" sz="1600" dirty="0" smtClean="0"/>
              <a:t>studying options for sharing print and electronic resources systemwide</a:t>
            </a:r>
          </a:p>
          <a:p>
            <a:r>
              <a:rPr lang="en-US" sz="2000" b="1" dirty="0" smtClean="0"/>
              <a:t>Unified Library Management System (ULMS) Task Force </a:t>
            </a:r>
            <a:r>
              <a:rPr lang="en-US" b="1" dirty="0" smtClean="0"/>
              <a:t>– </a:t>
            </a:r>
            <a:r>
              <a:rPr lang="en-US" sz="1600" dirty="0" smtClean="0"/>
              <a:t>implementing systemwide shared management system</a:t>
            </a:r>
          </a:p>
          <a:p>
            <a:r>
              <a:rPr lang="en-US" sz="2100" b="1" dirty="0"/>
              <a:t>Communications </a:t>
            </a:r>
            <a:r>
              <a:rPr lang="en-US" sz="2100" b="1" dirty="0" smtClean="0"/>
              <a:t>Team</a:t>
            </a:r>
            <a:r>
              <a:rPr lang="en-US" sz="2100" b="1" dirty="0"/>
              <a:t> </a:t>
            </a:r>
            <a:r>
              <a:rPr lang="en-US" sz="2100" b="1" dirty="0" smtClean="0"/>
              <a:t>– </a:t>
            </a:r>
            <a:r>
              <a:rPr lang="en-US" sz="1500" dirty="0" smtClean="0"/>
              <a:t>shares information about the accomplishments and initiatives of the CSU </a:t>
            </a:r>
            <a:r>
              <a:rPr lang="en-US" sz="1500" dirty="0"/>
              <a:t>Libraries: </a:t>
            </a:r>
            <a:r>
              <a:rPr lang="en-US" sz="1500" dirty="0">
                <a:hlinkClick r:id="rId2"/>
              </a:rPr>
              <a:t>http://libraries.calstate.edu/ </a:t>
            </a:r>
            <a:endParaRPr lang="en-US" sz="2100" b="1" dirty="0"/>
          </a:p>
          <a:p>
            <a:endParaRPr lang="en-US" dirty="0"/>
          </a:p>
        </p:txBody>
      </p:sp>
      <p:pic>
        <p:nvPicPr>
          <p:cNvPr id="1026" name="Picture 2" descr="CSU Libraries Net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2943" y="5613027"/>
            <a:ext cx="1445532" cy="105042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Embracing ‘Affordable Learning Solutions’ to promote equ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7714" y="137961"/>
            <a:ext cx="4207782" cy="1402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1769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Initiatives</a:t>
            </a:r>
            <a:endParaRPr lang="en-US" dirty="0"/>
          </a:p>
        </p:txBody>
      </p:sp>
      <p:sp>
        <p:nvSpPr>
          <p:cNvPr id="3" name="Content Placeholder 2"/>
          <p:cNvSpPr>
            <a:spLocks noGrp="1"/>
          </p:cNvSpPr>
          <p:nvPr>
            <p:ph idx="1"/>
          </p:nvPr>
        </p:nvSpPr>
        <p:spPr/>
        <p:txBody>
          <a:bodyPr/>
          <a:lstStyle/>
          <a:p>
            <a:r>
              <a:rPr lang="en-US" sz="2000" b="1" dirty="0" smtClean="0"/>
              <a:t>Electronic Core Collection (ECC)</a:t>
            </a:r>
          </a:p>
          <a:p>
            <a:endParaRPr lang="en-US" sz="2000" b="1" dirty="0" smtClean="0"/>
          </a:p>
          <a:p>
            <a:r>
              <a:rPr lang="en-US" sz="2000" b="1" dirty="0" smtClean="0"/>
              <a:t>Systemwide Digital Library Subscription Licenses</a:t>
            </a:r>
          </a:p>
          <a:p>
            <a:endParaRPr lang="en-US" sz="2000" b="1" dirty="0" smtClean="0"/>
          </a:p>
          <a:p>
            <a:r>
              <a:rPr lang="en-US" sz="2000" b="1" dirty="0" smtClean="0"/>
              <a:t>Unified Library Management System (ULMS)</a:t>
            </a:r>
          </a:p>
          <a:p>
            <a:endParaRPr lang="en-US" sz="2000" b="1" dirty="0" smtClean="0"/>
          </a:p>
          <a:p>
            <a:r>
              <a:rPr lang="en-US" sz="2000" b="1" dirty="0" err="1" smtClean="0"/>
              <a:t>Scholarworks</a:t>
            </a:r>
            <a:r>
              <a:rPr lang="en-US" sz="2000" b="1" dirty="0" smtClean="0"/>
              <a:t> – </a:t>
            </a:r>
            <a:r>
              <a:rPr lang="en-US" sz="2000" dirty="0" smtClean="0"/>
              <a:t>Systemwide CSU Institutional Repository</a:t>
            </a:r>
            <a:endParaRPr lang="en-US" sz="2000" b="1" dirty="0" smtClean="0"/>
          </a:p>
          <a:p>
            <a:endParaRPr lang="en-US" b="1" dirty="0"/>
          </a:p>
        </p:txBody>
      </p:sp>
      <p:pic>
        <p:nvPicPr>
          <p:cNvPr id="1026" name="Picture 2" descr="CSU Libraries 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2943" y="5613027"/>
            <a:ext cx="1445532" cy="105042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Image result for sdsu libr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descr="The Electronic Core Collections: Leveling the playing field for all stud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6244" y="196492"/>
            <a:ext cx="4415521" cy="1471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894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 Core Collection (ECC)</a:t>
            </a:r>
            <a:endParaRPr lang="en-US" dirty="0"/>
          </a:p>
        </p:txBody>
      </p:sp>
      <p:sp>
        <p:nvSpPr>
          <p:cNvPr id="3" name="Content Placeholder 2"/>
          <p:cNvSpPr>
            <a:spLocks noGrp="1"/>
          </p:cNvSpPr>
          <p:nvPr>
            <p:ph idx="1"/>
          </p:nvPr>
        </p:nvSpPr>
        <p:spPr>
          <a:xfrm>
            <a:off x="818712" y="2222287"/>
            <a:ext cx="10554574" cy="3960799"/>
          </a:xfrm>
        </p:spPr>
        <p:txBody>
          <a:bodyPr>
            <a:normAutofit/>
          </a:bodyPr>
          <a:lstStyle/>
          <a:p>
            <a:pPr marL="0" indent="0">
              <a:buNone/>
            </a:pPr>
            <a:r>
              <a:rPr lang="en-US" dirty="0"/>
              <a:t>The </a:t>
            </a:r>
            <a:r>
              <a:rPr lang="en-US" dirty="0" smtClean="0"/>
              <a:t>ECC </a:t>
            </a:r>
            <a:r>
              <a:rPr lang="en-US" dirty="0"/>
              <a:t>is defined as that part of the E-Resource collection that is program-driven, used actively for instruction, and in high demand. </a:t>
            </a:r>
            <a:r>
              <a:rPr lang="en-US" dirty="0" smtClean="0"/>
              <a:t>ECC content is purchased centrally and available at all CSU campuses:</a:t>
            </a:r>
          </a:p>
          <a:p>
            <a:r>
              <a:rPr lang="en-US" dirty="0" smtClean="0"/>
              <a:t>Current budget: $5,000,000 a year</a:t>
            </a:r>
          </a:p>
          <a:p>
            <a:r>
              <a:rPr lang="en-US" dirty="0" smtClean="0"/>
              <a:t>Currently includes 43 resources:</a:t>
            </a:r>
          </a:p>
          <a:p>
            <a:pPr lvl="1"/>
            <a:r>
              <a:rPr lang="en-US" dirty="0" smtClean="0"/>
              <a:t>JSTOR</a:t>
            </a:r>
          </a:p>
          <a:p>
            <a:pPr lvl="1"/>
            <a:r>
              <a:rPr lang="en-US" dirty="0" smtClean="0"/>
              <a:t>Biological Abstracts</a:t>
            </a:r>
          </a:p>
          <a:p>
            <a:pPr lvl="1"/>
            <a:r>
              <a:rPr lang="en-US" dirty="0" smtClean="0"/>
              <a:t>MLA</a:t>
            </a:r>
          </a:p>
          <a:p>
            <a:pPr lvl="1"/>
            <a:r>
              <a:rPr lang="en-US" dirty="0" smtClean="0"/>
              <a:t>Safari Tech Books</a:t>
            </a:r>
          </a:p>
          <a:p>
            <a:pPr lvl="1"/>
            <a:r>
              <a:rPr lang="en-US" dirty="0" smtClean="0"/>
              <a:t>… complete List</a:t>
            </a:r>
            <a:r>
              <a:rPr lang="en-US" dirty="0"/>
              <a:t>: </a:t>
            </a:r>
            <a:r>
              <a:rPr lang="en-US" dirty="0">
                <a:hlinkClick r:id="rId2"/>
              </a:rPr>
              <a:t>https://csyou.calstate.edu/Tools/SDLC/eresources/Pages/electronic-core-collection.aspx</a:t>
            </a:r>
            <a:endParaRPr lang="en-US" dirty="0"/>
          </a:p>
        </p:txBody>
      </p:sp>
      <p:pic>
        <p:nvPicPr>
          <p:cNvPr id="1026" name="Picture 2" descr="CSU Libraries Net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2943" y="5613027"/>
            <a:ext cx="1445532" cy="1050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716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Systemwide </a:t>
            </a:r>
            <a:r>
              <a:rPr lang="en-US" sz="3600" dirty="0" smtClean="0"/>
              <a:t>Library </a:t>
            </a:r>
            <a:r>
              <a:rPr lang="en-US" sz="3600" dirty="0"/>
              <a:t>Subscription </a:t>
            </a:r>
            <a:r>
              <a:rPr lang="en-US" sz="3600" dirty="0" smtClean="0"/>
              <a:t>Licenses</a:t>
            </a:r>
            <a:endParaRPr lang="en-US" sz="3600" dirty="0"/>
          </a:p>
        </p:txBody>
      </p:sp>
      <p:sp>
        <p:nvSpPr>
          <p:cNvPr id="3" name="Content Placeholder 2"/>
          <p:cNvSpPr>
            <a:spLocks noGrp="1"/>
          </p:cNvSpPr>
          <p:nvPr>
            <p:ph idx="1"/>
          </p:nvPr>
        </p:nvSpPr>
        <p:spPr/>
        <p:txBody>
          <a:bodyPr/>
          <a:lstStyle/>
          <a:p>
            <a:r>
              <a:rPr lang="en-US" dirty="0" smtClean="0"/>
              <a:t>Centrally negotiated but not centrally purchased</a:t>
            </a:r>
          </a:p>
          <a:p>
            <a:r>
              <a:rPr lang="en-US" dirty="0" smtClean="0"/>
              <a:t>CO negotiates license terms and costs; campuses opt-in or opt-out</a:t>
            </a:r>
          </a:p>
          <a:p>
            <a:r>
              <a:rPr lang="en-US" dirty="0" smtClean="0"/>
              <a:t>CSU Libraries gain leverage with vendors by negotiating jointly</a:t>
            </a:r>
          </a:p>
          <a:p>
            <a:r>
              <a:rPr lang="en-US" dirty="0" smtClean="0"/>
              <a:t>Nearly 100 resources:</a:t>
            </a:r>
          </a:p>
          <a:p>
            <a:pPr lvl="1"/>
            <a:r>
              <a:rPr lang="en-US" dirty="0" smtClean="0"/>
              <a:t>Web of Science</a:t>
            </a:r>
          </a:p>
          <a:p>
            <a:pPr lvl="1"/>
            <a:r>
              <a:rPr lang="en-US" dirty="0" smtClean="0"/>
              <a:t>IEEE</a:t>
            </a:r>
          </a:p>
          <a:p>
            <a:pPr lvl="1"/>
            <a:r>
              <a:rPr lang="en-US" dirty="0" smtClean="0"/>
              <a:t>EBSCO Databases</a:t>
            </a:r>
          </a:p>
          <a:p>
            <a:pPr lvl="1"/>
            <a:r>
              <a:rPr lang="en-US" dirty="0" smtClean="0"/>
              <a:t>Elsevier Science Direct</a:t>
            </a:r>
          </a:p>
          <a:p>
            <a:pPr lvl="1"/>
            <a:r>
              <a:rPr lang="en-US" dirty="0" smtClean="0"/>
              <a:t>… subscription </a:t>
            </a:r>
            <a:r>
              <a:rPr lang="en-US" dirty="0"/>
              <a:t>m</a:t>
            </a:r>
            <a:r>
              <a:rPr lang="en-US" dirty="0" smtClean="0"/>
              <a:t>emo </a:t>
            </a:r>
            <a:r>
              <a:rPr lang="en-US" dirty="0"/>
              <a:t>List: </a:t>
            </a:r>
            <a:r>
              <a:rPr lang="en-US" dirty="0">
                <a:hlinkClick r:id="rId2"/>
              </a:rPr>
              <a:t>https://csyou.calstate.edu/Tools/SDLC/Memos/Pages/default.aspx</a:t>
            </a:r>
            <a:endParaRPr lang="en-US" dirty="0"/>
          </a:p>
        </p:txBody>
      </p:sp>
      <p:pic>
        <p:nvPicPr>
          <p:cNvPr id="1026" name="Picture 2" descr="CSU Libraries Net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2943" y="5613027"/>
            <a:ext cx="1445532" cy="1050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884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Unified Library Management System (ULMS)</a:t>
            </a:r>
            <a:endParaRPr lang="en-US" sz="3200" dirty="0"/>
          </a:p>
        </p:txBody>
      </p:sp>
      <p:sp>
        <p:nvSpPr>
          <p:cNvPr id="3" name="Content Placeholder 2"/>
          <p:cNvSpPr>
            <a:spLocks noGrp="1"/>
          </p:cNvSpPr>
          <p:nvPr>
            <p:ph idx="1"/>
          </p:nvPr>
        </p:nvSpPr>
        <p:spPr>
          <a:xfrm>
            <a:off x="818712" y="2222287"/>
            <a:ext cx="10554574" cy="4080542"/>
          </a:xfrm>
        </p:spPr>
        <p:txBody>
          <a:bodyPr>
            <a:normAutofit lnSpcReduction="10000"/>
          </a:bodyPr>
          <a:lstStyle/>
          <a:p>
            <a:pPr marL="0" indent="0">
              <a:buNone/>
            </a:pPr>
            <a:r>
              <a:rPr lang="en-US" dirty="0"/>
              <a:t>ULMS </a:t>
            </a:r>
            <a:r>
              <a:rPr lang="en-US" dirty="0" smtClean="0"/>
              <a:t>is a next generation </a:t>
            </a:r>
            <a:r>
              <a:rPr lang="en-US" dirty="0"/>
              <a:t>digital platform for providing library services across the California State </a:t>
            </a:r>
            <a:r>
              <a:rPr lang="en-US" dirty="0" smtClean="0"/>
              <a:t>University. It will go live in June 2017. It:</a:t>
            </a:r>
          </a:p>
          <a:p>
            <a:pPr lvl="1"/>
            <a:r>
              <a:rPr lang="en-US" dirty="0" smtClean="0"/>
              <a:t>Aids Discovery</a:t>
            </a:r>
          </a:p>
          <a:p>
            <a:pPr lvl="1"/>
            <a:r>
              <a:rPr lang="en-US" dirty="0" smtClean="0"/>
              <a:t>Unites Resources</a:t>
            </a:r>
          </a:p>
          <a:p>
            <a:pPr lvl="1"/>
            <a:r>
              <a:rPr lang="en-US" dirty="0" smtClean="0"/>
              <a:t>Empowers Analytics</a:t>
            </a:r>
          </a:p>
          <a:p>
            <a:pPr lvl="1"/>
            <a:r>
              <a:rPr lang="en-US" dirty="0" smtClean="0"/>
              <a:t>Simplifies Workflow</a:t>
            </a:r>
          </a:p>
          <a:p>
            <a:endParaRPr lang="en-US" dirty="0"/>
          </a:p>
          <a:p>
            <a:pPr marL="0" indent="0">
              <a:buNone/>
            </a:pPr>
            <a:r>
              <a:rPr lang="en-US" i="1" dirty="0"/>
              <a:t>“We can expect this trend toward large-scale systems to continue and to accelerate as libraries seek opportunities to operate more efficiently…and to leverage technology to strengthen strategic cooperative initiatives.” </a:t>
            </a:r>
            <a:endParaRPr lang="en-US" i="1" dirty="0" smtClean="0"/>
          </a:p>
          <a:p>
            <a:pPr marL="0" indent="0">
              <a:buNone/>
            </a:pPr>
            <a:r>
              <a:rPr lang="en-US" dirty="0"/>
              <a:t> </a:t>
            </a:r>
            <a:r>
              <a:rPr lang="en-US" dirty="0" smtClean="0"/>
              <a:t> --- Marshall </a:t>
            </a:r>
            <a:r>
              <a:rPr lang="en-US" dirty="0"/>
              <a:t>Breeding, Library Systems Report </a:t>
            </a:r>
            <a:r>
              <a:rPr lang="en-US" dirty="0" smtClean="0"/>
              <a:t>2014</a:t>
            </a:r>
          </a:p>
          <a:p>
            <a:pPr marL="0" indent="0">
              <a:buNone/>
            </a:pPr>
            <a:r>
              <a:rPr lang="en-US" sz="1400" dirty="0"/>
              <a:t>Fact Sheet: </a:t>
            </a:r>
            <a:r>
              <a:rPr lang="en-US" sz="1400" dirty="0">
                <a:hlinkClick r:id="rId2"/>
              </a:rPr>
              <a:t>http://libraries.calstate.edu/wp-content/uploads/2015/09/factsheet_ulms.pdf</a:t>
            </a:r>
            <a:endParaRPr lang="en-US" sz="1400" dirty="0"/>
          </a:p>
        </p:txBody>
      </p:sp>
      <p:pic>
        <p:nvPicPr>
          <p:cNvPr id="1026" name="Picture 2" descr="CSU Libraries Net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2943" y="5613027"/>
            <a:ext cx="1445532" cy="105042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la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10396" y="337100"/>
            <a:ext cx="1190625"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848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smtClean="0"/>
              <a:t>ScholarWorks</a:t>
            </a:r>
            <a:endParaRPr lang="en-US" sz="3200" dirty="0"/>
          </a:p>
        </p:txBody>
      </p:sp>
      <p:pic>
        <p:nvPicPr>
          <p:cNvPr id="1026" name="Picture 2" descr="CSU Libraries 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2943" y="5613027"/>
            <a:ext cx="1445532" cy="10504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186321"/>
            <a:ext cx="4706029" cy="3779806"/>
          </a:xfrm>
          <a:prstGeom prst="rect">
            <a:avLst/>
          </a:prstGeom>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755175" y="2734810"/>
            <a:ext cx="5359446" cy="3636963"/>
          </a:xfrm>
        </p:spPr>
      </p:pic>
      <p:sp>
        <p:nvSpPr>
          <p:cNvPr id="7" name="TextBox 6"/>
          <p:cNvSpPr txBox="1"/>
          <p:nvPr/>
        </p:nvSpPr>
        <p:spPr>
          <a:xfrm>
            <a:off x="121182" y="2993572"/>
            <a:ext cx="5757102" cy="3323987"/>
          </a:xfrm>
          <a:prstGeom prst="rect">
            <a:avLst/>
          </a:prstGeom>
          <a:noFill/>
        </p:spPr>
        <p:txBody>
          <a:bodyPr wrap="square" rtlCol="0">
            <a:spAutoFit/>
          </a:bodyPr>
          <a:lstStyle/>
          <a:p>
            <a:pPr marL="742950" lvl="1" indent="-285750">
              <a:spcBef>
                <a:spcPct val="20000"/>
              </a:spcBef>
              <a:spcAft>
                <a:spcPts val="600"/>
              </a:spcAft>
              <a:buClr>
                <a:schemeClr val="accent1"/>
              </a:buClr>
              <a:buFont typeface="Wingdings 2" charset="2"/>
              <a:buChar char=""/>
            </a:pPr>
            <a:r>
              <a:rPr lang="en-US" dirty="0"/>
              <a:t>Shared System for Archiving Digital Campus Resources</a:t>
            </a:r>
          </a:p>
          <a:p>
            <a:pPr marL="742950" lvl="1" indent="-285750">
              <a:spcBef>
                <a:spcPct val="20000"/>
              </a:spcBef>
              <a:spcAft>
                <a:spcPts val="600"/>
              </a:spcAft>
              <a:buClr>
                <a:schemeClr val="accent1"/>
              </a:buClr>
              <a:buFont typeface="Wingdings 2" charset="2"/>
              <a:buChar char=""/>
            </a:pPr>
            <a:r>
              <a:rPr lang="en-US" dirty="0"/>
              <a:t>Each Campus creates local look and </a:t>
            </a:r>
            <a:r>
              <a:rPr lang="en-US" dirty="0" smtClean="0"/>
              <a:t>feel </a:t>
            </a:r>
          </a:p>
          <a:p>
            <a:pPr marL="742950" lvl="1" indent="-285750">
              <a:spcBef>
                <a:spcPct val="20000"/>
              </a:spcBef>
              <a:spcAft>
                <a:spcPts val="600"/>
              </a:spcAft>
              <a:buClr>
                <a:schemeClr val="accent1"/>
              </a:buClr>
              <a:buFont typeface="Wingdings 2" charset="2"/>
              <a:buChar char=""/>
            </a:pPr>
            <a:r>
              <a:rPr lang="en-US" dirty="0" smtClean="0"/>
              <a:t>Faculty </a:t>
            </a:r>
            <a:r>
              <a:rPr lang="en-US" dirty="0"/>
              <a:t>Publications</a:t>
            </a:r>
          </a:p>
          <a:p>
            <a:pPr marL="742950" lvl="1" indent="-285750">
              <a:spcBef>
                <a:spcPct val="20000"/>
              </a:spcBef>
              <a:spcAft>
                <a:spcPts val="600"/>
              </a:spcAft>
              <a:buClr>
                <a:schemeClr val="accent1"/>
              </a:buClr>
              <a:buFont typeface="Wingdings 2" charset="2"/>
              <a:buChar char=""/>
            </a:pPr>
            <a:r>
              <a:rPr lang="en-US" dirty="0"/>
              <a:t>Student Theses</a:t>
            </a:r>
          </a:p>
          <a:p>
            <a:pPr marL="742950" lvl="1" indent="-285750">
              <a:spcBef>
                <a:spcPct val="20000"/>
              </a:spcBef>
              <a:spcAft>
                <a:spcPts val="600"/>
              </a:spcAft>
              <a:buClr>
                <a:schemeClr val="accent1"/>
              </a:buClr>
              <a:buFont typeface="Wingdings 2" charset="2"/>
              <a:buChar char=""/>
            </a:pPr>
            <a:r>
              <a:rPr lang="en-US" dirty="0"/>
              <a:t>Archives</a:t>
            </a:r>
          </a:p>
          <a:p>
            <a:pPr marL="742950" lvl="1" indent="-285750">
              <a:spcBef>
                <a:spcPct val="20000"/>
              </a:spcBef>
              <a:spcAft>
                <a:spcPts val="600"/>
              </a:spcAft>
              <a:buClr>
                <a:schemeClr val="accent1"/>
              </a:buClr>
              <a:buFont typeface="Wingdings 2" charset="2"/>
              <a:buChar char=""/>
            </a:pPr>
            <a:r>
              <a:rPr lang="en-US" dirty="0"/>
              <a:t>Other Campus Resources – newsletters, syllabi …</a:t>
            </a:r>
          </a:p>
          <a:p>
            <a:endParaRPr lang="en-US" dirty="0"/>
          </a:p>
        </p:txBody>
      </p:sp>
    </p:spTree>
    <p:extLst>
      <p:ext uri="{BB962C8B-B14F-4D97-AF65-F5344CB8AC3E}">
        <p14:creationId xmlns:p14="http://schemas.microsoft.com/office/powerpoint/2010/main" val="11652042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COLD Draft Strategic Plan -- 2016</a:t>
            </a:r>
            <a:endParaRPr lang="en-US" sz="3200" dirty="0"/>
          </a:p>
        </p:txBody>
      </p:sp>
      <p:sp>
        <p:nvSpPr>
          <p:cNvPr id="3" name="Content Placeholder 2"/>
          <p:cNvSpPr>
            <a:spLocks noGrp="1"/>
          </p:cNvSpPr>
          <p:nvPr>
            <p:ph idx="1"/>
          </p:nvPr>
        </p:nvSpPr>
        <p:spPr>
          <a:xfrm>
            <a:off x="818712" y="2222287"/>
            <a:ext cx="10554574" cy="4124084"/>
          </a:xfrm>
        </p:spPr>
        <p:txBody>
          <a:bodyPr>
            <a:normAutofit fontScale="92500"/>
          </a:bodyPr>
          <a:lstStyle/>
          <a:p>
            <a:pPr marL="0" indent="0">
              <a:buNone/>
            </a:pPr>
            <a:r>
              <a:rPr lang="en-US" b="1" dirty="0"/>
              <a:t>Vision</a:t>
            </a:r>
          </a:p>
          <a:p>
            <a:pPr marL="0" indent="0">
              <a:buNone/>
            </a:pPr>
            <a:r>
              <a:rPr lang="en-US" sz="1600" dirty="0"/>
              <a:t>The CSU Libraries will be a universal library for the CSU community.</a:t>
            </a:r>
          </a:p>
          <a:p>
            <a:pPr marL="0" indent="0">
              <a:spcBef>
                <a:spcPts val="1200"/>
              </a:spcBef>
              <a:buNone/>
            </a:pPr>
            <a:r>
              <a:rPr lang="en-US" b="1" dirty="0"/>
              <a:t>Mission</a:t>
            </a:r>
          </a:p>
          <a:p>
            <a:pPr marL="0" indent="0">
              <a:buNone/>
            </a:pPr>
            <a:r>
              <a:rPr lang="en-US" sz="1600" dirty="0"/>
              <a:t>The CSU Libraries collaborate, innovate, and leverage opportunities to advance learning, discovery, knowledge creation, and the public good through the provision of equitable services, expertise, and information resources</a:t>
            </a:r>
            <a:r>
              <a:rPr lang="en-US" sz="1600" dirty="0" smtClean="0"/>
              <a:t>.</a:t>
            </a:r>
          </a:p>
          <a:p>
            <a:pPr marL="0" indent="0">
              <a:spcBef>
                <a:spcPts val="1200"/>
              </a:spcBef>
              <a:buNone/>
            </a:pPr>
            <a:r>
              <a:rPr lang="en-US" b="1" dirty="0" smtClean="0"/>
              <a:t>Goals</a:t>
            </a:r>
          </a:p>
          <a:p>
            <a:pPr lvl="1">
              <a:buFont typeface="+mj-lt"/>
              <a:buAutoNum type="arabicPeriod"/>
            </a:pPr>
            <a:r>
              <a:rPr lang="en-US" i="1" dirty="0"/>
              <a:t>Digital Collection of CSU </a:t>
            </a:r>
            <a:r>
              <a:rPr lang="en-US" i="1" dirty="0" smtClean="0"/>
              <a:t>works</a:t>
            </a:r>
          </a:p>
          <a:p>
            <a:pPr lvl="1">
              <a:buFont typeface="+mj-lt"/>
              <a:buAutoNum type="arabicPeriod"/>
            </a:pPr>
            <a:r>
              <a:rPr lang="en-US" i="1" dirty="0" smtClean="0"/>
              <a:t>Assessment</a:t>
            </a:r>
          </a:p>
          <a:p>
            <a:pPr lvl="1">
              <a:buFont typeface="+mj-lt"/>
              <a:buAutoNum type="arabicPeriod"/>
            </a:pPr>
            <a:r>
              <a:rPr lang="en-US" i="1" dirty="0"/>
              <a:t>Resource </a:t>
            </a:r>
            <a:r>
              <a:rPr lang="en-US" i="1" dirty="0" smtClean="0"/>
              <a:t>Sharing</a:t>
            </a:r>
          </a:p>
          <a:p>
            <a:pPr lvl="1">
              <a:buFont typeface="+mj-lt"/>
              <a:buAutoNum type="arabicPeriod"/>
            </a:pPr>
            <a:r>
              <a:rPr lang="en-US" i="1" dirty="0"/>
              <a:t>Shared </a:t>
            </a:r>
            <a:r>
              <a:rPr lang="en-US" i="1" dirty="0" smtClean="0"/>
              <a:t>Collections</a:t>
            </a:r>
          </a:p>
          <a:p>
            <a:pPr lvl="1">
              <a:buFont typeface="+mj-lt"/>
              <a:buAutoNum type="arabicPeriod"/>
            </a:pPr>
            <a:r>
              <a:rPr lang="en-US" i="1" dirty="0"/>
              <a:t>ULMS</a:t>
            </a:r>
            <a:endParaRPr lang="en-US" b="1" i="1" dirty="0"/>
          </a:p>
        </p:txBody>
      </p:sp>
      <p:pic>
        <p:nvPicPr>
          <p:cNvPr id="1026" name="Picture 2" descr="CSU Libraries 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2943" y="5613027"/>
            <a:ext cx="1445532" cy="10504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7739742" y="207379"/>
            <a:ext cx="4350204" cy="1450068"/>
          </a:xfrm>
          <a:prstGeom prst="rect">
            <a:avLst/>
          </a:prstGeom>
        </p:spPr>
      </p:pic>
    </p:spTree>
    <p:extLst>
      <p:ext uri="{BB962C8B-B14F-4D97-AF65-F5344CB8AC3E}">
        <p14:creationId xmlns:p14="http://schemas.microsoft.com/office/powerpoint/2010/main" val="23098922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TM03457503[[fn=Quotable]]</Template>
  <TotalTime>302</TotalTime>
  <Words>957</Words>
  <Application>Microsoft Office PowerPoint</Application>
  <PresentationFormat>Widescreen</PresentationFormat>
  <Paragraphs>131</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Century Gothic</vt:lpstr>
      <vt:lpstr>Wingdings 2</vt:lpstr>
      <vt:lpstr>Quotable</vt:lpstr>
      <vt:lpstr>Council of Library Deans (COLD) </vt:lpstr>
      <vt:lpstr>COLD Charter -- 2014</vt:lpstr>
      <vt:lpstr>Committees &amp; Task Forces</vt:lpstr>
      <vt:lpstr>Initiatives</vt:lpstr>
      <vt:lpstr>Electronic Core Collection (ECC)</vt:lpstr>
      <vt:lpstr>Systemwide Library Subscription Licenses</vt:lpstr>
      <vt:lpstr>Unified Library Management System (ULMS)</vt:lpstr>
      <vt:lpstr>ScholarWorks</vt:lpstr>
      <vt:lpstr>COLD Draft Strategic Plan -- 2016</vt:lpstr>
      <vt:lpstr>A Challenge – Scholarly Resources (even online) are Expensive</vt:lpstr>
      <vt:lpstr>Et Tu Harvard?</vt:lpstr>
      <vt:lpstr>Consequences – Lexis-Nexis</vt:lpstr>
      <vt:lpstr>Consequences – Wiley Online Journals</vt:lpstr>
      <vt:lpstr>CSU/COLD Library Strategies</vt:lpstr>
      <vt:lpstr>Advocate for Increased Resources</vt:lpstr>
      <vt:lpstr>Manage Available Resources Efficiently</vt:lpstr>
      <vt:lpstr>Advocating For Open Access to Scholarly Communication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Council of Library Deans (COLD) </dc:title>
  <dc:creator>John Wenzler</dc:creator>
  <cp:lastModifiedBy>John Wenzler</cp:lastModifiedBy>
  <cp:revision>85</cp:revision>
  <dcterms:created xsi:type="dcterms:W3CDTF">2016-09-05T15:27:42Z</dcterms:created>
  <dcterms:modified xsi:type="dcterms:W3CDTF">2016-09-07T03:55:01Z</dcterms:modified>
</cp:coreProperties>
</file>