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69" r:id="rId4"/>
    <p:sldId id="267" r:id="rId5"/>
    <p:sldId id="266" r:id="rId6"/>
    <p:sldId id="260" r:id="rId7"/>
    <p:sldId id="261" r:id="rId8"/>
    <p:sldId id="274" r:id="rId9"/>
    <p:sldId id="265" r:id="rId10"/>
    <p:sldId id="262" r:id="rId11"/>
    <p:sldId id="270" r:id="rId12"/>
    <p:sldId id="271" r:id="rId13"/>
    <p:sldId id="263" r:id="rId14"/>
    <p:sldId id="264" r:id="rId15"/>
    <p:sldId id="272" r:id="rId16"/>
    <p:sldId id="273" r:id="rId17"/>
    <p:sldId id="276" r:id="rId18"/>
    <p:sldId id="275" r:id="rId19"/>
    <p:sldId id="259" r:id="rId20"/>
    <p:sldId id="26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5"/>
    <p:restoredTop sz="94595"/>
  </p:normalViewPr>
  <p:slideViewPr>
    <p:cSldViewPr snapToGrid="0" snapToObjects="1">
      <p:cViewPr varScale="1">
        <p:scale>
          <a:sx n="78" d="100"/>
          <a:sy n="78" d="100"/>
        </p:scale>
        <p:origin x="1232"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77067F-C636-7D4A-984F-E8466C7D7B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60B3E0-ACA5-394F-8CC8-DC686415CF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C0D12F-D70D-3E4E-9811-741AE55447DB}" type="datetimeFigureOut">
              <a:rPr lang="en-US" smtClean="0"/>
              <a:t>4/12/18</a:t>
            </a:fld>
            <a:endParaRPr lang="en-US"/>
          </a:p>
        </p:txBody>
      </p:sp>
      <p:sp>
        <p:nvSpPr>
          <p:cNvPr id="4" name="Footer Placeholder 3">
            <a:extLst>
              <a:ext uri="{FF2B5EF4-FFF2-40B4-BE49-F238E27FC236}">
                <a16:creationId xmlns:a16="http://schemas.microsoft.com/office/drawing/2014/main" id="{EFFA53B0-64B4-4A45-80C5-9457DC220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EFC52-3E1F-0247-86C4-5E286C0615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7DE7E0-6290-CC4F-8986-8584048A9FE0}" type="slidenum">
              <a:rPr lang="en-US" smtClean="0"/>
              <a:t>‹#›</a:t>
            </a:fld>
            <a:endParaRPr lang="en-US"/>
          </a:p>
        </p:txBody>
      </p:sp>
    </p:spTree>
    <p:extLst>
      <p:ext uri="{BB962C8B-B14F-4D97-AF65-F5344CB8AC3E}">
        <p14:creationId xmlns:p14="http://schemas.microsoft.com/office/powerpoint/2010/main" val="217445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7498B-D5F4-AA45-8753-6E9B70AC3AD0}" type="datetimeFigureOut">
              <a:rPr lang="en-US" smtClean="0"/>
              <a:t>4/12/18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2B984-545F-DF41-BE51-5F781CC5785E}" type="slidenum">
              <a:rPr lang="en-US" smtClean="0"/>
              <a:t>‹#›</a:t>
            </a:fld>
            <a:endParaRPr lang="en-US"/>
          </a:p>
        </p:txBody>
      </p:sp>
    </p:spTree>
    <p:extLst>
      <p:ext uri="{BB962C8B-B14F-4D97-AF65-F5344CB8AC3E}">
        <p14:creationId xmlns:p14="http://schemas.microsoft.com/office/powerpoint/2010/main" val="298572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1</a:t>
            </a:fld>
            <a:endParaRPr lang="en-US"/>
          </a:p>
        </p:txBody>
      </p:sp>
    </p:spTree>
    <p:extLst>
      <p:ext uri="{BB962C8B-B14F-4D97-AF65-F5344CB8AC3E}">
        <p14:creationId xmlns:p14="http://schemas.microsoft.com/office/powerpoint/2010/main" val="63353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10</a:t>
            </a:fld>
            <a:endParaRPr lang="en-US"/>
          </a:p>
        </p:txBody>
      </p:sp>
    </p:spTree>
    <p:extLst>
      <p:ext uri="{BB962C8B-B14F-4D97-AF65-F5344CB8AC3E}">
        <p14:creationId xmlns:p14="http://schemas.microsoft.com/office/powerpoint/2010/main" val="278050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11</a:t>
            </a:fld>
            <a:endParaRPr lang="en-US"/>
          </a:p>
        </p:txBody>
      </p:sp>
    </p:spTree>
    <p:extLst>
      <p:ext uri="{BB962C8B-B14F-4D97-AF65-F5344CB8AC3E}">
        <p14:creationId xmlns:p14="http://schemas.microsoft.com/office/powerpoint/2010/main" val="322551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12</a:t>
            </a:fld>
            <a:endParaRPr lang="en-US"/>
          </a:p>
        </p:txBody>
      </p:sp>
    </p:spTree>
    <p:extLst>
      <p:ext uri="{BB962C8B-B14F-4D97-AF65-F5344CB8AC3E}">
        <p14:creationId xmlns:p14="http://schemas.microsoft.com/office/powerpoint/2010/main" val="375626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2013 survey, 65% of SCELC libraries were interested in collaborating on a shared print project with the CSUs</a:t>
            </a:r>
          </a:p>
          <a:p>
            <a:endParaRPr lang="en-US" dirty="0"/>
          </a:p>
        </p:txBody>
      </p:sp>
      <p:sp>
        <p:nvSpPr>
          <p:cNvPr id="4" name="Slide Number Placeholder 3"/>
          <p:cNvSpPr>
            <a:spLocks noGrp="1"/>
          </p:cNvSpPr>
          <p:nvPr>
            <p:ph type="sldNum" sz="quarter" idx="10"/>
          </p:nvPr>
        </p:nvSpPr>
        <p:spPr/>
        <p:txBody>
          <a:bodyPr/>
          <a:lstStyle/>
          <a:p>
            <a:fld id="{A482B984-545F-DF41-BE51-5F781CC5785E}" type="slidenum">
              <a:rPr lang="en-US" smtClean="0"/>
              <a:t>13</a:t>
            </a:fld>
            <a:endParaRPr lang="en-US"/>
          </a:p>
        </p:txBody>
      </p:sp>
    </p:spTree>
    <p:extLst>
      <p:ext uri="{BB962C8B-B14F-4D97-AF65-F5344CB8AC3E}">
        <p14:creationId xmlns:p14="http://schemas.microsoft.com/office/powerpoint/2010/main" val="3329788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t>
            </a:r>
            <a:r>
              <a:rPr lang="en-US" dirty="0" err="1"/>
              <a:t>libraires</a:t>
            </a:r>
            <a:r>
              <a:rPr lang="en-US" dirty="0"/>
              <a:t> are under pressure to repurpose their spaces for more student space, group study, info commons etc. Plus space for new print as purchased</a:t>
            </a:r>
          </a:p>
        </p:txBody>
      </p:sp>
      <p:sp>
        <p:nvSpPr>
          <p:cNvPr id="4" name="Slide Number Placeholder 3"/>
          <p:cNvSpPr>
            <a:spLocks noGrp="1"/>
          </p:cNvSpPr>
          <p:nvPr>
            <p:ph type="sldNum" sz="quarter" idx="10"/>
          </p:nvPr>
        </p:nvSpPr>
        <p:spPr/>
        <p:txBody>
          <a:bodyPr/>
          <a:lstStyle/>
          <a:p>
            <a:fld id="{A482B984-545F-DF41-BE51-5F781CC5785E}" type="slidenum">
              <a:rPr lang="en-US" smtClean="0"/>
              <a:t>14</a:t>
            </a:fld>
            <a:endParaRPr lang="en-US"/>
          </a:p>
        </p:txBody>
      </p:sp>
    </p:spTree>
    <p:extLst>
      <p:ext uri="{BB962C8B-B14F-4D97-AF65-F5344CB8AC3E}">
        <p14:creationId xmlns:p14="http://schemas.microsoft.com/office/powerpoint/2010/main" val="204315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15</a:t>
            </a:fld>
            <a:endParaRPr lang="en-US"/>
          </a:p>
        </p:txBody>
      </p:sp>
    </p:spTree>
    <p:extLst>
      <p:ext uri="{BB962C8B-B14F-4D97-AF65-F5344CB8AC3E}">
        <p14:creationId xmlns:p14="http://schemas.microsoft.com/office/powerpoint/2010/main" val="2178907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16</a:t>
            </a:fld>
            <a:endParaRPr lang="en-US"/>
          </a:p>
        </p:txBody>
      </p:sp>
    </p:spTree>
    <p:extLst>
      <p:ext uri="{BB962C8B-B14F-4D97-AF65-F5344CB8AC3E}">
        <p14:creationId xmlns:p14="http://schemas.microsoft.com/office/powerpoint/2010/main" val="2003592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2B984-545F-DF41-BE51-5F781CC5785E}" type="slidenum">
              <a:rPr lang="en-US" smtClean="0"/>
              <a:t>17</a:t>
            </a:fld>
            <a:endParaRPr lang="en-US"/>
          </a:p>
        </p:txBody>
      </p:sp>
    </p:spTree>
    <p:extLst>
      <p:ext uri="{BB962C8B-B14F-4D97-AF65-F5344CB8AC3E}">
        <p14:creationId xmlns:p14="http://schemas.microsoft.com/office/powerpoint/2010/main" val="1094843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18</a:t>
            </a:fld>
            <a:endParaRPr lang="en-US"/>
          </a:p>
        </p:txBody>
      </p:sp>
    </p:spTree>
    <p:extLst>
      <p:ext uri="{BB962C8B-B14F-4D97-AF65-F5344CB8AC3E}">
        <p14:creationId xmlns:p14="http://schemas.microsoft.com/office/powerpoint/2010/main" val="191201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SCELC reps were at the table at last week’s EAST Summit</a:t>
            </a:r>
          </a:p>
        </p:txBody>
      </p:sp>
      <p:sp>
        <p:nvSpPr>
          <p:cNvPr id="4" name="Slide Number Placeholder 3"/>
          <p:cNvSpPr>
            <a:spLocks noGrp="1"/>
          </p:cNvSpPr>
          <p:nvPr>
            <p:ph type="sldNum" sz="quarter" idx="10"/>
          </p:nvPr>
        </p:nvSpPr>
        <p:spPr/>
        <p:txBody>
          <a:bodyPr/>
          <a:lstStyle/>
          <a:p>
            <a:fld id="{A482B984-545F-DF41-BE51-5F781CC5785E}" type="slidenum">
              <a:rPr lang="en-US" smtClean="0"/>
              <a:t>19</a:t>
            </a:fld>
            <a:endParaRPr lang="en-US"/>
          </a:p>
        </p:txBody>
      </p:sp>
    </p:spTree>
    <p:extLst>
      <p:ext uri="{BB962C8B-B14F-4D97-AF65-F5344CB8AC3E}">
        <p14:creationId xmlns:p14="http://schemas.microsoft.com/office/powerpoint/2010/main" val="78344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2</a:t>
            </a:fld>
            <a:endParaRPr lang="en-US"/>
          </a:p>
        </p:txBody>
      </p:sp>
    </p:spTree>
    <p:extLst>
      <p:ext uri="{BB962C8B-B14F-4D97-AF65-F5344CB8AC3E}">
        <p14:creationId xmlns:p14="http://schemas.microsoft.com/office/powerpoint/2010/main" val="1491073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20</a:t>
            </a:fld>
            <a:endParaRPr lang="en-US"/>
          </a:p>
        </p:txBody>
      </p:sp>
    </p:spTree>
    <p:extLst>
      <p:ext uri="{BB962C8B-B14F-4D97-AF65-F5344CB8AC3E}">
        <p14:creationId xmlns:p14="http://schemas.microsoft.com/office/powerpoint/2010/main" val="331009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21</a:t>
            </a:fld>
            <a:endParaRPr lang="en-US"/>
          </a:p>
        </p:txBody>
      </p:sp>
    </p:spTree>
    <p:extLst>
      <p:ext uri="{BB962C8B-B14F-4D97-AF65-F5344CB8AC3E}">
        <p14:creationId xmlns:p14="http://schemas.microsoft.com/office/powerpoint/2010/main" val="4037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from feasibility study</a:t>
            </a:r>
          </a:p>
        </p:txBody>
      </p:sp>
      <p:sp>
        <p:nvSpPr>
          <p:cNvPr id="4" name="Slide Number Placeholder 3"/>
          <p:cNvSpPr>
            <a:spLocks noGrp="1"/>
          </p:cNvSpPr>
          <p:nvPr>
            <p:ph type="sldNum" sz="quarter" idx="10"/>
          </p:nvPr>
        </p:nvSpPr>
        <p:spPr/>
        <p:txBody>
          <a:bodyPr/>
          <a:lstStyle/>
          <a:p>
            <a:fld id="{A482B984-545F-DF41-BE51-5F781CC5785E}" type="slidenum">
              <a:rPr lang="en-US" smtClean="0"/>
              <a:t>3</a:t>
            </a:fld>
            <a:endParaRPr lang="en-US"/>
          </a:p>
        </p:txBody>
      </p:sp>
    </p:spTree>
    <p:extLst>
      <p:ext uri="{BB962C8B-B14F-4D97-AF65-F5344CB8AC3E}">
        <p14:creationId xmlns:p14="http://schemas.microsoft.com/office/powerpoint/2010/main" val="93097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4</a:t>
            </a:fld>
            <a:endParaRPr lang="en-US"/>
          </a:p>
        </p:txBody>
      </p:sp>
    </p:spTree>
    <p:extLst>
      <p:ext uri="{BB962C8B-B14F-4D97-AF65-F5344CB8AC3E}">
        <p14:creationId xmlns:p14="http://schemas.microsoft.com/office/powerpoint/2010/main" val="113114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5</a:t>
            </a:fld>
            <a:endParaRPr lang="en-US"/>
          </a:p>
        </p:txBody>
      </p:sp>
    </p:spTree>
    <p:extLst>
      <p:ext uri="{BB962C8B-B14F-4D97-AF65-F5344CB8AC3E}">
        <p14:creationId xmlns:p14="http://schemas.microsoft.com/office/powerpoint/2010/main" val="379656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6</a:t>
            </a:fld>
            <a:endParaRPr lang="en-US"/>
          </a:p>
        </p:txBody>
      </p:sp>
    </p:spTree>
    <p:extLst>
      <p:ext uri="{BB962C8B-B14F-4D97-AF65-F5344CB8AC3E}">
        <p14:creationId xmlns:p14="http://schemas.microsoft.com/office/powerpoint/2010/main" val="70969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For Cohort 2 OCLC retained all SCELC discounted pricing</a:t>
            </a:r>
          </a:p>
          <a:p>
            <a:pPr lvl="1"/>
            <a:r>
              <a:rPr lang="en-US" dirty="0"/>
              <a:t>We were unable to negotiate discounted SCS pricing for the pilot project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Each Cohort gets a two-year “subscription” to </a:t>
            </a:r>
            <a:r>
              <a:rPr lang="en-US" dirty="0" err="1"/>
              <a:t>GreenGlass</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Comparators were: </a:t>
            </a:r>
            <a:r>
              <a:rPr lang="en-US" dirty="0" err="1"/>
              <a:t>Orbis</a:t>
            </a:r>
            <a:r>
              <a:rPr lang="en-US" dirty="0"/>
              <a:t>, GWLA, UC, CSU, All of SCELC, Link+ libraries. Automatically include CA, US and </a:t>
            </a:r>
            <a:r>
              <a:rPr lang="en-US" dirty="0" err="1"/>
              <a:t>Hathi</a:t>
            </a:r>
            <a:r>
              <a:rPr lang="en-US" dirty="0"/>
              <a:t> Trust both in and out of copyright.</a:t>
            </a:r>
          </a:p>
          <a:p>
            <a:pPr lvl="1"/>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A482B984-545F-DF41-BE51-5F781CC5785E}" type="slidenum">
              <a:rPr lang="en-US" smtClean="0"/>
              <a:t>7</a:t>
            </a:fld>
            <a:endParaRPr lang="en-US"/>
          </a:p>
        </p:txBody>
      </p:sp>
    </p:spTree>
    <p:extLst>
      <p:ext uri="{BB962C8B-B14F-4D97-AF65-F5344CB8AC3E}">
        <p14:creationId xmlns:p14="http://schemas.microsoft.com/office/powerpoint/2010/main" val="354359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CSUs; use Alma</a:t>
            </a:r>
          </a:p>
        </p:txBody>
      </p:sp>
      <p:sp>
        <p:nvSpPr>
          <p:cNvPr id="4" name="Slide Number Placeholder 3"/>
          <p:cNvSpPr>
            <a:spLocks noGrp="1"/>
          </p:cNvSpPr>
          <p:nvPr>
            <p:ph type="sldNum" sz="quarter" idx="10"/>
          </p:nvPr>
        </p:nvSpPr>
        <p:spPr/>
        <p:txBody>
          <a:bodyPr/>
          <a:lstStyle/>
          <a:p>
            <a:fld id="{A482B984-545F-DF41-BE51-5F781CC5785E}" type="slidenum">
              <a:rPr lang="en-US" smtClean="0"/>
              <a:t>8</a:t>
            </a:fld>
            <a:endParaRPr lang="en-US"/>
          </a:p>
        </p:txBody>
      </p:sp>
    </p:spTree>
    <p:extLst>
      <p:ext uri="{BB962C8B-B14F-4D97-AF65-F5344CB8AC3E}">
        <p14:creationId xmlns:p14="http://schemas.microsoft.com/office/powerpoint/2010/main" val="384472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82B984-545F-DF41-BE51-5F781CC5785E}" type="slidenum">
              <a:rPr lang="en-US" smtClean="0"/>
              <a:t>9</a:t>
            </a:fld>
            <a:endParaRPr lang="en-US"/>
          </a:p>
        </p:txBody>
      </p:sp>
    </p:spTree>
    <p:extLst>
      <p:ext uri="{BB962C8B-B14F-4D97-AF65-F5344CB8AC3E}">
        <p14:creationId xmlns:p14="http://schemas.microsoft.com/office/powerpoint/2010/main" val="363781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95FC-B1CD-214C-8ED2-CD6DCDBB18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2D9CFB-66CD-4342-B517-72FB43FAC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C77B12-70AF-1D42-AF74-D675DDC18303}"/>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5" name="Footer Placeholder 4">
            <a:extLst>
              <a:ext uri="{FF2B5EF4-FFF2-40B4-BE49-F238E27FC236}">
                <a16:creationId xmlns:a16="http://schemas.microsoft.com/office/drawing/2014/main" id="{2B9AA99D-11C3-B643-A264-C23D59E21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E4441-C818-1D46-997C-CF52887D97D7}"/>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18960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06F-0464-C440-AAF9-03541B5C2C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3761CE-761F-FB4E-A5D0-EFC5382280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FD48C-95FE-C849-9D63-D085F13EEAB8}"/>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5" name="Footer Placeholder 4">
            <a:extLst>
              <a:ext uri="{FF2B5EF4-FFF2-40B4-BE49-F238E27FC236}">
                <a16:creationId xmlns:a16="http://schemas.microsoft.com/office/drawing/2014/main" id="{6864BE49-70AB-FC48-B731-8C17D5FD9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BB59C-5CC7-824D-A61F-EFD02C2B3554}"/>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39892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40EA6E-D0E6-F641-B881-32C2F0B41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247695-C0D9-0847-992A-D4B850064B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0834B-BE1D-7C46-92B5-75FD8A32DA42}"/>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5" name="Footer Placeholder 4">
            <a:extLst>
              <a:ext uri="{FF2B5EF4-FFF2-40B4-BE49-F238E27FC236}">
                <a16:creationId xmlns:a16="http://schemas.microsoft.com/office/drawing/2014/main" id="{1682B83E-83C5-C041-A967-1890A62D8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F5D0-D87A-1E41-9A78-9A90651C6FED}"/>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268666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6D9D-E194-3844-9800-C7589AF71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F276E-B6D8-A349-9C21-9ED08E4587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470BE-F616-5A44-9FC9-E41D78D88EBD}"/>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5" name="Footer Placeholder 4">
            <a:extLst>
              <a:ext uri="{FF2B5EF4-FFF2-40B4-BE49-F238E27FC236}">
                <a16:creationId xmlns:a16="http://schemas.microsoft.com/office/drawing/2014/main" id="{929FA3D1-1E63-EB49-9C72-53DE42C01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432B4-26E2-7544-A99F-3FD6983BDF37}"/>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368078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941A-5C78-5D41-A96B-0E79402F5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F9F71C-643C-4E45-ADBB-0839AC7C19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EF6B8F-1438-7740-9E87-8A2F1599FDE0}"/>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5" name="Footer Placeholder 4">
            <a:extLst>
              <a:ext uri="{FF2B5EF4-FFF2-40B4-BE49-F238E27FC236}">
                <a16:creationId xmlns:a16="http://schemas.microsoft.com/office/drawing/2014/main" id="{4A22785A-5B13-6F42-B9B0-C1DCB9101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0A89-1109-E04E-A5A5-7EE84DF02029}"/>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309710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3226-A255-A74D-A7CB-BD21B74A0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51BF1-72A3-3E48-B32A-9E00A0C7DD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DDD70D-0E9E-B74F-B4EF-A0C1AD453F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585D66-96E4-114F-8383-D3FA278CA710}"/>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6" name="Footer Placeholder 5">
            <a:extLst>
              <a:ext uri="{FF2B5EF4-FFF2-40B4-BE49-F238E27FC236}">
                <a16:creationId xmlns:a16="http://schemas.microsoft.com/office/drawing/2014/main" id="{D2E26B38-C03E-9745-A748-819908EF0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07A4C-40FA-2445-9404-D75C83606C2F}"/>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13119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BF45-A487-8642-B0D0-0AD39F136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F1E095-3A14-734F-A0F3-9C8D1933C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AEFBBC-9B6D-AF48-B6BA-A4C8D4CB8E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4FD35-35FA-0546-8E77-C92048DAFA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F67D53-1C8B-CA48-B6BA-79E1D882D2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2DBBD7-D16C-634D-9CBC-4B3207DC8E1F}"/>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8" name="Footer Placeholder 7">
            <a:extLst>
              <a:ext uri="{FF2B5EF4-FFF2-40B4-BE49-F238E27FC236}">
                <a16:creationId xmlns:a16="http://schemas.microsoft.com/office/drawing/2014/main" id="{9320D03A-EA7C-F144-B089-2F8F329B65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4CF742-F5BE-3F4D-932B-5A1155AAB4AF}"/>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221883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0A5E-0E8C-414F-834B-47CB2F65C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56B2C-24BC-C64A-BCCA-3185FA98AD78}"/>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4" name="Footer Placeholder 3">
            <a:extLst>
              <a:ext uri="{FF2B5EF4-FFF2-40B4-BE49-F238E27FC236}">
                <a16:creationId xmlns:a16="http://schemas.microsoft.com/office/drawing/2014/main" id="{00ADC65A-FB72-AD41-9D64-F0CCE64301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A30246-B6F1-8040-9230-DA20E5BBC616}"/>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387546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448B8-05DD-9C41-95DD-E0C417A87434}"/>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3" name="Footer Placeholder 2">
            <a:extLst>
              <a:ext uri="{FF2B5EF4-FFF2-40B4-BE49-F238E27FC236}">
                <a16:creationId xmlns:a16="http://schemas.microsoft.com/office/drawing/2014/main" id="{2B456436-7DF8-4943-A50F-C15CD5FD12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DEAF9A-83AD-CE48-AB48-99AB70B805FE}"/>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184693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644F-7A81-6B43-ADE2-5F82FB114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38B28-AD8C-0249-A41A-9FE4A8B54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B3E7C0-4FD5-9340-AE72-EEAFD0DDA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B62A82-F67B-DC4C-BB00-E10C16A9434C}"/>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6" name="Footer Placeholder 5">
            <a:extLst>
              <a:ext uri="{FF2B5EF4-FFF2-40B4-BE49-F238E27FC236}">
                <a16:creationId xmlns:a16="http://schemas.microsoft.com/office/drawing/2014/main" id="{E67686C8-EEBE-5948-920E-AD7D1BD8E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A3633E-C5FD-1142-B4D9-B68149111CBB}"/>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296764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E8E6-D10B-1141-A740-7DA57E3FB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609F4-F664-EB42-9D09-85A8987EBF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868A9-049F-AE49-9B50-8C8E5B440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D485E7-1FE9-7648-B2D7-5BE793560D36}"/>
              </a:ext>
            </a:extLst>
          </p:cNvPr>
          <p:cNvSpPr>
            <a:spLocks noGrp="1"/>
          </p:cNvSpPr>
          <p:nvPr>
            <p:ph type="dt" sz="half" idx="10"/>
          </p:nvPr>
        </p:nvSpPr>
        <p:spPr/>
        <p:txBody>
          <a:bodyPr/>
          <a:lstStyle/>
          <a:p>
            <a:fld id="{981ADFE6-4EF1-0A4A-9793-A648D3B4C0B8}" type="datetimeFigureOut">
              <a:rPr lang="en-US" smtClean="0"/>
              <a:t>4/12/18</a:t>
            </a:fld>
            <a:endParaRPr lang="en-US"/>
          </a:p>
        </p:txBody>
      </p:sp>
      <p:sp>
        <p:nvSpPr>
          <p:cNvPr id="6" name="Footer Placeholder 5">
            <a:extLst>
              <a:ext uri="{FF2B5EF4-FFF2-40B4-BE49-F238E27FC236}">
                <a16:creationId xmlns:a16="http://schemas.microsoft.com/office/drawing/2014/main" id="{3E556007-B89F-574F-BA89-7757C9D5B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4FB6A-D841-4C4D-9210-85140D6B6DD3}"/>
              </a:ext>
            </a:extLst>
          </p:cNvPr>
          <p:cNvSpPr>
            <a:spLocks noGrp="1"/>
          </p:cNvSpPr>
          <p:nvPr>
            <p:ph type="sldNum" sz="quarter" idx="12"/>
          </p:nvPr>
        </p:nvSpPr>
        <p:spPr/>
        <p:txBody>
          <a:bodyPr/>
          <a:lstStyle/>
          <a:p>
            <a:fld id="{F285A688-9616-C444-85D5-1511F440676A}" type="slidenum">
              <a:rPr lang="en-US" smtClean="0"/>
              <a:t>‹#›</a:t>
            </a:fld>
            <a:endParaRPr lang="en-US"/>
          </a:p>
        </p:txBody>
      </p:sp>
    </p:spTree>
    <p:extLst>
      <p:ext uri="{BB962C8B-B14F-4D97-AF65-F5344CB8AC3E}">
        <p14:creationId xmlns:p14="http://schemas.microsoft.com/office/powerpoint/2010/main" val="82346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F093D-4604-5D4E-A3AF-2B0A6C0C7C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02BD1-C661-844E-B65A-42A14EB0B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9DC51-AEE6-E243-B9E8-0C5DF3627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ADFE6-4EF1-0A4A-9793-A648D3B4C0B8}" type="datetimeFigureOut">
              <a:rPr lang="en-US" smtClean="0"/>
              <a:t>4/12/18</a:t>
            </a:fld>
            <a:endParaRPr lang="en-US"/>
          </a:p>
        </p:txBody>
      </p:sp>
      <p:sp>
        <p:nvSpPr>
          <p:cNvPr id="5" name="Footer Placeholder 4">
            <a:extLst>
              <a:ext uri="{FF2B5EF4-FFF2-40B4-BE49-F238E27FC236}">
                <a16:creationId xmlns:a16="http://schemas.microsoft.com/office/drawing/2014/main" id="{697FBCD2-1626-4445-8172-A94B35D9A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4012B-952D-A346-B167-5016FFBCC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5A688-9616-C444-85D5-1511F440676A}" type="slidenum">
              <a:rPr lang="en-US" smtClean="0"/>
              <a:t>‹#›</a:t>
            </a:fld>
            <a:endParaRPr lang="en-US"/>
          </a:p>
        </p:txBody>
      </p:sp>
    </p:spTree>
    <p:extLst>
      <p:ext uri="{BB962C8B-B14F-4D97-AF65-F5344CB8AC3E}">
        <p14:creationId xmlns:p14="http://schemas.microsoft.com/office/powerpoint/2010/main" val="266292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elc.org/libraries/shared-print/document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32B7-935B-BA40-9BE2-F58609DD78B5}"/>
              </a:ext>
            </a:extLst>
          </p:cNvPr>
          <p:cNvSpPr>
            <a:spLocks noGrp="1"/>
          </p:cNvSpPr>
          <p:nvPr>
            <p:ph type="ctrTitle"/>
          </p:nvPr>
        </p:nvSpPr>
        <p:spPr/>
        <p:txBody>
          <a:bodyPr/>
          <a:lstStyle/>
          <a:p>
            <a:r>
              <a:rPr lang="en-US" dirty="0"/>
              <a:t>SCELC Shared Print Program</a:t>
            </a:r>
            <a:br>
              <a:rPr lang="en-US" dirty="0"/>
            </a:br>
            <a:r>
              <a:rPr lang="en-US" dirty="0"/>
              <a:t>and the CSU Libraries</a:t>
            </a:r>
          </a:p>
        </p:txBody>
      </p:sp>
      <p:sp>
        <p:nvSpPr>
          <p:cNvPr id="3" name="Subtitle 2">
            <a:extLst>
              <a:ext uri="{FF2B5EF4-FFF2-40B4-BE49-F238E27FC236}">
                <a16:creationId xmlns:a16="http://schemas.microsoft.com/office/drawing/2014/main" id="{7C9CC903-6EA3-AC4B-A1FB-75DF1C17D644}"/>
              </a:ext>
            </a:extLst>
          </p:cNvPr>
          <p:cNvSpPr>
            <a:spLocks noGrp="1"/>
          </p:cNvSpPr>
          <p:nvPr>
            <p:ph type="subTitle" idx="1"/>
          </p:nvPr>
        </p:nvSpPr>
        <p:spPr/>
        <p:txBody>
          <a:bodyPr/>
          <a:lstStyle/>
          <a:p>
            <a:r>
              <a:rPr lang="en-US" dirty="0"/>
              <a:t>COLD Meeting</a:t>
            </a:r>
          </a:p>
          <a:p>
            <a:r>
              <a:rPr lang="en-US" dirty="0"/>
              <a:t>San Diego State University</a:t>
            </a:r>
          </a:p>
          <a:p>
            <a:r>
              <a:rPr lang="en-US" dirty="0"/>
              <a:t>April 12, 2018</a:t>
            </a:r>
          </a:p>
        </p:txBody>
      </p:sp>
      <p:pic>
        <p:nvPicPr>
          <p:cNvPr id="4" name="Picture 3">
            <a:extLst>
              <a:ext uri="{FF2B5EF4-FFF2-40B4-BE49-F238E27FC236}">
                <a16:creationId xmlns:a16="http://schemas.microsoft.com/office/drawing/2014/main" id="{1B7B4649-7FD5-564A-81E3-16A5B52FA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270812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00A1-A1E1-D946-9776-E69D98BBF851}"/>
              </a:ext>
            </a:extLst>
          </p:cNvPr>
          <p:cNvSpPr>
            <a:spLocks noGrp="1"/>
          </p:cNvSpPr>
          <p:nvPr>
            <p:ph type="title"/>
          </p:nvPr>
        </p:nvSpPr>
        <p:spPr/>
        <p:txBody>
          <a:bodyPr/>
          <a:lstStyle/>
          <a:p>
            <a:r>
              <a:rPr lang="en-US" dirty="0"/>
              <a:t>Cohort 1 Shared Print Participants</a:t>
            </a:r>
          </a:p>
        </p:txBody>
      </p:sp>
      <p:sp>
        <p:nvSpPr>
          <p:cNvPr id="3" name="Content Placeholder 2">
            <a:extLst>
              <a:ext uri="{FF2B5EF4-FFF2-40B4-BE49-F238E27FC236}">
                <a16:creationId xmlns:a16="http://schemas.microsoft.com/office/drawing/2014/main" id="{C584D57C-165A-9C43-98D9-06275DB022BA}"/>
              </a:ext>
            </a:extLst>
          </p:cNvPr>
          <p:cNvSpPr>
            <a:spLocks noGrp="1"/>
          </p:cNvSpPr>
          <p:nvPr>
            <p:ph sz="half" idx="1"/>
          </p:nvPr>
        </p:nvSpPr>
        <p:spPr/>
        <p:txBody>
          <a:bodyPr>
            <a:normAutofit/>
          </a:bodyPr>
          <a:lstStyle/>
          <a:p>
            <a:r>
              <a:rPr lang="en-US" dirty="0"/>
              <a:t>Azusa Pacific University</a:t>
            </a:r>
          </a:p>
          <a:p>
            <a:r>
              <a:rPr lang="en-US" dirty="0"/>
              <a:t>California Lutheran University</a:t>
            </a:r>
          </a:p>
          <a:p>
            <a:r>
              <a:rPr lang="en-US" dirty="0"/>
              <a:t>California Institute of Technology</a:t>
            </a:r>
          </a:p>
          <a:p>
            <a:r>
              <a:rPr lang="en-US" dirty="0"/>
              <a:t>Claremont Colleges Library</a:t>
            </a:r>
          </a:p>
          <a:p>
            <a:r>
              <a:rPr lang="en-US" dirty="0"/>
              <a:t>Holy Names University</a:t>
            </a:r>
          </a:p>
          <a:p>
            <a:r>
              <a:rPr lang="en-US" dirty="0"/>
              <a:t>Loyola Marymount University</a:t>
            </a:r>
          </a:p>
          <a:p>
            <a:r>
              <a:rPr lang="en-US" dirty="0"/>
              <a:t>Mount St. Mary's University</a:t>
            </a:r>
          </a:p>
          <a:p>
            <a:endParaRPr lang="en-US" dirty="0"/>
          </a:p>
        </p:txBody>
      </p:sp>
      <p:sp>
        <p:nvSpPr>
          <p:cNvPr id="4" name="Content Placeholder 3">
            <a:extLst>
              <a:ext uri="{FF2B5EF4-FFF2-40B4-BE49-F238E27FC236}">
                <a16:creationId xmlns:a16="http://schemas.microsoft.com/office/drawing/2014/main" id="{2B0C4F3E-E312-8E40-96B9-E7C0833FBCF7}"/>
              </a:ext>
            </a:extLst>
          </p:cNvPr>
          <p:cNvSpPr>
            <a:spLocks noGrp="1"/>
          </p:cNvSpPr>
          <p:nvPr>
            <p:ph sz="half" idx="2"/>
          </p:nvPr>
        </p:nvSpPr>
        <p:spPr/>
        <p:txBody>
          <a:bodyPr>
            <a:normAutofit/>
          </a:bodyPr>
          <a:lstStyle/>
          <a:p>
            <a:r>
              <a:rPr lang="en-US" dirty="0"/>
              <a:t>Occidental College</a:t>
            </a:r>
          </a:p>
          <a:p>
            <a:r>
              <a:rPr lang="en-US" dirty="0"/>
              <a:t>Pepperdine University</a:t>
            </a:r>
          </a:p>
          <a:p>
            <a:r>
              <a:rPr lang="en-US" dirty="0"/>
              <a:t>Saint Mary's College of California</a:t>
            </a:r>
          </a:p>
          <a:p>
            <a:r>
              <a:rPr lang="en-US" dirty="0"/>
              <a:t>University of Redlands</a:t>
            </a:r>
          </a:p>
          <a:p>
            <a:r>
              <a:rPr lang="en-US" dirty="0"/>
              <a:t>University of San Diego</a:t>
            </a:r>
          </a:p>
          <a:p>
            <a:r>
              <a:rPr lang="en-US" dirty="0"/>
              <a:t>University of San Francisco</a:t>
            </a:r>
          </a:p>
          <a:p>
            <a:r>
              <a:rPr lang="en-US" dirty="0"/>
              <a:t>University of Southern California</a:t>
            </a:r>
          </a:p>
          <a:p>
            <a:endParaRPr lang="en-US" dirty="0"/>
          </a:p>
        </p:txBody>
      </p:sp>
      <p:pic>
        <p:nvPicPr>
          <p:cNvPr id="5" name="Picture 4">
            <a:extLst>
              <a:ext uri="{FF2B5EF4-FFF2-40B4-BE49-F238E27FC236}">
                <a16:creationId xmlns:a16="http://schemas.microsoft.com/office/drawing/2014/main" id="{E968D41A-3C39-4C47-8446-EF40963C3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237513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EBD3-9C16-D34C-A60C-40ADC9C2DA6E}"/>
              </a:ext>
            </a:extLst>
          </p:cNvPr>
          <p:cNvSpPr>
            <a:spLocks noGrp="1"/>
          </p:cNvSpPr>
          <p:nvPr>
            <p:ph type="title"/>
          </p:nvPr>
        </p:nvSpPr>
        <p:spPr/>
        <p:txBody>
          <a:bodyPr/>
          <a:lstStyle/>
          <a:p>
            <a:r>
              <a:rPr lang="en-US" dirty="0"/>
              <a:t>Cohort 2 Shared Print Participants</a:t>
            </a:r>
          </a:p>
        </p:txBody>
      </p:sp>
      <p:sp>
        <p:nvSpPr>
          <p:cNvPr id="3" name="Content Placeholder 2">
            <a:extLst>
              <a:ext uri="{FF2B5EF4-FFF2-40B4-BE49-F238E27FC236}">
                <a16:creationId xmlns:a16="http://schemas.microsoft.com/office/drawing/2014/main" id="{B99FE3A6-55BC-B643-ABC2-611A4773364F}"/>
              </a:ext>
            </a:extLst>
          </p:cNvPr>
          <p:cNvSpPr>
            <a:spLocks noGrp="1"/>
          </p:cNvSpPr>
          <p:nvPr>
            <p:ph sz="half" idx="1"/>
          </p:nvPr>
        </p:nvSpPr>
        <p:spPr/>
        <p:txBody>
          <a:bodyPr>
            <a:normAutofit/>
          </a:bodyPr>
          <a:lstStyle/>
          <a:p>
            <a:r>
              <a:rPr lang="en-US" dirty="0">
                <a:solidFill>
                  <a:srgbClr val="000000"/>
                </a:solidFill>
                <a:latin typeface="Calibri" panose="020F0502020204030204" pitchFamily="34" charset="0"/>
              </a:rPr>
              <a:t>Abilene Christian University	</a:t>
            </a:r>
          </a:p>
          <a:p>
            <a:r>
              <a:rPr lang="en-US" dirty="0" err="1">
                <a:solidFill>
                  <a:srgbClr val="000000"/>
                </a:solidFill>
                <a:latin typeface="Calibri" panose="020F0502020204030204" pitchFamily="34" charset="0"/>
              </a:rPr>
              <a:t>ArtCenter</a:t>
            </a:r>
            <a:r>
              <a:rPr lang="en-US" dirty="0">
                <a:solidFill>
                  <a:srgbClr val="000000"/>
                </a:solidFill>
                <a:latin typeface="Calibri" panose="020F0502020204030204" pitchFamily="34" charset="0"/>
              </a:rPr>
              <a:t> College of Design	</a:t>
            </a:r>
          </a:p>
          <a:p>
            <a:r>
              <a:rPr lang="en-US" dirty="0">
                <a:solidFill>
                  <a:srgbClr val="000000"/>
                </a:solidFill>
                <a:latin typeface="Calibri" panose="020F0502020204030204" pitchFamily="34" charset="0"/>
              </a:rPr>
              <a:t>California Baptist University	</a:t>
            </a:r>
          </a:p>
          <a:p>
            <a:r>
              <a:rPr lang="en-US" dirty="0">
                <a:solidFill>
                  <a:srgbClr val="000000"/>
                </a:solidFill>
                <a:latin typeface="Calibri" panose="020F0502020204030204" pitchFamily="34" charset="0"/>
              </a:rPr>
              <a:t>California College of the Arts	</a:t>
            </a:r>
          </a:p>
          <a:p>
            <a:r>
              <a:rPr lang="en-US" dirty="0">
                <a:solidFill>
                  <a:srgbClr val="000000"/>
                </a:solidFill>
                <a:latin typeface="Calibri" panose="020F0502020204030204" pitchFamily="34" charset="0"/>
              </a:rPr>
              <a:t>California Institute of Integral Studies	</a:t>
            </a:r>
          </a:p>
          <a:p>
            <a:r>
              <a:rPr lang="en-US" dirty="0">
                <a:solidFill>
                  <a:srgbClr val="000000"/>
                </a:solidFill>
                <a:latin typeface="Calibri" panose="020F0502020204030204" pitchFamily="34" charset="0"/>
              </a:rPr>
              <a:t>Dominican University of California	</a:t>
            </a:r>
          </a:p>
        </p:txBody>
      </p:sp>
      <p:sp>
        <p:nvSpPr>
          <p:cNvPr id="4" name="Content Placeholder 3">
            <a:extLst>
              <a:ext uri="{FF2B5EF4-FFF2-40B4-BE49-F238E27FC236}">
                <a16:creationId xmlns:a16="http://schemas.microsoft.com/office/drawing/2014/main" id="{0AAFEB01-EB4C-F34B-94E3-2E28C88BBCC3}"/>
              </a:ext>
            </a:extLst>
          </p:cNvPr>
          <p:cNvSpPr>
            <a:spLocks noGrp="1"/>
          </p:cNvSpPr>
          <p:nvPr>
            <p:ph sz="half" idx="2"/>
          </p:nvPr>
        </p:nvSpPr>
        <p:spPr/>
        <p:txBody>
          <a:bodyPr>
            <a:normAutofit/>
          </a:bodyPr>
          <a:lstStyle/>
          <a:p>
            <a:r>
              <a:rPr lang="en-US" dirty="0">
                <a:solidFill>
                  <a:srgbClr val="000000"/>
                </a:solidFill>
                <a:latin typeface="Calibri" panose="020F0502020204030204" pitchFamily="34" charset="0"/>
              </a:rPr>
              <a:t>Hope International University	</a:t>
            </a:r>
          </a:p>
          <a:p>
            <a:r>
              <a:rPr lang="en-US" dirty="0">
                <a:solidFill>
                  <a:srgbClr val="000000"/>
                </a:solidFill>
                <a:latin typeface="Calibri" panose="020F0502020204030204" pitchFamily="34" charset="0"/>
              </a:rPr>
              <a:t>La Sierra University	</a:t>
            </a:r>
          </a:p>
          <a:p>
            <a:r>
              <a:rPr lang="en-US" dirty="0">
                <a:solidFill>
                  <a:srgbClr val="000000"/>
                </a:solidFill>
                <a:latin typeface="Calibri" panose="020F0502020204030204" pitchFamily="34" charset="0"/>
              </a:rPr>
              <a:t>Menlo College	</a:t>
            </a:r>
          </a:p>
          <a:p>
            <a:r>
              <a:rPr lang="en-US" dirty="0">
                <a:solidFill>
                  <a:srgbClr val="000000"/>
                </a:solidFill>
                <a:latin typeface="Calibri" panose="020F0502020204030204" pitchFamily="34" charset="0"/>
              </a:rPr>
              <a:t>Mills College	</a:t>
            </a:r>
          </a:p>
          <a:p>
            <a:r>
              <a:rPr lang="en-US" dirty="0">
                <a:solidFill>
                  <a:srgbClr val="000000"/>
                </a:solidFill>
                <a:latin typeface="Calibri" panose="020F0502020204030204" pitchFamily="34" charset="0"/>
              </a:rPr>
              <a:t>Trinity University	</a:t>
            </a:r>
          </a:p>
          <a:p>
            <a:r>
              <a:rPr lang="en-US" dirty="0">
                <a:solidFill>
                  <a:srgbClr val="000000"/>
                </a:solidFill>
                <a:latin typeface="Calibri" panose="020F0502020204030204" pitchFamily="34" charset="0"/>
              </a:rPr>
              <a:t>Whittier College	</a:t>
            </a:r>
          </a:p>
          <a:p>
            <a:pPr marL="0" indent="0">
              <a:buNone/>
            </a:pPr>
            <a:endParaRPr lang="en-US" dirty="0"/>
          </a:p>
        </p:txBody>
      </p:sp>
      <p:pic>
        <p:nvPicPr>
          <p:cNvPr id="5" name="Picture 4">
            <a:extLst>
              <a:ext uri="{FF2B5EF4-FFF2-40B4-BE49-F238E27FC236}">
                <a16:creationId xmlns:a16="http://schemas.microsoft.com/office/drawing/2014/main" id="{79C32BE1-0EED-4C4C-A203-3A2B9ED27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144943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68A13D-41FE-D545-A81B-00349820E0EB}"/>
              </a:ext>
            </a:extLst>
          </p:cNvPr>
          <p:cNvSpPr>
            <a:spLocks noGrp="1"/>
          </p:cNvSpPr>
          <p:nvPr>
            <p:ph type="title"/>
          </p:nvPr>
        </p:nvSpPr>
        <p:spPr/>
        <p:txBody>
          <a:bodyPr/>
          <a:lstStyle/>
          <a:p>
            <a:r>
              <a:rPr lang="en-US" dirty="0"/>
              <a:t>Summary of SCELC Shared Print Libraries</a:t>
            </a:r>
          </a:p>
        </p:txBody>
      </p:sp>
      <p:sp>
        <p:nvSpPr>
          <p:cNvPr id="6" name="Content Placeholder 5">
            <a:extLst>
              <a:ext uri="{FF2B5EF4-FFF2-40B4-BE49-F238E27FC236}">
                <a16:creationId xmlns:a16="http://schemas.microsoft.com/office/drawing/2014/main" id="{B0E57EC0-0013-EF4A-8DFC-B7FD89F1E2D9}"/>
              </a:ext>
            </a:extLst>
          </p:cNvPr>
          <p:cNvSpPr>
            <a:spLocks noGrp="1"/>
          </p:cNvSpPr>
          <p:nvPr>
            <p:ph idx="1"/>
          </p:nvPr>
        </p:nvSpPr>
        <p:spPr/>
        <p:txBody>
          <a:bodyPr/>
          <a:lstStyle/>
          <a:p>
            <a:r>
              <a:rPr lang="en-US" dirty="0"/>
              <a:t>26 total libraries in both cohorts</a:t>
            </a:r>
          </a:p>
          <a:p>
            <a:r>
              <a:rPr lang="en-US" dirty="0"/>
              <a:t>USC and Caltech were two research-intensive institutions in Cohort 1</a:t>
            </a:r>
          </a:p>
          <a:p>
            <a:r>
              <a:rPr lang="en-US" dirty="0"/>
              <a:t>Many of the Cohort 2 libraries are smaller libraries but there are some notable mentions here also</a:t>
            </a:r>
          </a:p>
          <a:p>
            <a:pPr lvl="1"/>
            <a:r>
              <a:rPr lang="en-US" dirty="0"/>
              <a:t>We have our first two Texas participants, Trinity University and Abilene Christian University</a:t>
            </a:r>
          </a:p>
          <a:p>
            <a:pPr lvl="1"/>
            <a:r>
              <a:rPr lang="en-US" dirty="0"/>
              <a:t>Two of California’s major academic art institutions are in Cohort 2: California College of the Arts and Art Center College of Design	</a:t>
            </a:r>
          </a:p>
        </p:txBody>
      </p:sp>
      <p:pic>
        <p:nvPicPr>
          <p:cNvPr id="4" name="Picture 3">
            <a:extLst>
              <a:ext uri="{FF2B5EF4-FFF2-40B4-BE49-F238E27FC236}">
                <a16:creationId xmlns:a16="http://schemas.microsoft.com/office/drawing/2014/main" id="{65A79381-3695-3348-B4CA-1DAFE629C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400001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2FF1-0FAA-F740-8312-02616A39D990}"/>
              </a:ext>
            </a:extLst>
          </p:cNvPr>
          <p:cNvSpPr>
            <a:spLocks noGrp="1"/>
          </p:cNvSpPr>
          <p:nvPr>
            <p:ph type="title"/>
          </p:nvPr>
        </p:nvSpPr>
        <p:spPr/>
        <p:txBody>
          <a:bodyPr/>
          <a:lstStyle/>
          <a:p>
            <a:r>
              <a:rPr lang="en-US" dirty="0"/>
              <a:t>Why a SCELC-CSU Partnership </a:t>
            </a:r>
          </a:p>
        </p:txBody>
      </p:sp>
      <p:sp>
        <p:nvSpPr>
          <p:cNvPr id="3" name="Content Placeholder 2">
            <a:extLst>
              <a:ext uri="{FF2B5EF4-FFF2-40B4-BE49-F238E27FC236}">
                <a16:creationId xmlns:a16="http://schemas.microsoft.com/office/drawing/2014/main" id="{FE81A667-F763-154A-854C-90D69FA6BAA5}"/>
              </a:ext>
            </a:extLst>
          </p:cNvPr>
          <p:cNvSpPr>
            <a:spLocks noGrp="1"/>
          </p:cNvSpPr>
          <p:nvPr>
            <p:ph idx="1"/>
          </p:nvPr>
        </p:nvSpPr>
        <p:spPr>
          <a:xfrm>
            <a:off x="838200" y="1514475"/>
            <a:ext cx="10515600" cy="4814888"/>
          </a:xfrm>
        </p:spPr>
        <p:txBody>
          <a:bodyPr>
            <a:normAutofit fontScale="92500" lnSpcReduction="20000"/>
          </a:bodyPr>
          <a:lstStyle/>
          <a:p>
            <a:r>
              <a:rPr lang="en-US" dirty="0"/>
              <a:t>We would welcome expansion of the SCELC Shared Print program to include libraries outside of SCELC membership, particularly in California</a:t>
            </a:r>
          </a:p>
          <a:p>
            <a:r>
              <a:rPr lang="en-US" dirty="0"/>
              <a:t>CSU is a natural partner for SCELC</a:t>
            </a:r>
          </a:p>
          <a:p>
            <a:r>
              <a:rPr lang="en-US" dirty="0"/>
              <a:t>We have a long history of working with CSU going back to the days of SEIR and Evan Reader, where we began collaborating on shared contracts to maximize discounts for licensing e-resources</a:t>
            </a:r>
          </a:p>
          <a:p>
            <a:r>
              <a:rPr lang="en-US" dirty="0"/>
              <a:t>SCELC has an MOU with the CSU Chancellor’s Office to allow for individual campuses to license e-resources through SCELC</a:t>
            </a:r>
          </a:p>
          <a:p>
            <a:r>
              <a:rPr lang="en-US" dirty="0"/>
              <a:t>All 23 CSU campuses have been SCELC Affiliates for many years and actively license electronic resources through SCELC</a:t>
            </a:r>
          </a:p>
          <a:p>
            <a:r>
              <a:rPr lang="en-US" dirty="0"/>
              <a:t>Additionally, we have been collaborating with the CSU EAR committee by hosting their March meeting prior to SCELC Vendor Day and subsequently gaining increased attendance by CSUs at Vendor Day</a:t>
            </a:r>
          </a:p>
          <a:p>
            <a:endParaRPr lang="en-US" dirty="0"/>
          </a:p>
        </p:txBody>
      </p:sp>
      <p:pic>
        <p:nvPicPr>
          <p:cNvPr id="4" name="Picture 3">
            <a:extLst>
              <a:ext uri="{FF2B5EF4-FFF2-40B4-BE49-F238E27FC236}">
                <a16:creationId xmlns:a16="http://schemas.microsoft.com/office/drawing/2014/main" id="{20324943-B3EE-0349-A547-20CF53E04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102926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3C87-C8E5-D74B-8516-260E48D55F7C}"/>
              </a:ext>
            </a:extLst>
          </p:cNvPr>
          <p:cNvSpPr>
            <a:spLocks noGrp="1"/>
          </p:cNvSpPr>
          <p:nvPr>
            <p:ph type="title"/>
          </p:nvPr>
        </p:nvSpPr>
        <p:spPr/>
        <p:txBody>
          <a:bodyPr/>
          <a:lstStyle/>
          <a:p>
            <a:r>
              <a:rPr lang="en-US" dirty="0"/>
              <a:t>What CSUs Gain from Participating</a:t>
            </a:r>
          </a:p>
        </p:txBody>
      </p:sp>
      <p:sp>
        <p:nvSpPr>
          <p:cNvPr id="3" name="Content Placeholder 2">
            <a:extLst>
              <a:ext uri="{FF2B5EF4-FFF2-40B4-BE49-F238E27FC236}">
                <a16:creationId xmlns:a16="http://schemas.microsoft.com/office/drawing/2014/main" id="{CB78CDA8-F53D-8F42-B9F4-8C3CE36B9721}"/>
              </a:ext>
            </a:extLst>
          </p:cNvPr>
          <p:cNvSpPr>
            <a:spLocks noGrp="1"/>
          </p:cNvSpPr>
          <p:nvPr>
            <p:ph idx="1"/>
          </p:nvPr>
        </p:nvSpPr>
        <p:spPr/>
        <p:txBody>
          <a:bodyPr>
            <a:normAutofit lnSpcReduction="10000"/>
          </a:bodyPr>
          <a:lstStyle/>
          <a:p>
            <a:r>
              <a:rPr lang="en-US" dirty="0"/>
              <a:t>Access to SCELC discounted pricing for SCS </a:t>
            </a:r>
            <a:r>
              <a:rPr lang="en-US" dirty="0" err="1"/>
              <a:t>GreenGlass</a:t>
            </a:r>
            <a:endParaRPr lang="en-US" dirty="0"/>
          </a:p>
          <a:p>
            <a:r>
              <a:rPr lang="en-US" dirty="0"/>
              <a:t>Vetted MOU and FAQ documentation to help guide the process</a:t>
            </a:r>
          </a:p>
          <a:p>
            <a:r>
              <a:rPr lang="en-US" dirty="0"/>
              <a:t>An established workflow and decision-making process upon which the CSU could build and adapt</a:t>
            </a:r>
          </a:p>
          <a:p>
            <a:r>
              <a:rPr lang="en-US" dirty="0"/>
              <a:t>An existing governance structure to which the CSU would be invited to participate</a:t>
            </a:r>
          </a:p>
          <a:p>
            <a:r>
              <a:rPr lang="en-US" dirty="0"/>
              <a:t>With its large and diverse print collections, but presumably with some space limitations, CSUs could benefit from another resource sharing arrangement built upon shared print and preserving the scholarly monographic record</a:t>
            </a:r>
          </a:p>
        </p:txBody>
      </p:sp>
      <p:pic>
        <p:nvPicPr>
          <p:cNvPr id="4" name="Picture 3">
            <a:extLst>
              <a:ext uri="{FF2B5EF4-FFF2-40B4-BE49-F238E27FC236}">
                <a16:creationId xmlns:a16="http://schemas.microsoft.com/office/drawing/2014/main" id="{14DFE595-0325-3E4C-9CCE-EE064BE35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141789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7D0E-44EB-A545-86B6-A2FEC41648CF}"/>
              </a:ext>
            </a:extLst>
          </p:cNvPr>
          <p:cNvSpPr>
            <a:spLocks noGrp="1"/>
          </p:cNvSpPr>
          <p:nvPr>
            <p:ph type="title"/>
          </p:nvPr>
        </p:nvSpPr>
        <p:spPr/>
        <p:txBody>
          <a:bodyPr/>
          <a:lstStyle/>
          <a:p>
            <a:r>
              <a:rPr lang="en-US" dirty="0"/>
              <a:t>What CSUs Gain from Participating (2)</a:t>
            </a:r>
          </a:p>
        </p:txBody>
      </p:sp>
      <p:sp>
        <p:nvSpPr>
          <p:cNvPr id="3" name="Content Placeholder 2">
            <a:extLst>
              <a:ext uri="{FF2B5EF4-FFF2-40B4-BE49-F238E27FC236}">
                <a16:creationId xmlns:a16="http://schemas.microsoft.com/office/drawing/2014/main" id="{14198C57-71AD-3D46-8083-B073082C87E2}"/>
              </a:ext>
            </a:extLst>
          </p:cNvPr>
          <p:cNvSpPr>
            <a:spLocks noGrp="1"/>
          </p:cNvSpPr>
          <p:nvPr>
            <p:ph idx="1"/>
          </p:nvPr>
        </p:nvSpPr>
        <p:spPr/>
        <p:txBody>
          <a:bodyPr>
            <a:normAutofit/>
          </a:bodyPr>
          <a:lstStyle/>
          <a:p>
            <a:r>
              <a:rPr lang="en-US" dirty="0"/>
              <a:t>SCELC's Shared Print retention commitments are the first monographic retention program in the west</a:t>
            </a:r>
          </a:p>
          <a:p>
            <a:r>
              <a:rPr lang="en-US" dirty="0"/>
              <a:t>Join a program with existing retention commitments</a:t>
            </a:r>
          </a:p>
          <a:p>
            <a:r>
              <a:rPr lang="en-US" dirty="0"/>
              <a:t>No need to retain titles already committed</a:t>
            </a:r>
          </a:p>
          <a:p>
            <a:r>
              <a:rPr lang="en-US" dirty="0"/>
              <a:t>Large base of over 1.2M retention commitments from the first cohort and more to be determined from the second cohort of SCELC participants</a:t>
            </a:r>
          </a:p>
          <a:p>
            <a:r>
              <a:rPr lang="en-US" dirty="0"/>
              <a:t>Participate in a larger effort to retain the scholarly record, and assure a West Coast program as efforts expand nationally</a:t>
            </a:r>
          </a:p>
          <a:p>
            <a:endParaRPr lang="en-US" dirty="0"/>
          </a:p>
        </p:txBody>
      </p:sp>
      <p:pic>
        <p:nvPicPr>
          <p:cNvPr id="4" name="Picture 3">
            <a:extLst>
              <a:ext uri="{FF2B5EF4-FFF2-40B4-BE49-F238E27FC236}">
                <a16:creationId xmlns:a16="http://schemas.microsoft.com/office/drawing/2014/main" id="{90A7EC24-986E-1346-9235-09CB4175B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246309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ADEB-456A-694F-96EC-DEAE60865E39}"/>
              </a:ext>
            </a:extLst>
          </p:cNvPr>
          <p:cNvSpPr>
            <a:spLocks noGrp="1"/>
          </p:cNvSpPr>
          <p:nvPr>
            <p:ph type="title"/>
          </p:nvPr>
        </p:nvSpPr>
        <p:spPr/>
        <p:txBody>
          <a:bodyPr/>
          <a:lstStyle/>
          <a:p>
            <a:r>
              <a:rPr lang="en-US" dirty="0"/>
              <a:t>Mega Regions of Print Holdings</a:t>
            </a:r>
          </a:p>
        </p:txBody>
      </p:sp>
      <p:sp>
        <p:nvSpPr>
          <p:cNvPr id="3" name="Content Placeholder 2">
            <a:extLst>
              <a:ext uri="{FF2B5EF4-FFF2-40B4-BE49-F238E27FC236}">
                <a16:creationId xmlns:a16="http://schemas.microsoft.com/office/drawing/2014/main" id="{5750DB90-7719-3B4E-943F-0F89FE503E97}"/>
              </a:ext>
            </a:extLst>
          </p:cNvPr>
          <p:cNvSpPr>
            <a:spLocks noGrp="1"/>
          </p:cNvSpPr>
          <p:nvPr>
            <p:ph idx="1"/>
          </p:nvPr>
        </p:nvSpPr>
        <p:spPr/>
        <p:txBody>
          <a:bodyPr>
            <a:normAutofit fontScale="92500" lnSpcReduction="20000"/>
          </a:bodyPr>
          <a:lstStyle/>
          <a:p>
            <a:r>
              <a:rPr lang="en-US" dirty="0"/>
              <a:t>OCLC's Constance </a:t>
            </a:r>
            <a:r>
              <a:rPr lang="en-US" dirty="0" err="1"/>
              <a:t>Malpas</a:t>
            </a:r>
            <a:r>
              <a:rPr lang="en-US" dirty="0"/>
              <a:t> 2013 report defining Mega-Regions of library holdings outlined how west coast holdings would complement and enrich the larger national shared print arena</a:t>
            </a:r>
          </a:p>
          <a:p>
            <a:r>
              <a:rPr lang="en-US" dirty="0"/>
              <a:t>Aggregated west coast holdings constitute the second largest collection in the US!</a:t>
            </a:r>
          </a:p>
          <a:p>
            <a:r>
              <a:rPr lang="en-US" dirty="0"/>
              <a:t>Expanding the SCELC program to include the libraries of the CSU (and perhaps other partners such as the </a:t>
            </a:r>
            <a:r>
              <a:rPr lang="en-US" dirty="0" err="1"/>
              <a:t>Orbis</a:t>
            </a:r>
            <a:r>
              <a:rPr lang="en-US" dirty="0"/>
              <a:t> Cascade Alliance) would help us expand the scope of west coast shared print</a:t>
            </a:r>
          </a:p>
          <a:p>
            <a:r>
              <a:rPr lang="en-US" dirty="0"/>
              <a:t>The CSU libraries could help build a bridge to the various regional shared print programs </a:t>
            </a:r>
          </a:p>
          <a:p>
            <a:r>
              <a:rPr lang="en-US" dirty="0"/>
              <a:t>And, help move libraries towards a more coordinated national program (similar to cooperative cataloging’s roots in Ohio becoming global)</a:t>
            </a:r>
          </a:p>
        </p:txBody>
      </p:sp>
      <p:pic>
        <p:nvPicPr>
          <p:cNvPr id="4" name="Picture 3">
            <a:extLst>
              <a:ext uri="{FF2B5EF4-FFF2-40B4-BE49-F238E27FC236}">
                <a16:creationId xmlns:a16="http://schemas.microsoft.com/office/drawing/2014/main" id="{6BF88123-5FB9-8D42-9E84-0D0EF9642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352407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09997-C180-4947-8E6B-C89D408F0BA9}"/>
              </a:ext>
            </a:extLst>
          </p:cNvPr>
          <p:cNvPicPr>
            <a:picLocks noChangeAspect="1"/>
          </p:cNvPicPr>
          <p:nvPr/>
        </p:nvPicPr>
        <p:blipFill>
          <a:blip r:embed="rId3"/>
          <a:stretch>
            <a:fillRect/>
          </a:stretch>
        </p:blipFill>
        <p:spPr>
          <a:xfrm>
            <a:off x="1961147" y="577517"/>
            <a:ext cx="7816103" cy="6039852"/>
          </a:xfrm>
          <a:prstGeom prst="rect">
            <a:avLst/>
          </a:prstGeom>
        </p:spPr>
      </p:pic>
      <p:pic>
        <p:nvPicPr>
          <p:cNvPr id="6" name="Picture 5">
            <a:extLst>
              <a:ext uri="{FF2B5EF4-FFF2-40B4-BE49-F238E27FC236}">
                <a16:creationId xmlns:a16="http://schemas.microsoft.com/office/drawing/2014/main" id="{8EE5A758-21F1-1E43-A36F-2CE99EC87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400907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FD2447-F951-B942-A564-A53A07FB248A}"/>
              </a:ext>
            </a:extLst>
          </p:cNvPr>
          <p:cNvPicPr>
            <a:picLocks noChangeAspect="1"/>
          </p:cNvPicPr>
          <p:nvPr/>
        </p:nvPicPr>
        <p:blipFill>
          <a:blip r:embed="rId3"/>
          <a:stretch>
            <a:fillRect/>
          </a:stretch>
        </p:blipFill>
        <p:spPr>
          <a:xfrm>
            <a:off x="1876926" y="997853"/>
            <a:ext cx="8698832" cy="5012505"/>
          </a:xfrm>
          <a:prstGeom prst="rect">
            <a:avLst/>
          </a:prstGeom>
        </p:spPr>
      </p:pic>
    </p:spTree>
    <p:extLst>
      <p:ext uri="{BB962C8B-B14F-4D97-AF65-F5344CB8AC3E}">
        <p14:creationId xmlns:p14="http://schemas.microsoft.com/office/powerpoint/2010/main" val="176276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1D8C-6E6F-2244-BB8D-3DC14E860C35}"/>
              </a:ext>
            </a:extLst>
          </p:cNvPr>
          <p:cNvSpPr>
            <a:spLocks noGrp="1"/>
          </p:cNvSpPr>
          <p:nvPr>
            <p:ph type="title"/>
          </p:nvPr>
        </p:nvSpPr>
        <p:spPr/>
        <p:txBody>
          <a:bodyPr>
            <a:normAutofit/>
          </a:bodyPr>
          <a:lstStyle/>
          <a:p>
            <a:r>
              <a:rPr lang="en-US" dirty="0"/>
              <a:t>A National Program &amp;</a:t>
            </a:r>
            <a:br>
              <a:rPr lang="en-US" dirty="0"/>
            </a:br>
            <a:r>
              <a:rPr lang="en-US" dirty="0"/>
              <a:t>Future Plans for SCELC Shared Print</a:t>
            </a:r>
          </a:p>
        </p:txBody>
      </p:sp>
      <p:sp>
        <p:nvSpPr>
          <p:cNvPr id="3" name="Content Placeholder 2">
            <a:extLst>
              <a:ext uri="{FF2B5EF4-FFF2-40B4-BE49-F238E27FC236}">
                <a16:creationId xmlns:a16="http://schemas.microsoft.com/office/drawing/2014/main" id="{F19DDE0B-6947-3A4A-BC1F-BE8134DDA186}"/>
              </a:ext>
            </a:extLst>
          </p:cNvPr>
          <p:cNvSpPr>
            <a:spLocks noGrp="1"/>
          </p:cNvSpPr>
          <p:nvPr>
            <p:ph idx="1"/>
          </p:nvPr>
        </p:nvSpPr>
        <p:spPr/>
        <p:txBody>
          <a:bodyPr>
            <a:normAutofit lnSpcReduction="10000"/>
          </a:bodyPr>
          <a:lstStyle/>
          <a:p>
            <a:r>
              <a:rPr lang="en-US" dirty="0"/>
              <a:t>Deeper collaboration with California academic institutions, beginning with interested CSU libraries</a:t>
            </a:r>
          </a:p>
          <a:p>
            <a:r>
              <a:rPr lang="en-US" dirty="0"/>
              <a:t>Participation in collaborations at the national and regional levels as a result of recent discussions at the EAST shared print summit</a:t>
            </a:r>
          </a:p>
          <a:p>
            <a:pPr lvl="1"/>
            <a:r>
              <a:rPr lang="en-US" dirty="0"/>
              <a:t>Interest in developing a federation of shared print programs to share best practices, develop standards and set priorities</a:t>
            </a:r>
          </a:p>
          <a:p>
            <a:pPr lvl="1"/>
            <a:r>
              <a:rPr lang="en-US" dirty="0"/>
              <a:t>Five task forces will be reporting back to the PAN meeting at ALA in New Orleans</a:t>
            </a:r>
          </a:p>
          <a:p>
            <a:r>
              <a:rPr lang="en-US" dirty="0"/>
              <a:t>CRL may play a role as last resort for retention when libraries are unable to fulfill their retention commitments </a:t>
            </a:r>
          </a:p>
          <a:p>
            <a:pPr lvl="1"/>
            <a:r>
              <a:rPr lang="en-US" dirty="0"/>
              <a:t>Thus, other consortia might be able to join CRL for this purpose, which would be a change in CRL’s mission</a:t>
            </a:r>
          </a:p>
          <a:p>
            <a:pPr lvl="1"/>
            <a:endParaRPr lang="en-US" dirty="0"/>
          </a:p>
          <a:p>
            <a:pPr lvl="2"/>
            <a:endParaRPr lang="en-US" dirty="0"/>
          </a:p>
        </p:txBody>
      </p:sp>
      <p:pic>
        <p:nvPicPr>
          <p:cNvPr id="4" name="Picture 3">
            <a:extLst>
              <a:ext uri="{FF2B5EF4-FFF2-40B4-BE49-F238E27FC236}">
                <a16:creationId xmlns:a16="http://schemas.microsoft.com/office/drawing/2014/main" id="{116E85BC-12B5-7B41-ACAD-6C2F48A79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23508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9642-CB95-F34F-8E0D-3B4CA0BE423E}"/>
              </a:ext>
            </a:extLst>
          </p:cNvPr>
          <p:cNvSpPr>
            <a:spLocks noGrp="1"/>
          </p:cNvSpPr>
          <p:nvPr>
            <p:ph type="title"/>
          </p:nvPr>
        </p:nvSpPr>
        <p:spPr/>
        <p:txBody>
          <a:bodyPr/>
          <a:lstStyle/>
          <a:p>
            <a:r>
              <a:rPr lang="en-US" dirty="0"/>
              <a:t>Why Shared Print for SCELC?</a:t>
            </a:r>
          </a:p>
        </p:txBody>
      </p:sp>
      <p:sp>
        <p:nvSpPr>
          <p:cNvPr id="3" name="Content Placeholder 2">
            <a:extLst>
              <a:ext uri="{FF2B5EF4-FFF2-40B4-BE49-F238E27FC236}">
                <a16:creationId xmlns:a16="http://schemas.microsoft.com/office/drawing/2014/main" id="{6B0785E5-929B-9343-BD79-E9EFAE7BBE92}"/>
              </a:ext>
            </a:extLst>
          </p:cNvPr>
          <p:cNvSpPr>
            <a:spLocks noGrp="1"/>
          </p:cNvSpPr>
          <p:nvPr>
            <p:ph idx="1"/>
          </p:nvPr>
        </p:nvSpPr>
        <p:spPr/>
        <p:txBody>
          <a:bodyPr>
            <a:normAutofit/>
          </a:bodyPr>
          <a:lstStyle/>
          <a:p>
            <a:r>
              <a:rPr lang="en-US" dirty="0"/>
              <a:t>2012-2015 Strategic Plan included the following objective:</a:t>
            </a:r>
          </a:p>
          <a:p>
            <a:pPr lvl="1"/>
            <a:r>
              <a:rPr lang="en-US" dirty="0"/>
              <a:t>“to make concerted efforts to develop shared print programs that provide for preservation of a reasonable number of copies within defined networks, as well as mechanisms for identifying unique copies, prevalent copies, and processes to share books among member libraries.” </a:t>
            </a:r>
          </a:p>
          <a:p>
            <a:r>
              <a:rPr lang="en-US" dirty="0"/>
              <a:t>This goal was reiterated and revised in our strategic plan adopted for 2015-2018 under the broader goal to “Promote broad availability and long-term sustainability of library collections.” </a:t>
            </a:r>
          </a:p>
          <a:p>
            <a:r>
              <a:rPr lang="en-US" dirty="0"/>
              <a:t>Currently SCELC’s program is the only active shared print for monographs program with established retention holdings in the west</a:t>
            </a:r>
          </a:p>
        </p:txBody>
      </p:sp>
      <p:pic>
        <p:nvPicPr>
          <p:cNvPr id="4" name="Picture 3">
            <a:extLst>
              <a:ext uri="{FF2B5EF4-FFF2-40B4-BE49-F238E27FC236}">
                <a16:creationId xmlns:a16="http://schemas.microsoft.com/office/drawing/2014/main" id="{1148B1B2-A0AB-AF4F-913B-AA1AE3FA6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0"/>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380591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013E-7ADD-1444-9322-89E756D0F29E}"/>
              </a:ext>
            </a:extLst>
          </p:cNvPr>
          <p:cNvSpPr>
            <a:spLocks noGrp="1"/>
          </p:cNvSpPr>
          <p:nvPr>
            <p:ph type="title"/>
          </p:nvPr>
        </p:nvSpPr>
        <p:spPr>
          <a:xfrm>
            <a:off x="838200" y="365125"/>
            <a:ext cx="10515600" cy="994443"/>
          </a:xfrm>
        </p:spPr>
        <p:txBody>
          <a:bodyPr/>
          <a:lstStyle/>
          <a:p>
            <a:r>
              <a:rPr lang="en-US" dirty="0"/>
              <a:t>National Shared Print task forces	</a:t>
            </a:r>
          </a:p>
        </p:txBody>
      </p:sp>
      <p:sp>
        <p:nvSpPr>
          <p:cNvPr id="3" name="Content Placeholder 2">
            <a:extLst>
              <a:ext uri="{FF2B5EF4-FFF2-40B4-BE49-F238E27FC236}">
                <a16:creationId xmlns:a16="http://schemas.microsoft.com/office/drawing/2014/main" id="{280DBE76-D2BB-2144-BA38-0FF8EF8A4138}"/>
              </a:ext>
            </a:extLst>
          </p:cNvPr>
          <p:cNvSpPr>
            <a:spLocks noGrp="1"/>
          </p:cNvSpPr>
          <p:nvPr>
            <p:ph idx="1"/>
          </p:nvPr>
        </p:nvSpPr>
        <p:spPr>
          <a:xfrm>
            <a:off x="838200" y="1512803"/>
            <a:ext cx="10515600" cy="4755649"/>
          </a:xfrm>
        </p:spPr>
        <p:txBody>
          <a:bodyPr>
            <a:normAutofit/>
          </a:bodyPr>
          <a:lstStyle/>
          <a:p>
            <a:r>
              <a:rPr lang="en-US" dirty="0"/>
              <a:t>Task forces formed at last week’s EAST Summit:</a:t>
            </a:r>
          </a:p>
          <a:p>
            <a:pPr lvl="1"/>
            <a:r>
              <a:rPr lang="en-US" b="1" dirty="0"/>
              <a:t>Standards</a:t>
            </a:r>
            <a:r>
              <a:rPr lang="en-US" dirty="0"/>
              <a:t>: Establish shared print standards (work with NISO or ALCTS on this)</a:t>
            </a:r>
          </a:p>
          <a:p>
            <a:pPr lvl="1"/>
            <a:r>
              <a:rPr lang="en-US" b="1" dirty="0"/>
              <a:t>Research</a:t>
            </a:r>
            <a:r>
              <a:rPr lang="en-US" dirty="0"/>
              <a:t>: Establish a research agenda to determine what collections and materials are at risk</a:t>
            </a:r>
          </a:p>
          <a:p>
            <a:pPr lvl="1"/>
            <a:r>
              <a:rPr lang="en-US" b="1" dirty="0"/>
              <a:t>Discovery</a:t>
            </a:r>
            <a:r>
              <a:rPr lang="en-US" dirty="0"/>
              <a:t>: Develop a platform to share and discover retention commitments across programs, with the ability to analyze data. Goal to have an open and transparent record of collective commitments (Most popular task force!)</a:t>
            </a:r>
          </a:p>
          <a:p>
            <a:pPr lvl="1"/>
            <a:r>
              <a:rPr lang="en-US" b="1" dirty="0"/>
              <a:t>Resource sharing</a:t>
            </a:r>
            <a:r>
              <a:rPr lang="en-US" dirty="0"/>
              <a:t>: develop a mechanism for accessing and sharing retained materials</a:t>
            </a:r>
          </a:p>
          <a:p>
            <a:pPr lvl="1"/>
            <a:r>
              <a:rPr lang="en-US" b="1" dirty="0"/>
              <a:t>Organizational structure</a:t>
            </a:r>
            <a:r>
              <a:rPr lang="en-US" dirty="0"/>
              <a:t>: How this federation will be structured and operate going forward</a:t>
            </a:r>
          </a:p>
          <a:p>
            <a:pPr lvl="2"/>
            <a:r>
              <a:rPr lang="en-US" dirty="0"/>
              <a:t>For example, using PAN’s list for future communications</a:t>
            </a:r>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9799B51D-11A1-4648-889F-ACFBACAB3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64665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14A5-9B98-C640-81B0-D11279D901D5}"/>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98B3928C-F025-A543-9C42-AEF25B81ED11}"/>
              </a:ext>
            </a:extLst>
          </p:cNvPr>
          <p:cNvSpPr>
            <a:spLocks noGrp="1"/>
          </p:cNvSpPr>
          <p:nvPr>
            <p:ph idx="1"/>
          </p:nvPr>
        </p:nvSpPr>
        <p:spPr/>
        <p:txBody>
          <a:bodyPr/>
          <a:lstStyle/>
          <a:p>
            <a:r>
              <a:rPr lang="en-US" dirty="0"/>
              <a:t>SCELC is ready to collaborate</a:t>
            </a:r>
          </a:p>
          <a:p>
            <a:r>
              <a:rPr lang="en-US" dirty="0"/>
              <a:t>Five years ago in our 2013 survey 65% of SCELC libraries were in favor of working with CSU libraries on shared print</a:t>
            </a:r>
          </a:p>
          <a:p>
            <a:r>
              <a:rPr lang="en-US" dirty="0"/>
              <a:t>That percentage is likely higher today now that our shared print program is a reality</a:t>
            </a:r>
          </a:p>
          <a:p>
            <a:r>
              <a:rPr lang="en-US" dirty="0"/>
              <a:t>We are on the cusp of achieving greater collaboration among academic libraries in California</a:t>
            </a:r>
          </a:p>
          <a:p>
            <a:r>
              <a:rPr lang="en-US" dirty="0"/>
              <a:t>SCELC looks forward to further discussion of this important effort!</a:t>
            </a:r>
          </a:p>
        </p:txBody>
      </p:sp>
      <p:pic>
        <p:nvPicPr>
          <p:cNvPr id="4" name="Picture 3">
            <a:extLst>
              <a:ext uri="{FF2B5EF4-FFF2-40B4-BE49-F238E27FC236}">
                <a16:creationId xmlns:a16="http://schemas.microsoft.com/office/drawing/2014/main" id="{DC314739-AE1A-8741-BB44-07C6B096C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192567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5AE8-E778-9B42-BE02-486C30C2AB74}"/>
              </a:ext>
            </a:extLst>
          </p:cNvPr>
          <p:cNvSpPr>
            <a:spLocks noGrp="1"/>
          </p:cNvSpPr>
          <p:nvPr>
            <p:ph type="title"/>
          </p:nvPr>
        </p:nvSpPr>
        <p:spPr/>
        <p:txBody>
          <a:bodyPr/>
          <a:lstStyle/>
          <a:p>
            <a:r>
              <a:rPr lang="en-US" dirty="0"/>
              <a:t>Further Background	</a:t>
            </a:r>
          </a:p>
        </p:txBody>
      </p:sp>
      <p:sp>
        <p:nvSpPr>
          <p:cNvPr id="3" name="Content Placeholder 2">
            <a:extLst>
              <a:ext uri="{FF2B5EF4-FFF2-40B4-BE49-F238E27FC236}">
                <a16:creationId xmlns:a16="http://schemas.microsoft.com/office/drawing/2014/main" id="{3E0D8BE5-F4C9-0F4A-8680-DD26A02A746D}"/>
              </a:ext>
            </a:extLst>
          </p:cNvPr>
          <p:cNvSpPr>
            <a:spLocks noGrp="1"/>
          </p:cNvSpPr>
          <p:nvPr>
            <p:ph idx="1"/>
          </p:nvPr>
        </p:nvSpPr>
        <p:spPr/>
        <p:txBody>
          <a:bodyPr>
            <a:normAutofit fontScale="85000" lnSpcReduction="10000"/>
          </a:bodyPr>
          <a:lstStyle/>
          <a:p>
            <a:r>
              <a:rPr lang="en-US" dirty="0"/>
              <a:t>A 2013 Survey revealed interest in shared print from SCELC as well as some CSU and UC libraries</a:t>
            </a:r>
          </a:p>
          <a:p>
            <a:r>
              <a:rPr lang="en-US" dirty="0"/>
              <a:t>A pilot program was initiated with ProQuest, using </a:t>
            </a:r>
            <a:r>
              <a:rPr lang="en-US" dirty="0" err="1"/>
              <a:t>Intota</a:t>
            </a:r>
            <a:r>
              <a:rPr lang="en-US" dirty="0"/>
              <a:t> to analyze data from 9 pilot libraries in 2014-2015</a:t>
            </a:r>
          </a:p>
          <a:p>
            <a:r>
              <a:rPr lang="en-US" dirty="0"/>
              <a:t>In 2016 the freshly budgeted and approved Shared Print program was initiated</a:t>
            </a:r>
          </a:p>
          <a:p>
            <a:pPr lvl="1"/>
            <a:r>
              <a:rPr lang="en-US" dirty="0"/>
              <a:t>SCELC moved to recruit Cohort One of the formal shared print program</a:t>
            </a:r>
          </a:p>
          <a:p>
            <a:pPr lvl="1"/>
            <a:r>
              <a:rPr lang="en-US" dirty="0"/>
              <a:t>All of the pilot libraries plus a several additional libraries (for a total of 14 libraries) participated in Cohort One of the SCELC program</a:t>
            </a:r>
          </a:p>
          <a:p>
            <a:pPr lvl="1"/>
            <a:r>
              <a:rPr lang="en-US" dirty="0"/>
              <a:t>A Shared Print Operations Group of four of the libraries was formed, which later morphed into our current Shared Print Committee, a new permanent advisory committee</a:t>
            </a:r>
          </a:p>
          <a:p>
            <a:r>
              <a:rPr lang="en-US" dirty="0" err="1"/>
              <a:t>GreenGlass</a:t>
            </a:r>
            <a:r>
              <a:rPr lang="en-US" dirty="0"/>
              <a:t> was used in place of </a:t>
            </a:r>
            <a:r>
              <a:rPr lang="en-US" dirty="0" err="1"/>
              <a:t>Intota</a:t>
            </a:r>
            <a:r>
              <a:rPr lang="en-US" dirty="0"/>
              <a:t> (see “Costs” below)</a:t>
            </a:r>
          </a:p>
          <a:p>
            <a:r>
              <a:rPr lang="en-US" dirty="0"/>
              <a:t>A second cohort of 12 libraries has been recruited recently to begin a second phase of the shared print program</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B0D416B7-118B-4C4B-B06C-555C49AA6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17856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84DE-63A8-1444-B8D4-6315AB5BC3B5}"/>
              </a:ext>
            </a:extLst>
          </p:cNvPr>
          <p:cNvSpPr>
            <a:spLocks noGrp="1"/>
          </p:cNvSpPr>
          <p:nvPr>
            <p:ph type="title"/>
          </p:nvPr>
        </p:nvSpPr>
        <p:spPr/>
        <p:txBody>
          <a:bodyPr/>
          <a:lstStyle/>
          <a:p>
            <a:r>
              <a:rPr lang="en-US" dirty="0"/>
              <a:t>SCELC Board role in Shared Print</a:t>
            </a:r>
          </a:p>
        </p:txBody>
      </p:sp>
      <p:sp>
        <p:nvSpPr>
          <p:cNvPr id="3" name="Content Placeholder 2">
            <a:extLst>
              <a:ext uri="{FF2B5EF4-FFF2-40B4-BE49-F238E27FC236}">
                <a16:creationId xmlns:a16="http://schemas.microsoft.com/office/drawing/2014/main" id="{10ED60A8-684F-0249-A80B-BAA8FC28541D}"/>
              </a:ext>
            </a:extLst>
          </p:cNvPr>
          <p:cNvSpPr>
            <a:spLocks noGrp="1"/>
          </p:cNvSpPr>
          <p:nvPr>
            <p:ph idx="1"/>
          </p:nvPr>
        </p:nvSpPr>
        <p:spPr/>
        <p:txBody>
          <a:bodyPr/>
          <a:lstStyle/>
          <a:p>
            <a:r>
              <a:rPr lang="en-US" dirty="0"/>
              <a:t>Feasibility Study was submitted to the board with results from the pilot program</a:t>
            </a:r>
          </a:p>
          <a:p>
            <a:r>
              <a:rPr lang="en-US" dirty="0"/>
              <a:t>SCELC Board unanimously approved going forward with a more comprehensive shared print program</a:t>
            </a:r>
          </a:p>
          <a:p>
            <a:r>
              <a:rPr lang="en-US" dirty="0"/>
              <a:t>The pilot project was financed from a separate grant fund previously established by SCELC</a:t>
            </a:r>
          </a:p>
          <a:p>
            <a:r>
              <a:rPr lang="en-US" dirty="0"/>
              <a:t>The approved Shared Print program was approved by the board to become a budget line item going forward</a:t>
            </a:r>
          </a:p>
          <a:p>
            <a:endParaRPr lang="en-US" dirty="0"/>
          </a:p>
          <a:p>
            <a:endParaRPr lang="en-US" dirty="0"/>
          </a:p>
        </p:txBody>
      </p:sp>
      <p:pic>
        <p:nvPicPr>
          <p:cNvPr id="4" name="Picture 3">
            <a:extLst>
              <a:ext uri="{FF2B5EF4-FFF2-40B4-BE49-F238E27FC236}">
                <a16:creationId xmlns:a16="http://schemas.microsoft.com/office/drawing/2014/main" id="{B7B04437-325D-5049-A1E9-42C43AE18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231246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DDBD-E3CD-BA44-B237-D0E1A2A07955}"/>
              </a:ext>
            </a:extLst>
          </p:cNvPr>
          <p:cNvSpPr>
            <a:spLocks noGrp="1"/>
          </p:cNvSpPr>
          <p:nvPr>
            <p:ph type="title"/>
          </p:nvPr>
        </p:nvSpPr>
        <p:spPr/>
        <p:txBody>
          <a:bodyPr/>
          <a:lstStyle/>
          <a:p>
            <a:r>
              <a:rPr lang="en-US" dirty="0"/>
              <a:t>SCELC Consultants and Expertise</a:t>
            </a:r>
          </a:p>
        </p:txBody>
      </p:sp>
      <p:sp>
        <p:nvSpPr>
          <p:cNvPr id="3" name="Content Placeholder 2">
            <a:extLst>
              <a:ext uri="{FF2B5EF4-FFF2-40B4-BE49-F238E27FC236}">
                <a16:creationId xmlns:a16="http://schemas.microsoft.com/office/drawing/2014/main" id="{BC46ED2D-1363-044C-9383-25FDD97189F7}"/>
              </a:ext>
            </a:extLst>
          </p:cNvPr>
          <p:cNvSpPr>
            <a:spLocks noGrp="1"/>
          </p:cNvSpPr>
          <p:nvPr>
            <p:ph idx="1"/>
          </p:nvPr>
        </p:nvSpPr>
        <p:spPr/>
        <p:txBody>
          <a:bodyPr/>
          <a:lstStyle/>
          <a:p>
            <a:r>
              <a:rPr lang="en-US" dirty="0"/>
              <a:t>For the initial pilot project SCELC hired </a:t>
            </a:r>
            <a:r>
              <a:rPr lang="en-US" dirty="0" err="1"/>
              <a:t>Lizanne</a:t>
            </a:r>
            <a:r>
              <a:rPr lang="en-US" dirty="0"/>
              <a:t> Payne, currently at </a:t>
            </a:r>
            <a:r>
              <a:rPr lang="en-US" dirty="0" err="1"/>
              <a:t>Hathi</a:t>
            </a:r>
            <a:r>
              <a:rPr lang="en-US" dirty="0"/>
              <a:t> Trust, as our principal consultant and project coordinator</a:t>
            </a:r>
          </a:p>
          <a:p>
            <a:r>
              <a:rPr lang="en-US" dirty="0"/>
              <a:t>Bob </a:t>
            </a:r>
            <a:r>
              <a:rPr lang="en-US" dirty="0" err="1"/>
              <a:t>Kieft</a:t>
            </a:r>
            <a:r>
              <a:rPr lang="en-US" dirty="0"/>
              <a:t>, then Library Director at Occidental College, was the local SCELC consultant and assisted </a:t>
            </a:r>
            <a:r>
              <a:rPr lang="en-US" dirty="0" err="1"/>
              <a:t>Lizanne</a:t>
            </a:r>
            <a:r>
              <a:rPr lang="en-US" dirty="0"/>
              <a:t> in guiding the pilot project</a:t>
            </a:r>
          </a:p>
          <a:p>
            <a:r>
              <a:rPr lang="en-US" dirty="0"/>
              <a:t>Subsequent to his retirement from Occidental, </a:t>
            </a:r>
            <a:r>
              <a:rPr lang="en-US" dirty="0" err="1"/>
              <a:t>Kieft</a:t>
            </a:r>
            <a:r>
              <a:rPr lang="en-US" dirty="0"/>
              <a:t> was hired as the official SCELC shared print consultant</a:t>
            </a:r>
          </a:p>
          <a:p>
            <a:r>
              <a:rPr lang="en-US" dirty="0"/>
              <a:t>Linda </a:t>
            </a:r>
            <a:r>
              <a:rPr lang="en-US" dirty="0" err="1"/>
              <a:t>Wobbe</a:t>
            </a:r>
            <a:r>
              <a:rPr lang="en-US" dirty="0"/>
              <a:t>, SCELC staff member, has provided internal staff support for the SCELC shared print program as it has expanded to recruit a new Cohort 2 in winter 2018</a:t>
            </a:r>
          </a:p>
          <a:p>
            <a:pPr marL="0" indent="0">
              <a:buNone/>
            </a:pPr>
            <a:endParaRPr lang="en-US" dirty="0"/>
          </a:p>
        </p:txBody>
      </p:sp>
      <p:pic>
        <p:nvPicPr>
          <p:cNvPr id="4" name="Picture 3">
            <a:extLst>
              <a:ext uri="{FF2B5EF4-FFF2-40B4-BE49-F238E27FC236}">
                <a16:creationId xmlns:a16="http://schemas.microsoft.com/office/drawing/2014/main" id="{D9516CA6-DA92-1848-BBB7-F1CE1FC2F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3745279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8252-4BAB-2E44-A072-6044B0575EB0}"/>
              </a:ext>
            </a:extLst>
          </p:cNvPr>
          <p:cNvSpPr>
            <a:spLocks noGrp="1"/>
          </p:cNvSpPr>
          <p:nvPr>
            <p:ph type="title"/>
          </p:nvPr>
        </p:nvSpPr>
        <p:spPr/>
        <p:txBody>
          <a:bodyPr/>
          <a:lstStyle/>
          <a:p>
            <a:r>
              <a:rPr lang="en-US" dirty="0"/>
              <a:t>Cost with Savings</a:t>
            </a:r>
          </a:p>
        </p:txBody>
      </p:sp>
      <p:sp>
        <p:nvSpPr>
          <p:cNvPr id="3" name="Content Placeholder 2">
            <a:extLst>
              <a:ext uri="{FF2B5EF4-FFF2-40B4-BE49-F238E27FC236}">
                <a16:creationId xmlns:a16="http://schemas.microsoft.com/office/drawing/2014/main" id="{7A5BB915-48D3-2549-BAAB-278130F9125E}"/>
              </a:ext>
            </a:extLst>
          </p:cNvPr>
          <p:cNvSpPr>
            <a:spLocks noGrp="1"/>
          </p:cNvSpPr>
          <p:nvPr>
            <p:ph idx="1"/>
          </p:nvPr>
        </p:nvSpPr>
        <p:spPr/>
        <p:txBody>
          <a:bodyPr>
            <a:normAutofit/>
          </a:bodyPr>
          <a:lstStyle/>
          <a:p>
            <a:r>
              <a:rPr lang="en-US" dirty="0"/>
              <a:t>SCELC is in its second contract with OCLC for SCS </a:t>
            </a:r>
            <a:r>
              <a:rPr lang="en-US" dirty="0" err="1"/>
              <a:t>GreenGlass</a:t>
            </a:r>
            <a:endParaRPr lang="en-US" dirty="0"/>
          </a:p>
          <a:p>
            <a:r>
              <a:rPr lang="en-US" dirty="0"/>
              <a:t>Three cost factors: </a:t>
            </a:r>
          </a:p>
          <a:p>
            <a:r>
              <a:rPr lang="en-US" dirty="0"/>
              <a:t>Set up fee: Standard fee of $5,000 </a:t>
            </a:r>
          </a:p>
          <a:p>
            <a:pPr lvl="1"/>
            <a:r>
              <a:rPr lang="en-US" dirty="0"/>
              <a:t>SCELC = $3750</a:t>
            </a:r>
          </a:p>
          <a:p>
            <a:r>
              <a:rPr lang="en-US" dirty="0"/>
              <a:t>Per record charge: Standard fee of $.03/record, no cap</a:t>
            </a:r>
          </a:p>
          <a:p>
            <a:pPr lvl="1"/>
            <a:r>
              <a:rPr lang="en-US" dirty="0"/>
              <a:t> 	SCELC </a:t>
            </a:r>
            <a:r>
              <a:rPr lang="en-US"/>
              <a:t>= $.02</a:t>
            </a:r>
            <a:r>
              <a:rPr lang="en-US" dirty="0"/>
              <a:t>/record capped at 1M records (e.g. USC)</a:t>
            </a:r>
          </a:p>
          <a:p>
            <a:r>
              <a:rPr lang="en-US" dirty="0"/>
              <a:t>Group project fee: 8%-20%</a:t>
            </a:r>
          </a:p>
          <a:p>
            <a:pPr lvl="1"/>
            <a:r>
              <a:rPr lang="en-US" dirty="0"/>
              <a:t>The Group Project fee was reduced to 10% of the sum of the Setup fee and Per-record charge for each library</a:t>
            </a:r>
          </a:p>
        </p:txBody>
      </p:sp>
      <p:pic>
        <p:nvPicPr>
          <p:cNvPr id="4" name="Picture 3">
            <a:extLst>
              <a:ext uri="{FF2B5EF4-FFF2-40B4-BE49-F238E27FC236}">
                <a16:creationId xmlns:a16="http://schemas.microsoft.com/office/drawing/2014/main" id="{6A0839A7-2F95-EB45-B50A-96DFC96F4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144222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FD87-4F38-9B49-8F3E-2797A40A1039}"/>
              </a:ext>
            </a:extLst>
          </p:cNvPr>
          <p:cNvSpPr>
            <a:spLocks noGrp="1"/>
          </p:cNvSpPr>
          <p:nvPr>
            <p:ph type="title"/>
          </p:nvPr>
        </p:nvSpPr>
        <p:spPr/>
        <p:txBody>
          <a:bodyPr/>
          <a:lstStyle/>
          <a:p>
            <a:r>
              <a:rPr lang="en-US" dirty="0" err="1"/>
              <a:t>GreenGlass</a:t>
            </a:r>
            <a:endParaRPr lang="en-US" dirty="0"/>
          </a:p>
        </p:txBody>
      </p:sp>
      <p:sp>
        <p:nvSpPr>
          <p:cNvPr id="3" name="Content Placeholder 2">
            <a:extLst>
              <a:ext uri="{FF2B5EF4-FFF2-40B4-BE49-F238E27FC236}">
                <a16:creationId xmlns:a16="http://schemas.microsoft.com/office/drawing/2014/main" id="{BA812C86-F1BC-934F-A9E7-1ED88F12277B}"/>
              </a:ext>
            </a:extLst>
          </p:cNvPr>
          <p:cNvSpPr>
            <a:spLocks noGrp="1"/>
          </p:cNvSpPr>
          <p:nvPr>
            <p:ph idx="1"/>
          </p:nvPr>
        </p:nvSpPr>
        <p:spPr>
          <a:xfrm>
            <a:off x="838200" y="1825624"/>
            <a:ext cx="10515600" cy="4689475"/>
          </a:xfrm>
        </p:spPr>
        <p:txBody>
          <a:bodyPr>
            <a:normAutofit/>
          </a:bodyPr>
          <a:lstStyle/>
          <a:p>
            <a:r>
              <a:rPr lang="en-US" dirty="0"/>
              <a:t>As previously noted, after </a:t>
            </a:r>
            <a:r>
              <a:rPr lang="en-US" dirty="0" err="1"/>
              <a:t>Intota</a:t>
            </a:r>
            <a:r>
              <a:rPr lang="en-US" dirty="0"/>
              <a:t> pilot SCELC successfully negotiated discounted pricing with SCS for </a:t>
            </a:r>
            <a:r>
              <a:rPr lang="en-US" dirty="0" err="1"/>
              <a:t>GreenGlass</a:t>
            </a:r>
            <a:r>
              <a:rPr lang="en-US" dirty="0"/>
              <a:t> (prior to OCLC’s acquisition of SCS)</a:t>
            </a:r>
          </a:p>
          <a:p>
            <a:r>
              <a:rPr lang="en-US" dirty="0" err="1"/>
              <a:t>GreenGlass</a:t>
            </a:r>
            <a:r>
              <a:rPr lang="en-US" dirty="0"/>
              <a:t> has been a major selling point for libraries to join the shared print project</a:t>
            </a:r>
          </a:p>
          <a:p>
            <a:r>
              <a:rPr lang="en-US" dirty="0"/>
              <a:t>It provides superior analysis tools including usage analysis with aggregate use across the group</a:t>
            </a:r>
          </a:p>
          <a:p>
            <a:r>
              <a:rPr lang="en-US" dirty="0"/>
              <a:t>Allows for comparison between peer libraries and groups of libraries</a:t>
            </a:r>
          </a:p>
          <a:p>
            <a:r>
              <a:rPr lang="en-US" dirty="0"/>
              <a:t>Thus, SCELC selected six comparator groups for Cohort 1</a:t>
            </a:r>
          </a:p>
        </p:txBody>
      </p:sp>
      <p:pic>
        <p:nvPicPr>
          <p:cNvPr id="4" name="Picture 3">
            <a:extLst>
              <a:ext uri="{FF2B5EF4-FFF2-40B4-BE49-F238E27FC236}">
                <a16:creationId xmlns:a16="http://schemas.microsoft.com/office/drawing/2014/main" id="{0597CBE6-AF4F-D74C-94B6-2D200756B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403126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B397-E2E4-6D4B-831E-9CBD38ACD6FB}"/>
              </a:ext>
            </a:extLst>
          </p:cNvPr>
          <p:cNvSpPr>
            <a:spLocks noGrp="1"/>
          </p:cNvSpPr>
          <p:nvPr>
            <p:ph type="title"/>
          </p:nvPr>
        </p:nvSpPr>
        <p:spPr/>
        <p:txBody>
          <a:bodyPr/>
          <a:lstStyle/>
          <a:p>
            <a:r>
              <a:rPr lang="en-US" dirty="0"/>
              <a:t>Other Collection Analysis and Retention Tracking Options</a:t>
            </a:r>
          </a:p>
        </p:txBody>
      </p:sp>
      <p:sp>
        <p:nvSpPr>
          <p:cNvPr id="3" name="Content Placeholder 2">
            <a:extLst>
              <a:ext uri="{FF2B5EF4-FFF2-40B4-BE49-F238E27FC236}">
                <a16:creationId xmlns:a16="http://schemas.microsoft.com/office/drawing/2014/main" id="{2860C4EA-A81B-E345-A6A0-D81FD707898F}"/>
              </a:ext>
            </a:extLst>
          </p:cNvPr>
          <p:cNvSpPr>
            <a:spLocks noGrp="1"/>
          </p:cNvSpPr>
          <p:nvPr>
            <p:ph idx="1"/>
          </p:nvPr>
        </p:nvSpPr>
        <p:spPr/>
        <p:txBody>
          <a:bodyPr>
            <a:normAutofit lnSpcReduction="10000"/>
          </a:bodyPr>
          <a:lstStyle/>
          <a:p>
            <a:r>
              <a:rPr lang="en-US" dirty="0"/>
              <a:t>Other collection analysis tools may be deployed in future phases of the shared print program</a:t>
            </a:r>
          </a:p>
          <a:p>
            <a:r>
              <a:rPr lang="en-US" dirty="0"/>
              <a:t>Some form of mapped export-import of data would need to be developed to share retention commitments on a common discovery and access platform</a:t>
            </a:r>
          </a:p>
          <a:p>
            <a:r>
              <a:rPr lang="en-US" dirty="0"/>
              <a:t>One possible option is a new open source platform developed at the VIVA consortium</a:t>
            </a:r>
          </a:p>
          <a:p>
            <a:r>
              <a:rPr lang="en-US" dirty="0"/>
              <a:t>The recent EAST Summit will be researching other options for tracking retention holdings across libraries</a:t>
            </a:r>
          </a:p>
          <a:p>
            <a:r>
              <a:rPr lang="en-US" dirty="0"/>
              <a:t>… and OCLC’s registration system for retention holdings is in the wings</a:t>
            </a:r>
          </a:p>
          <a:p>
            <a:endParaRPr lang="en-US" dirty="0"/>
          </a:p>
        </p:txBody>
      </p:sp>
      <p:pic>
        <p:nvPicPr>
          <p:cNvPr id="5" name="Picture 4">
            <a:extLst>
              <a:ext uri="{FF2B5EF4-FFF2-40B4-BE49-F238E27FC236}">
                <a16:creationId xmlns:a16="http://schemas.microsoft.com/office/drawing/2014/main" id="{946C4630-76DA-1849-A603-0094901F7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139944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9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D4EF-1003-CE4B-A377-B16C3A7B3F90}"/>
              </a:ext>
            </a:extLst>
          </p:cNvPr>
          <p:cNvSpPr>
            <a:spLocks noGrp="1"/>
          </p:cNvSpPr>
          <p:nvPr>
            <p:ph type="title"/>
          </p:nvPr>
        </p:nvSpPr>
        <p:spPr/>
        <p:txBody>
          <a:bodyPr/>
          <a:lstStyle/>
          <a:p>
            <a:r>
              <a:rPr lang="en-US" dirty="0"/>
              <a:t>SCELC Shared Print Governance</a:t>
            </a:r>
          </a:p>
        </p:txBody>
      </p:sp>
      <p:sp>
        <p:nvSpPr>
          <p:cNvPr id="3" name="Content Placeholder 2">
            <a:extLst>
              <a:ext uri="{FF2B5EF4-FFF2-40B4-BE49-F238E27FC236}">
                <a16:creationId xmlns:a16="http://schemas.microsoft.com/office/drawing/2014/main" id="{86ADC2A1-1B00-6D42-92B9-7C3F2C90AF1A}"/>
              </a:ext>
            </a:extLst>
          </p:cNvPr>
          <p:cNvSpPr>
            <a:spLocks noGrp="1"/>
          </p:cNvSpPr>
          <p:nvPr>
            <p:ph idx="1"/>
          </p:nvPr>
        </p:nvSpPr>
        <p:spPr/>
        <p:txBody>
          <a:bodyPr>
            <a:normAutofit lnSpcReduction="10000"/>
          </a:bodyPr>
          <a:lstStyle/>
          <a:p>
            <a:r>
              <a:rPr lang="en-US" dirty="0"/>
              <a:t>Cohort 1 of SCELC shared print developed two documents to govern and guide the shared print program: an MOU and an FAQ</a:t>
            </a:r>
          </a:p>
          <a:p>
            <a:r>
              <a:rPr lang="en-US" dirty="0"/>
              <a:t>Both documents are available for download from the SCELC website at </a:t>
            </a:r>
            <a:r>
              <a:rPr lang="en-US" dirty="0">
                <a:hlinkClick r:id="rId3"/>
              </a:rPr>
              <a:t>https://</a:t>
            </a:r>
            <a:r>
              <a:rPr lang="en-US" dirty="0" err="1">
                <a:hlinkClick r:id="rId3"/>
              </a:rPr>
              <a:t>scelc.org</a:t>
            </a:r>
            <a:r>
              <a:rPr lang="en-US" dirty="0">
                <a:hlinkClick r:id="rId3"/>
              </a:rPr>
              <a:t>/libraries/shared-print/documentation</a:t>
            </a:r>
            <a:endParaRPr lang="en-US" dirty="0"/>
          </a:p>
          <a:p>
            <a:r>
              <a:rPr lang="en-US" dirty="0"/>
              <a:t>SCELC’s Shared Print Committee has reviewed and revised these documents recently and is in the process of developing further workflow and processing documentation</a:t>
            </a:r>
          </a:p>
          <a:p>
            <a:r>
              <a:rPr lang="en-US" dirty="0"/>
              <a:t>The Shared Print Committee also provides the principal forum for governance and policy decisions, as well establishing occasional meetings of the shared print participants when mutual decisions need to be made</a:t>
            </a:r>
          </a:p>
        </p:txBody>
      </p:sp>
      <p:pic>
        <p:nvPicPr>
          <p:cNvPr id="4" name="Picture 3">
            <a:extLst>
              <a:ext uri="{FF2B5EF4-FFF2-40B4-BE49-F238E27FC236}">
                <a16:creationId xmlns:a16="http://schemas.microsoft.com/office/drawing/2014/main" id="{677EE4BE-EE17-4543-8A55-3B3535F04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242" y="84221"/>
            <a:ext cx="1425115" cy="1254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987268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1730</Words>
  <Application>Microsoft Macintosh PowerPoint</Application>
  <PresentationFormat>Widescreen</PresentationFormat>
  <Paragraphs>168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SCELC Shared Print Program and the CSU Libraries</vt:lpstr>
      <vt:lpstr>Why Shared Print for SCELC?</vt:lpstr>
      <vt:lpstr>Further Background </vt:lpstr>
      <vt:lpstr>SCELC Board role in Shared Print</vt:lpstr>
      <vt:lpstr>SCELC Consultants and Expertise</vt:lpstr>
      <vt:lpstr>Cost with Savings</vt:lpstr>
      <vt:lpstr>GreenGlass</vt:lpstr>
      <vt:lpstr>Other Collection Analysis and Retention Tracking Options</vt:lpstr>
      <vt:lpstr>SCELC Shared Print Governance</vt:lpstr>
      <vt:lpstr>Cohort 1 Shared Print Participants</vt:lpstr>
      <vt:lpstr>Cohort 2 Shared Print Participants</vt:lpstr>
      <vt:lpstr>Summary of SCELC Shared Print Libraries</vt:lpstr>
      <vt:lpstr>Why a SCELC-CSU Partnership </vt:lpstr>
      <vt:lpstr>What CSUs Gain from Participating</vt:lpstr>
      <vt:lpstr>What CSUs Gain from Participating (2)</vt:lpstr>
      <vt:lpstr>Mega Regions of Print Holdings</vt:lpstr>
      <vt:lpstr>PowerPoint Presentation</vt:lpstr>
      <vt:lpstr>PowerPoint Presentation</vt:lpstr>
      <vt:lpstr>A National Program &amp; Future Plans for SCELC Shared Print</vt:lpstr>
      <vt:lpstr>National Shared Print task forces </vt:lpstr>
      <vt:lpstr>Next steps </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SCELC Shared Print Program and the CSUs</dc:title>
  <dc:creator>Rick Burke</dc:creator>
  <cp:lastModifiedBy>Rick Burke</cp:lastModifiedBy>
  <cp:revision>23</cp:revision>
  <cp:lastPrinted>2018-04-11T20:03:10Z</cp:lastPrinted>
  <dcterms:created xsi:type="dcterms:W3CDTF">2018-04-09T19:52:41Z</dcterms:created>
  <dcterms:modified xsi:type="dcterms:W3CDTF">2018-04-12T17:38:20Z</dcterms:modified>
</cp:coreProperties>
</file>