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26"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3/19/2021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3/19/2021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aulasmith-imago.com/can-still-love-person-wants-something-disappoints-u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A54E0-5C80-412C-9C8E-AA4ABCD6810B}"/>
              </a:ext>
            </a:extLst>
          </p:cNvPr>
          <p:cNvSpPr>
            <a:spLocks noGrp="1"/>
          </p:cNvSpPr>
          <p:nvPr>
            <p:ph type="ctrTitle"/>
          </p:nvPr>
        </p:nvSpPr>
        <p:spPr>
          <a:xfrm>
            <a:off x="2417779" y="527900"/>
            <a:ext cx="8637073" cy="2356702"/>
          </a:xfrm>
        </p:spPr>
        <p:txBody>
          <a:bodyPr/>
          <a:lstStyle/>
          <a:p>
            <a:pPr algn="ctr"/>
            <a:r>
              <a:rPr lang="en-US" cap="none" dirty="0"/>
              <a:t>Open Access and the </a:t>
            </a:r>
            <a:r>
              <a:rPr lang="en-US" dirty="0"/>
              <a:t>CSU</a:t>
            </a:r>
          </a:p>
        </p:txBody>
      </p:sp>
      <p:sp>
        <p:nvSpPr>
          <p:cNvPr id="3" name="Subtitle 2">
            <a:extLst>
              <a:ext uri="{FF2B5EF4-FFF2-40B4-BE49-F238E27FC236}">
                <a16:creationId xmlns:a16="http://schemas.microsoft.com/office/drawing/2014/main" id="{7A8DC5D5-9B17-4CDC-9671-7298D07C232D}"/>
              </a:ext>
            </a:extLst>
          </p:cNvPr>
          <p:cNvSpPr>
            <a:spLocks noGrp="1"/>
          </p:cNvSpPr>
          <p:nvPr>
            <p:ph type="subTitle" idx="1"/>
          </p:nvPr>
        </p:nvSpPr>
        <p:spPr>
          <a:xfrm>
            <a:off x="2417780" y="3531204"/>
            <a:ext cx="8637072" cy="1710099"/>
          </a:xfrm>
        </p:spPr>
        <p:txBody>
          <a:bodyPr>
            <a:noAutofit/>
          </a:bodyPr>
          <a:lstStyle/>
          <a:p>
            <a:r>
              <a:rPr lang="en-US" sz="2000" cap="none" dirty="0"/>
              <a:t>Mark Stover</a:t>
            </a:r>
          </a:p>
          <a:p>
            <a:r>
              <a:rPr lang="en-US" sz="2000" cap="none" dirty="0"/>
              <a:t>Dean, University Library, CSU Northridge</a:t>
            </a:r>
          </a:p>
          <a:p>
            <a:r>
              <a:rPr lang="en-US" sz="2000" cap="none" dirty="0"/>
              <a:t>Chair, COLD Scholarly Communications Committee</a:t>
            </a:r>
          </a:p>
          <a:p>
            <a:r>
              <a:rPr lang="en-US" sz="2000" cap="none" dirty="0"/>
              <a:t>January 28, 2021</a:t>
            </a:r>
          </a:p>
        </p:txBody>
      </p:sp>
    </p:spTree>
    <p:extLst>
      <p:ext uri="{BB962C8B-B14F-4D97-AF65-F5344CB8AC3E}">
        <p14:creationId xmlns:p14="http://schemas.microsoft.com/office/powerpoint/2010/main" val="1802078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7B035-0516-442E-909E-C419E5572EDF}"/>
              </a:ext>
            </a:extLst>
          </p:cNvPr>
          <p:cNvSpPr>
            <a:spLocks noGrp="1"/>
          </p:cNvSpPr>
          <p:nvPr>
            <p:ph type="title"/>
          </p:nvPr>
        </p:nvSpPr>
        <p:spPr/>
        <p:txBody>
          <a:bodyPr/>
          <a:lstStyle/>
          <a:p>
            <a:r>
              <a:rPr lang="en-US" cap="none" dirty="0"/>
              <a:t>What is Open Access</a:t>
            </a:r>
            <a:r>
              <a:rPr lang="en-US" dirty="0"/>
              <a:t>?</a:t>
            </a:r>
          </a:p>
        </p:txBody>
      </p:sp>
      <p:sp>
        <p:nvSpPr>
          <p:cNvPr id="3" name="Content Placeholder 2">
            <a:extLst>
              <a:ext uri="{FF2B5EF4-FFF2-40B4-BE49-F238E27FC236}">
                <a16:creationId xmlns:a16="http://schemas.microsoft.com/office/drawing/2014/main" id="{56216771-8B51-4EC4-91E5-27AD30273BCC}"/>
              </a:ext>
            </a:extLst>
          </p:cNvPr>
          <p:cNvSpPr>
            <a:spLocks noGrp="1"/>
          </p:cNvSpPr>
          <p:nvPr>
            <p:ph idx="1"/>
          </p:nvPr>
        </p:nvSpPr>
        <p:spPr>
          <a:xfrm>
            <a:off x="1451579" y="2015732"/>
            <a:ext cx="9603275" cy="4037749"/>
          </a:xfrm>
        </p:spPr>
        <p:txBody>
          <a:bodyPr>
            <a:normAutofit fontScale="92500"/>
          </a:bodyPr>
          <a:lstStyle/>
          <a:p>
            <a:pPr lvl="1"/>
            <a:r>
              <a:rPr lang="en-US" sz="1900" b="1" dirty="0"/>
              <a:t>Green</a:t>
            </a:r>
            <a:r>
              <a:rPr lang="en-US" sz="1900" dirty="0"/>
              <a:t> Open Access:  Self-archived faculty publications are </a:t>
            </a:r>
            <a:r>
              <a:rPr lang="en-US" sz="1900" b="1" dirty="0"/>
              <a:t>open to the world </a:t>
            </a:r>
            <a:r>
              <a:rPr lang="en-US" sz="1900" dirty="0"/>
              <a:t>and “live” in an institutional repository. Some universities </a:t>
            </a:r>
            <a:r>
              <a:rPr lang="en-US" sz="1900" b="1" dirty="0"/>
              <a:t>require</a:t>
            </a:r>
            <a:r>
              <a:rPr lang="en-US" sz="1900" dirty="0"/>
              <a:t> faculty to deposit their articles in the campus institutional repository, with an option to opt out. (University of California, Harvard, and many others).  This is known as an Open Access Mandate or OA Policy.</a:t>
            </a:r>
          </a:p>
          <a:p>
            <a:pPr lvl="1"/>
            <a:r>
              <a:rPr lang="en-US" sz="1900" b="1" dirty="0"/>
              <a:t>Hybrid</a:t>
            </a:r>
            <a:r>
              <a:rPr lang="en-US" sz="1900" dirty="0"/>
              <a:t> Open Access:  Publisher allows individual articles to be made Open Access if the author pays a fee.</a:t>
            </a:r>
          </a:p>
          <a:p>
            <a:pPr lvl="1"/>
            <a:r>
              <a:rPr lang="en-US" sz="1900" b="1" dirty="0"/>
              <a:t>Gold </a:t>
            </a:r>
            <a:r>
              <a:rPr lang="en-US" sz="1900" dirty="0"/>
              <a:t>Open Access:  Scholarly or scientific Journals where all content is </a:t>
            </a:r>
            <a:r>
              <a:rPr lang="en-US" sz="1900" b="1" dirty="0"/>
              <a:t>open to the world </a:t>
            </a:r>
            <a:r>
              <a:rPr lang="en-US" sz="1900" dirty="0"/>
              <a:t>without a paywall. </a:t>
            </a:r>
          </a:p>
          <a:p>
            <a:pPr lvl="2"/>
            <a:r>
              <a:rPr lang="en-US" sz="1700" dirty="0"/>
              <a:t>Some Gold OA journals charge “author publishing fees” to make the article Open Access.</a:t>
            </a:r>
          </a:p>
          <a:p>
            <a:pPr lvl="2"/>
            <a:r>
              <a:rPr lang="en-US" sz="1900" dirty="0"/>
              <a:t>Some Gold OA journals are subsidized by grants or by an institution and do NOT charge the author.</a:t>
            </a:r>
          </a:p>
          <a:p>
            <a:pPr lvl="2"/>
            <a:endParaRPr lang="en-US" sz="1900" dirty="0"/>
          </a:p>
          <a:p>
            <a:pPr lvl="1"/>
            <a:endParaRPr lang="en-US" dirty="0"/>
          </a:p>
          <a:p>
            <a:pPr lvl="1"/>
            <a:endParaRPr lang="en-US" dirty="0"/>
          </a:p>
        </p:txBody>
      </p:sp>
    </p:spTree>
    <p:extLst>
      <p:ext uri="{BB962C8B-B14F-4D97-AF65-F5344CB8AC3E}">
        <p14:creationId xmlns:p14="http://schemas.microsoft.com/office/powerpoint/2010/main" val="2655199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D381-F09D-42E8-A0FC-3F5C0F032E16}"/>
              </a:ext>
            </a:extLst>
          </p:cNvPr>
          <p:cNvSpPr>
            <a:spLocks noGrp="1"/>
          </p:cNvSpPr>
          <p:nvPr>
            <p:ph type="title"/>
          </p:nvPr>
        </p:nvSpPr>
        <p:spPr/>
        <p:txBody>
          <a:bodyPr/>
          <a:lstStyle/>
          <a:p>
            <a:r>
              <a:rPr lang="en-US" cap="none" dirty="0"/>
              <a:t>But Wait!  What Problem Are We Trying To Solve?</a:t>
            </a:r>
          </a:p>
        </p:txBody>
      </p:sp>
      <p:sp>
        <p:nvSpPr>
          <p:cNvPr id="3" name="Content Placeholder 2">
            <a:extLst>
              <a:ext uri="{FF2B5EF4-FFF2-40B4-BE49-F238E27FC236}">
                <a16:creationId xmlns:a16="http://schemas.microsoft.com/office/drawing/2014/main" id="{1D75B61B-5BCC-4C78-8176-32E764AB81E5}"/>
              </a:ext>
            </a:extLst>
          </p:cNvPr>
          <p:cNvSpPr>
            <a:spLocks noGrp="1"/>
          </p:cNvSpPr>
          <p:nvPr>
            <p:ph idx="1"/>
          </p:nvPr>
        </p:nvSpPr>
        <p:spPr>
          <a:xfrm>
            <a:off x="1451579" y="2015732"/>
            <a:ext cx="9603275" cy="4037749"/>
          </a:xfrm>
        </p:spPr>
        <p:txBody>
          <a:bodyPr>
            <a:normAutofit fontScale="92500" lnSpcReduction="10000"/>
          </a:bodyPr>
          <a:lstStyle/>
          <a:p>
            <a:r>
              <a:rPr lang="en-US" dirty="0"/>
              <a:t>Faculty in the CSU do research and write articles that are </a:t>
            </a:r>
            <a:r>
              <a:rPr lang="en-US" b="1" dirty="0"/>
              <a:t>subsidized</a:t>
            </a:r>
            <a:r>
              <a:rPr lang="en-US" dirty="0"/>
              <a:t> by either the state of California (through their regular salary) or by the federal government (through grants).</a:t>
            </a:r>
          </a:p>
          <a:p>
            <a:r>
              <a:rPr lang="en-US" dirty="0"/>
              <a:t>Faculty then give away these manuscripts to publishers in exchange for the hope of tenure and promotion.</a:t>
            </a:r>
          </a:p>
          <a:p>
            <a:r>
              <a:rPr lang="en-US" dirty="0"/>
              <a:t>Publishers add value through peer review, copy editing, and distribution.</a:t>
            </a:r>
          </a:p>
          <a:p>
            <a:r>
              <a:rPr lang="en-US" dirty="0"/>
              <a:t>Publishers often require authors to sign over their copyright.</a:t>
            </a:r>
          </a:p>
          <a:p>
            <a:r>
              <a:rPr lang="en-US" dirty="0"/>
              <a:t>Publishers then sell these articles back to the universities where the research occurred in the first place, often at exorbitant prices (especially with major publishers like Elsevier).</a:t>
            </a:r>
          </a:p>
          <a:p>
            <a:r>
              <a:rPr lang="en-US" dirty="0"/>
              <a:t>Thus, universities often </a:t>
            </a:r>
            <a:r>
              <a:rPr lang="en-US" b="1" dirty="0"/>
              <a:t>pay twice </a:t>
            </a:r>
            <a:r>
              <a:rPr lang="en-US" dirty="0"/>
              <a:t>to assist faculty in the research and publication process: first through salaries or campus grants, and second through journal subscriptions.</a:t>
            </a:r>
          </a:p>
        </p:txBody>
      </p:sp>
    </p:spTree>
    <p:extLst>
      <p:ext uri="{BB962C8B-B14F-4D97-AF65-F5344CB8AC3E}">
        <p14:creationId xmlns:p14="http://schemas.microsoft.com/office/powerpoint/2010/main" val="41576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6AB5F-9C2B-4BB9-8F28-0CFE53CE7B60}"/>
              </a:ext>
            </a:extLst>
          </p:cNvPr>
          <p:cNvSpPr>
            <a:spLocks noGrp="1"/>
          </p:cNvSpPr>
          <p:nvPr>
            <p:ph type="title"/>
          </p:nvPr>
        </p:nvSpPr>
        <p:spPr/>
        <p:txBody>
          <a:bodyPr/>
          <a:lstStyle/>
          <a:p>
            <a:r>
              <a:rPr lang="en-US" cap="none" dirty="0"/>
              <a:t>Why is Open Access Important</a:t>
            </a:r>
            <a:r>
              <a:rPr lang="en-US" dirty="0"/>
              <a:t>?</a:t>
            </a:r>
            <a:br>
              <a:rPr lang="en-US" dirty="0"/>
            </a:br>
            <a:endParaRPr lang="en-US" dirty="0"/>
          </a:p>
        </p:txBody>
      </p:sp>
      <p:sp>
        <p:nvSpPr>
          <p:cNvPr id="3" name="Content Placeholder 2">
            <a:extLst>
              <a:ext uri="{FF2B5EF4-FFF2-40B4-BE49-F238E27FC236}">
                <a16:creationId xmlns:a16="http://schemas.microsoft.com/office/drawing/2014/main" id="{5B1B22A0-A1D0-4B44-B539-24CC60DB3C9C}"/>
              </a:ext>
            </a:extLst>
          </p:cNvPr>
          <p:cNvSpPr>
            <a:spLocks noGrp="1"/>
          </p:cNvSpPr>
          <p:nvPr>
            <p:ph idx="1"/>
          </p:nvPr>
        </p:nvSpPr>
        <p:spPr/>
        <p:txBody>
          <a:bodyPr>
            <a:normAutofit fontScale="92500" lnSpcReduction="20000"/>
          </a:bodyPr>
          <a:lstStyle/>
          <a:p>
            <a:pPr lvl="1"/>
            <a:r>
              <a:rPr lang="en-US" sz="2000" b="1" dirty="0"/>
              <a:t>Significant cost containment </a:t>
            </a:r>
            <a:r>
              <a:rPr lang="en-US" sz="2000" dirty="0"/>
              <a:t>– critical in these days of sharply rising journal subscriptions.  With reduced or flat budgets, libraries must cancel databases and journal subscriptions to pay for inflated “Big Deal” journal packages from major publishers such as Elsevier, Wiley, Springer, and Sage.</a:t>
            </a:r>
          </a:p>
          <a:p>
            <a:pPr lvl="1"/>
            <a:r>
              <a:rPr lang="en-US" sz="2000" b="1" dirty="0"/>
              <a:t>Empowers faculty </a:t>
            </a:r>
            <a:r>
              <a:rPr lang="en-US" sz="2000" dirty="0"/>
              <a:t>– gives them leverage to keep copyright.</a:t>
            </a:r>
          </a:p>
          <a:p>
            <a:pPr lvl="1"/>
            <a:r>
              <a:rPr lang="en-US" sz="2000" b="1" dirty="0"/>
              <a:t>Shares</a:t>
            </a:r>
            <a:r>
              <a:rPr lang="en-US" sz="2000" dirty="0"/>
              <a:t> our scholarship and science for the </a:t>
            </a:r>
            <a:r>
              <a:rPr lang="en-US" sz="2000" b="1" dirty="0"/>
              <a:t>common good</a:t>
            </a:r>
            <a:r>
              <a:rPr lang="en-US" sz="2000" dirty="0"/>
              <a:t>.</a:t>
            </a:r>
          </a:p>
          <a:p>
            <a:pPr lvl="1"/>
            <a:r>
              <a:rPr lang="en-US" sz="2000" dirty="0"/>
              <a:t>Increases likelihood of faculty research being </a:t>
            </a:r>
            <a:r>
              <a:rPr lang="en-US" sz="2000" b="1" dirty="0"/>
              <a:t>easily discoverable and cited by others</a:t>
            </a:r>
            <a:r>
              <a:rPr lang="en-US" sz="2000" dirty="0"/>
              <a:t>.</a:t>
            </a:r>
          </a:p>
          <a:p>
            <a:pPr lvl="1"/>
            <a:r>
              <a:rPr lang="en-US" sz="2000" b="1" dirty="0"/>
              <a:t>Contributes to global information sharing</a:t>
            </a:r>
            <a:r>
              <a:rPr lang="en-US" sz="2000" dirty="0"/>
              <a:t>, including for</a:t>
            </a:r>
            <a:r>
              <a:rPr lang="en-US" sz="2000" b="1" dirty="0"/>
              <a:t> </a:t>
            </a:r>
            <a:r>
              <a:rPr lang="en-US" sz="2000" dirty="0"/>
              <a:t>scholars and scientists in developing countries who do not have access to expensive databases.</a:t>
            </a:r>
          </a:p>
          <a:p>
            <a:endParaRPr lang="en-US" dirty="0"/>
          </a:p>
        </p:txBody>
      </p:sp>
    </p:spTree>
    <p:extLst>
      <p:ext uri="{BB962C8B-B14F-4D97-AF65-F5344CB8AC3E}">
        <p14:creationId xmlns:p14="http://schemas.microsoft.com/office/powerpoint/2010/main" val="2765650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AB567-A979-4AA1-A6F6-EED2528A8D78}"/>
              </a:ext>
            </a:extLst>
          </p:cNvPr>
          <p:cNvSpPr>
            <a:spLocks noGrp="1"/>
          </p:cNvSpPr>
          <p:nvPr>
            <p:ph type="title"/>
          </p:nvPr>
        </p:nvSpPr>
        <p:spPr/>
        <p:txBody>
          <a:bodyPr/>
          <a:lstStyle/>
          <a:p>
            <a:r>
              <a:rPr lang="en-US" cap="none" dirty="0"/>
              <a:t>Some </a:t>
            </a:r>
            <a:r>
              <a:rPr lang="en-US" b="1" cap="none" dirty="0"/>
              <a:t>Myths</a:t>
            </a:r>
            <a:r>
              <a:rPr lang="en-US" cap="none" dirty="0"/>
              <a:t> About Open Access Publishing</a:t>
            </a:r>
          </a:p>
        </p:txBody>
      </p:sp>
      <p:sp>
        <p:nvSpPr>
          <p:cNvPr id="3" name="Content Placeholder 2">
            <a:extLst>
              <a:ext uri="{FF2B5EF4-FFF2-40B4-BE49-F238E27FC236}">
                <a16:creationId xmlns:a16="http://schemas.microsoft.com/office/drawing/2014/main" id="{70B879CA-20F0-40FC-822E-81F9CD1B402B}"/>
              </a:ext>
            </a:extLst>
          </p:cNvPr>
          <p:cNvSpPr>
            <a:spLocks noGrp="1"/>
          </p:cNvSpPr>
          <p:nvPr>
            <p:ph idx="1"/>
          </p:nvPr>
        </p:nvSpPr>
        <p:spPr/>
        <p:txBody>
          <a:bodyPr/>
          <a:lstStyle/>
          <a:p>
            <a:pPr lvl="1"/>
            <a:r>
              <a:rPr lang="en-US" sz="2000" dirty="0"/>
              <a:t>Open Access is synonymous with “predatory” publishing.  NOT TRUE.</a:t>
            </a:r>
          </a:p>
          <a:p>
            <a:pPr lvl="1"/>
            <a:r>
              <a:rPr lang="en-US" sz="2000" dirty="0"/>
              <a:t>Open Access journals are not peer-reviewed.  NOT TRUE.</a:t>
            </a:r>
          </a:p>
          <a:p>
            <a:pPr lvl="1"/>
            <a:r>
              <a:rPr lang="en-US" sz="2000" dirty="0"/>
              <a:t>Open Access takes away “choices” from faculty.  NOT TRUE.</a:t>
            </a:r>
          </a:p>
          <a:p>
            <a:pPr lvl="1"/>
            <a:r>
              <a:rPr lang="en-US" sz="2000" dirty="0"/>
              <a:t>Open Access always requires author publishing fees.  NOT TRUE.</a:t>
            </a:r>
          </a:p>
          <a:p>
            <a:endParaRPr lang="en-US" dirty="0"/>
          </a:p>
        </p:txBody>
      </p:sp>
    </p:spTree>
    <p:extLst>
      <p:ext uri="{BB962C8B-B14F-4D97-AF65-F5344CB8AC3E}">
        <p14:creationId xmlns:p14="http://schemas.microsoft.com/office/powerpoint/2010/main" val="331457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06091-EB0A-4ED9-B52C-6A2239C497D4}"/>
              </a:ext>
            </a:extLst>
          </p:cNvPr>
          <p:cNvSpPr>
            <a:spLocks noGrp="1"/>
          </p:cNvSpPr>
          <p:nvPr>
            <p:ph type="title"/>
          </p:nvPr>
        </p:nvSpPr>
        <p:spPr/>
        <p:txBody>
          <a:bodyPr/>
          <a:lstStyle/>
          <a:p>
            <a:r>
              <a:rPr lang="en-US" cap="none" dirty="0"/>
              <a:t>Next Steps with Open Access</a:t>
            </a:r>
            <a:br>
              <a:rPr lang="en-US" dirty="0"/>
            </a:br>
            <a:endParaRPr lang="en-US" dirty="0"/>
          </a:p>
        </p:txBody>
      </p:sp>
      <p:sp>
        <p:nvSpPr>
          <p:cNvPr id="3" name="Content Placeholder 2">
            <a:extLst>
              <a:ext uri="{FF2B5EF4-FFF2-40B4-BE49-F238E27FC236}">
                <a16:creationId xmlns:a16="http://schemas.microsoft.com/office/drawing/2014/main" id="{19B1A645-7C8B-4DF4-961E-E4CC424D6F89}"/>
              </a:ext>
            </a:extLst>
          </p:cNvPr>
          <p:cNvSpPr>
            <a:spLocks noGrp="1"/>
          </p:cNvSpPr>
          <p:nvPr>
            <p:ph idx="1"/>
          </p:nvPr>
        </p:nvSpPr>
        <p:spPr>
          <a:xfrm>
            <a:off x="1451579" y="2015732"/>
            <a:ext cx="9603275" cy="3876021"/>
          </a:xfrm>
        </p:spPr>
        <p:txBody>
          <a:bodyPr>
            <a:normAutofit/>
          </a:bodyPr>
          <a:lstStyle/>
          <a:p>
            <a:pPr lvl="1"/>
            <a:r>
              <a:rPr lang="en-US" dirty="0"/>
              <a:t>In early 2020, the CSU signed a two year “Read and Publish” contract with Elsevier that allows all CSU faculty who publish in Elsevier journals to make their articles Open Access at no extra charge.  COLD (Council of Library Deans) is seeking more of these types of agreements in our negotiations with publishers.</a:t>
            </a:r>
          </a:p>
          <a:p>
            <a:pPr lvl="1"/>
            <a:r>
              <a:rPr lang="en-US" dirty="0"/>
              <a:t>Following the model of the University of California and many other universities, the CSU statewide Faculty Senate (ASCSU) passed a resolution in 2019 urging the CSU to create an Open Access Policy that would require all CSU faculty to deposit their publications in an Open Access Repository, with the option to opt out.  The Chancellor’s Office responded with a recommendation that ASCSU form an ad hoc committee to further investigate the possibility of a CSU (Green) Open Access Policy.</a:t>
            </a:r>
          </a:p>
          <a:p>
            <a:pPr lvl="1"/>
            <a:r>
              <a:rPr lang="en-US" dirty="0"/>
              <a:t>A CSU systemwide Open Access Policy (or “Mandate”) is the logical next step. </a:t>
            </a:r>
          </a:p>
          <a:p>
            <a:pPr lvl="1"/>
            <a:endParaRPr lang="en-US" sz="1600" dirty="0"/>
          </a:p>
          <a:p>
            <a:endParaRPr lang="en-US" dirty="0"/>
          </a:p>
        </p:txBody>
      </p:sp>
    </p:spTree>
    <p:extLst>
      <p:ext uri="{BB962C8B-B14F-4D97-AF65-F5344CB8AC3E}">
        <p14:creationId xmlns:p14="http://schemas.microsoft.com/office/powerpoint/2010/main" val="519204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CA51D-106E-438B-8E4A-574E4343369A}"/>
              </a:ext>
            </a:extLst>
          </p:cNvPr>
          <p:cNvSpPr>
            <a:spLocks noGrp="1"/>
          </p:cNvSpPr>
          <p:nvPr>
            <p:ph type="title"/>
          </p:nvPr>
        </p:nvSpPr>
        <p:spPr/>
        <p:txBody>
          <a:bodyPr/>
          <a:lstStyle/>
          <a:p>
            <a:r>
              <a:rPr lang="en-US" cap="none" dirty="0"/>
              <a:t>Questions and Discussion</a:t>
            </a:r>
          </a:p>
        </p:txBody>
      </p:sp>
      <p:pic>
        <p:nvPicPr>
          <p:cNvPr id="7" name="Content Placeholder 6">
            <a:extLst>
              <a:ext uri="{FF2B5EF4-FFF2-40B4-BE49-F238E27FC236}">
                <a16:creationId xmlns:a16="http://schemas.microsoft.com/office/drawing/2014/main" id="{4EF360BA-2D5F-4A06-9592-2DD2A5323AD5}"/>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4959366" y="2016125"/>
            <a:ext cx="2587593" cy="3449638"/>
          </a:xfrm>
        </p:spPr>
      </p:pic>
    </p:spTree>
    <p:extLst>
      <p:ext uri="{BB962C8B-B14F-4D97-AF65-F5344CB8AC3E}">
        <p14:creationId xmlns:p14="http://schemas.microsoft.com/office/powerpoint/2010/main" val="94716210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539</TotalTime>
  <Words>654</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Open Access and the CSU</vt:lpstr>
      <vt:lpstr>What is Open Access?</vt:lpstr>
      <vt:lpstr>But Wait!  What Problem Are We Trying To Solve?</vt:lpstr>
      <vt:lpstr>Why is Open Access Important? </vt:lpstr>
      <vt:lpstr>Some Myths About Open Access Publishing</vt:lpstr>
      <vt:lpstr>Next Steps with Open Access </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Access and the CSU</dc:title>
  <dc:creator>Stover, Mark E</dc:creator>
  <cp:lastModifiedBy>Stover, Mark E</cp:lastModifiedBy>
  <cp:revision>28</cp:revision>
  <dcterms:created xsi:type="dcterms:W3CDTF">2021-01-27T22:14:15Z</dcterms:created>
  <dcterms:modified xsi:type="dcterms:W3CDTF">2021-03-19T16:08:05Z</dcterms:modified>
</cp:coreProperties>
</file>