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79" r:id="rId3"/>
    <p:sldId id="292" r:id="rId4"/>
    <p:sldId id="258" r:id="rId5"/>
    <p:sldId id="295" r:id="rId6"/>
    <p:sldId id="280" r:id="rId7"/>
    <p:sldId id="281" r:id="rId8"/>
    <p:sldId id="282" r:id="rId9"/>
    <p:sldId id="283" r:id="rId10"/>
    <p:sldId id="259" r:id="rId11"/>
    <p:sldId id="277" r:id="rId12"/>
    <p:sldId id="278" r:id="rId13"/>
    <p:sldId id="285" r:id="rId14"/>
    <p:sldId id="286" r:id="rId15"/>
    <p:sldId id="287" r:id="rId16"/>
    <p:sldId id="293" r:id="rId17"/>
    <p:sldId id="288" r:id="rId18"/>
    <p:sldId id="289" r:id="rId19"/>
    <p:sldId id="290" r:id="rId20"/>
    <p:sldId id="262" r:id="rId21"/>
    <p:sldId id="260" r:id="rId22"/>
    <p:sldId id="263" r:id="rId23"/>
    <p:sldId id="264" r:id="rId24"/>
    <p:sldId id="265" r:id="rId25"/>
    <p:sldId id="266" r:id="rId26"/>
    <p:sldId id="267" r:id="rId27"/>
    <p:sldId id="284" r:id="rId28"/>
    <p:sldId id="294" r:id="rId29"/>
    <p:sldId id="26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0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DF622-55A2-4C15-A56D-DE314E4BE8E2}" type="datetimeFigureOut">
              <a:rPr lang="en-US" smtClean="0"/>
              <a:t>9/6/19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1C417-38F9-4DEB-84EE-401E2140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39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EE6-5F6D-4BA6-AD08-E86D3FEDC35B}" type="datetime1">
              <a:rPr lang="en-US" smtClean="0"/>
              <a:t>9/6/19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3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8B0D-FD12-4732-8800-B999D5CA128A}" type="datetime1">
              <a:rPr lang="en-US" smtClean="0"/>
              <a:t>9/6/19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8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AECEE-BD39-4CEF-9DA3-33B6C44EB4C6}" type="datetime1">
              <a:rPr lang="en-US" smtClean="0"/>
              <a:t>9/6/19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1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017B-38C5-4170-9D42-21774C634567}" type="datetime1">
              <a:rPr lang="en-US" smtClean="0"/>
              <a:t>9/6/19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1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B41D-E0B2-42D8-9596-8B066F7A7DCB}" type="datetime1">
              <a:rPr lang="en-US" smtClean="0"/>
              <a:t>9/6/19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3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A48B-D742-4D0D-AB4E-494BB3867CD1}" type="datetime1">
              <a:rPr lang="en-US" smtClean="0"/>
              <a:t>9/6/19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1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DB1F-E1BD-4296-BC8D-C63F41E65D08}" type="datetime1">
              <a:rPr lang="en-US" smtClean="0"/>
              <a:t>9/6/19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4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C99F6-92C9-4699-85D1-3EB122B16E56}" type="datetime1">
              <a:rPr lang="en-US" smtClean="0"/>
              <a:t>9/6/19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5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29A3-7A7F-4C86-99E2-33C591A1D44E}" type="datetime1">
              <a:rPr lang="en-US" smtClean="0"/>
              <a:t>9/6/19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4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2B48-A016-4E6B-8581-55B293DE20F1}" type="datetime1">
              <a:rPr lang="en-US" smtClean="0"/>
              <a:t>9/6/19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5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CE7B-EC33-4F26-937A-8083DF06B72A}" type="datetime1">
              <a:rPr lang="en-US" smtClean="0"/>
              <a:t>9/6/19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7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8A233-22D3-40C2-833C-C412FBDF8270}" type="datetime1">
              <a:rPr lang="en-US" smtClean="0"/>
              <a:t>9/6/19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1655A-EBAD-4815-A4B7-F18D97FD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1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03363"/>
            <a:ext cx="9144000" cy="1925638"/>
          </a:xfrm>
        </p:spPr>
        <p:txBody>
          <a:bodyPr>
            <a:normAutofit/>
          </a:bodyPr>
          <a:lstStyle/>
          <a:p>
            <a:r>
              <a:rPr lang="en-US" sz="4400" dirty="0"/>
              <a:t>ScholComm Committee: </a:t>
            </a:r>
            <a:br>
              <a:rPr lang="en-US" sz="4400" dirty="0"/>
            </a:br>
            <a:r>
              <a:rPr lang="en-US" sz="4400" dirty="0"/>
              <a:t>Digital Publishing, OA policy &amp; ORCID Survey Results – Preliminary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515" y="4266281"/>
            <a:ext cx="11767456" cy="1017587"/>
          </a:xfrm>
        </p:spPr>
        <p:txBody>
          <a:bodyPr>
            <a:normAutofit fontScale="92500"/>
          </a:bodyPr>
          <a:lstStyle/>
          <a:p>
            <a:r>
              <a:rPr lang="en-US" dirty="0"/>
              <a:t>August 7, 2019</a:t>
            </a:r>
          </a:p>
          <a:p>
            <a:r>
              <a:rPr lang="en-US" dirty="0"/>
              <a:t>Adriana Popescu | Kyle Morgan| Patrick Newell | </a:t>
            </a:r>
            <a:r>
              <a:rPr lang="en-US" dirty="0" err="1"/>
              <a:t>Jayati</a:t>
            </a:r>
            <a:r>
              <a:rPr lang="en-US" dirty="0"/>
              <a:t> Chaudhuri | Keven Jeffery | Andrew Weiss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28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[Q11]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47" y="2268565"/>
            <a:ext cx="6856411" cy="412114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672" y="1748848"/>
            <a:ext cx="11482139" cy="819114"/>
          </a:xfrm>
        </p:spPr>
        <p:txBody>
          <a:bodyPr>
            <a:normAutofit/>
          </a:bodyPr>
          <a:lstStyle/>
          <a:p>
            <a:r>
              <a:rPr lang="en-US" i="1" dirty="0"/>
              <a:t>Q11-Does the library publish content using any of the following platforms?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59D275-76ED-4141-9E0F-C73BCB660999}"/>
              </a:ext>
            </a:extLst>
          </p:cNvPr>
          <p:cNvSpPr txBox="1"/>
          <p:nvPr/>
        </p:nvSpPr>
        <p:spPr>
          <a:xfrm>
            <a:off x="6958958" y="2396991"/>
            <a:ext cx="50044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Generally, large number of platforms adopted across CSU for content publication. Suggesting: </a:t>
            </a:r>
            <a:r>
              <a:rPr lang="en-US" i="1" dirty="0"/>
              <a:t>No one platform is suitable for every publishing case. </a:t>
            </a:r>
          </a:p>
          <a:p>
            <a:endParaRPr lang="en-US" dirty="0"/>
          </a:p>
          <a:p>
            <a:r>
              <a:rPr lang="en-US" dirty="0"/>
              <a:t>Top 4 are not surprising: </a:t>
            </a:r>
            <a:r>
              <a:rPr lang="en-US" dirty="0" err="1"/>
              <a:t>LibGuides</a:t>
            </a:r>
            <a:r>
              <a:rPr lang="en-US" dirty="0"/>
              <a:t> /Soc Med / SW / </a:t>
            </a:r>
            <a:r>
              <a:rPr lang="en-US" dirty="0" err="1"/>
              <a:t>Contentdm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Surprising</a:t>
            </a:r>
            <a:r>
              <a:rPr lang="en-US" dirty="0"/>
              <a:t>: Internet Archive and </a:t>
            </a:r>
            <a:r>
              <a:rPr lang="en-US" dirty="0" err="1"/>
              <a:t>Omeka</a:t>
            </a:r>
            <a:r>
              <a:rPr lang="en-US" dirty="0"/>
              <a:t>; </a:t>
            </a:r>
            <a:r>
              <a:rPr lang="en-US" dirty="0">
                <a:solidFill>
                  <a:srgbClr val="FF0000"/>
                </a:solidFill>
              </a:rPr>
              <a:t>OER repository use seems </a:t>
            </a:r>
            <a:r>
              <a:rPr lang="en-US" b="1" dirty="0">
                <a:solidFill>
                  <a:srgbClr val="FF0000"/>
                </a:solidFill>
              </a:rPr>
              <a:t>low</a:t>
            </a:r>
            <a:r>
              <a:rPr lang="en-US" dirty="0">
                <a:solidFill>
                  <a:srgbClr val="FF0000"/>
                </a:solidFill>
              </a:rPr>
              <a:t>, especially given </a:t>
            </a:r>
            <a:r>
              <a:rPr lang="en-US" b="1" dirty="0">
                <a:solidFill>
                  <a:srgbClr val="FF0000"/>
                </a:solidFill>
              </a:rPr>
              <a:t>Q7 </a:t>
            </a:r>
            <a:r>
              <a:rPr lang="en-US" dirty="0">
                <a:solidFill>
                  <a:srgbClr val="FF0000"/>
                </a:solidFill>
              </a:rPr>
              <a:t>replies</a:t>
            </a:r>
            <a:endParaRPr lang="en-US" b="1" dirty="0"/>
          </a:p>
          <a:p>
            <a:endParaRPr lang="en-US" dirty="0"/>
          </a:p>
          <a:p>
            <a:r>
              <a:rPr lang="en-US" b="1" dirty="0"/>
              <a:t>Unpopular</a:t>
            </a:r>
            <a:r>
              <a:rPr lang="en-US" dirty="0"/>
              <a:t>: </a:t>
            </a:r>
            <a:r>
              <a:rPr lang="en-US" dirty="0" err="1"/>
              <a:t>ibook</a:t>
            </a:r>
            <a:r>
              <a:rPr lang="en-US" dirty="0"/>
              <a:t>/</a:t>
            </a:r>
            <a:r>
              <a:rPr lang="en-US" dirty="0" err="1"/>
              <a:t>ebook</a:t>
            </a:r>
            <a:r>
              <a:rPr lang="en-US" dirty="0"/>
              <a:t> platforms; pre-print servers (mostly faculty self-archiving anyway)</a:t>
            </a:r>
          </a:p>
        </p:txBody>
      </p:sp>
    </p:spTree>
    <p:extLst>
      <p:ext uri="{BB962C8B-B14F-4D97-AF65-F5344CB8AC3E}">
        <p14:creationId xmlns:p14="http://schemas.microsoft.com/office/powerpoint/2010/main" val="1910532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[Q12]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960C0A-D88A-4A48-85A1-64E151567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16" y="1675242"/>
            <a:ext cx="8260841" cy="486367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4657" y="1975022"/>
            <a:ext cx="3690257" cy="2907955"/>
          </a:xfrm>
        </p:spPr>
        <p:txBody>
          <a:bodyPr>
            <a:normAutofit/>
          </a:bodyPr>
          <a:lstStyle/>
          <a:p>
            <a:r>
              <a:rPr lang="en-US" dirty="0"/>
              <a:t>LIKERT SCALE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 = Not a challenge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10 = Biggest challenge</a:t>
            </a:r>
          </a:p>
          <a:p>
            <a:pPr lvl="1"/>
            <a:r>
              <a:rPr lang="en-US" dirty="0"/>
              <a:t>Ranked by avg scores; </a:t>
            </a:r>
          </a:p>
          <a:p>
            <a:pPr lvl="1"/>
            <a:r>
              <a:rPr lang="en-US" dirty="0"/>
              <a:t>Biggest perceived challenge ranked first</a:t>
            </a:r>
          </a:p>
        </p:txBody>
      </p:sp>
    </p:spTree>
    <p:extLst>
      <p:ext uri="{BB962C8B-B14F-4D97-AF65-F5344CB8AC3E}">
        <p14:creationId xmlns:p14="http://schemas.microsoft.com/office/powerpoint/2010/main" val="3537138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[Q13]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898389-6001-4FF3-861D-A964D960DBA3}"/>
              </a:ext>
            </a:extLst>
          </p:cNvPr>
          <p:cNvSpPr txBox="1">
            <a:spLocks/>
          </p:cNvSpPr>
          <p:nvPr/>
        </p:nvSpPr>
        <p:spPr>
          <a:xfrm>
            <a:off x="8469085" y="1975022"/>
            <a:ext cx="3570514" cy="33698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LIKERT SCALE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1= Not a benefit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10= Biggest benefit</a:t>
            </a:r>
          </a:p>
          <a:p>
            <a:pPr lvl="1"/>
            <a:r>
              <a:rPr lang="en-US" dirty="0"/>
              <a:t>Ranked by avg scores; </a:t>
            </a:r>
          </a:p>
          <a:p>
            <a:pPr lvl="1"/>
            <a:r>
              <a:rPr lang="en-US" dirty="0"/>
              <a:t>Biggest perceived benefit ranked first</a:t>
            </a:r>
          </a:p>
          <a:p>
            <a:pPr lvl="1"/>
            <a:r>
              <a:rPr lang="en-US" dirty="0"/>
              <a:t>Opportunities to help students seen as biggest benefits; </a:t>
            </a:r>
          </a:p>
          <a:p>
            <a:pPr lvl="1"/>
            <a:r>
              <a:rPr lang="en-US" dirty="0"/>
              <a:t>disruptions somewhat less so.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8D9796-3D25-4F0F-982C-FBAE72B5A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83" y="1635106"/>
            <a:ext cx="8143202" cy="508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646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[Q14]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13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31371" y="5846544"/>
            <a:ext cx="93508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Webpage or website 13; Research guide 13; Classes, seminars, or informational events 15; Flyers, infographics, or other print material 13; Email 11; </a:t>
            </a:r>
            <a:r>
              <a:rPr lang="en-US" b="1" dirty="0">
                <a:solidFill>
                  <a:srgbClr val="FF0000"/>
                </a:solidFill>
              </a:rPr>
              <a:t>None 0</a:t>
            </a:r>
            <a:r>
              <a:rPr lang="en-US" dirty="0"/>
              <a:t>; Other: 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7DE0F7-B126-4F9A-A5F4-47AF7272A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21242"/>
            <a:ext cx="6452937" cy="387862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A811596-FEA4-4325-9740-A7CD36D9A68D}"/>
              </a:ext>
            </a:extLst>
          </p:cNvPr>
          <p:cNvSpPr/>
          <p:nvPr/>
        </p:nvSpPr>
        <p:spPr>
          <a:xfrm>
            <a:off x="7711807" y="1783457"/>
            <a:ext cx="364199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RE: </a:t>
            </a:r>
            <a:r>
              <a:rPr lang="en-US" b="1" i="1" dirty="0"/>
              <a:t>Zero</a:t>
            </a:r>
            <a:r>
              <a:rPr lang="en-US" dirty="0"/>
              <a:t> ‘None’ replies: Suggests that the message about OA is getting out there at all the respondents’ campuses in one way or another;</a:t>
            </a:r>
          </a:p>
          <a:p>
            <a:endParaRPr lang="en-US" i="1" dirty="0"/>
          </a:p>
          <a:p>
            <a:r>
              <a:rPr lang="en-US" i="1" dirty="0"/>
              <a:t>Recommend: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focusing on how to better target the message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look at what prevents faculty from participating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devise strategies to overcome obstacles in participation</a:t>
            </a:r>
          </a:p>
        </p:txBody>
      </p:sp>
    </p:spTree>
    <p:extLst>
      <p:ext uri="{BB962C8B-B14F-4D97-AF65-F5344CB8AC3E}">
        <p14:creationId xmlns:p14="http://schemas.microsoft.com/office/powerpoint/2010/main" val="3093634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[Q15]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514" y="1838268"/>
            <a:ext cx="6918159" cy="41637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63A68C-C95C-4C90-B537-C42FC200B1C9}"/>
              </a:ext>
            </a:extLst>
          </p:cNvPr>
          <p:cNvSpPr txBox="1"/>
          <p:nvPr/>
        </p:nvSpPr>
        <p:spPr>
          <a:xfrm>
            <a:off x="1034888" y="6056350"/>
            <a:ext cx="7183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dirty="0"/>
              <a:t> adopted (</a:t>
            </a:r>
            <a:r>
              <a:rPr lang="en-US" i="1" dirty="0"/>
              <a:t>but limited</a:t>
            </a:r>
            <a:r>
              <a:rPr lang="en-US" dirty="0"/>
              <a:t>); 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 likely to; 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dirty="0"/>
              <a:t> unlikely (but interested);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/>
              <a:t> no interest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1BBD63-E784-47DF-8FC8-A01E4C0A3B94}"/>
              </a:ext>
            </a:extLst>
          </p:cNvPr>
          <p:cNvSpPr txBox="1"/>
          <p:nvPr/>
        </p:nvSpPr>
        <p:spPr>
          <a:xfrm>
            <a:off x="8120743" y="2770136"/>
            <a:ext cx="35269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Suggests: momentum is building; but obstacles exist; </a:t>
            </a:r>
          </a:p>
          <a:p>
            <a:endParaRPr lang="en-US" dirty="0"/>
          </a:p>
          <a:p>
            <a:r>
              <a:rPr lang="en-US" dirty="0"/>
              <a:t>3 </a:t>
            </a:r>
            <a:r>
              <a:rPr lang="en-US" i="1" dirty="0"/>
              <a:t>limited opt-in</a:t>
            </a:r>
            <a:r>
              <a:rPr lang="en-US" dirty="0"/>
              <a:t> policies are not meeting local goals or needs; recommend further exploration</a:t>
            </a:r>
          </a:p>
        </p:txBody>
      </p:sp>
    </p:spTree>
    <p:extLst>
      <p:ext uri="{BB962C8B-B14F-4D97-AF65-F5344CB8AC3E}">
        <p14:creationId xmlns:p14="http://schemas.microsoft.com/office/powerpoint/2010/main" val="749363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[Q16] </a:t>
            </a:r>
            <a:r>
              <a:rPr lang="en-US" dirty="0"/>
              <a:t>part</a:t>
            </a:r>
            <a:r>
              <a:rPr lang="en-US" dirty="0">
                <a:solidFill>
                  <a:srgbClr val="FF0000"/>
                </a:solidFill>
              </a:rPr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15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25625"/>
            <a:ext cx="10515600" cy="47445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Q16: What obstacles have prevented the campus from adopting an open access policy? </a:t>
            </a:r>
            <a:r>
              <a:rPr lang="en-US" dirty="0">
                <a:solidFill>
                  <a:srgbClr val="FF0000"/>
                </a:solidFill>
              </a:rPr>
              <a:t>[open ended question]</a:t>
            </a:r>
          </a:p>
          <a:p>
            <a:r>
              <a:rPr lang="en-US" b="1" dirty="0"/>
              <a:t> </a:t>
            </a:r>
            <a:r>
              <a:rPr lang="en-US" b="1" i="1" dirty="0"/>
              <a:t>Lack of campus support/interest/time: </a:t>
            </a:r>
            <a:r>
              <a:rPr lang="en-US" b="1" i="1" dirty="0">
                <a:solidFill>
                  <a:srgbClr val="FF0000"/>
                </a:solidFill>
              </a:rPr>
              <a:t>8</a:t>
            </a:r>
          </a:p>
          <a:p>
            <a:pPr lvl="2"/>
            <a:r>
              <a:rPr lang="en-US" dirty="0"/>
              <a:t>“The faculty senate on our campus may not support a mandate without a long debate”</a:t>
            </a:r>
          </a:p>
          <a:p>
            <a:pPr lvl="2"/>
            <a:r>
              <a:rPr lang="en-US" dirty="0"/>
              <a:t>“Some disciplinary faculty and campus administration have indicated that they see OA advocacy as the library stepping outside its lane and trying to become involved in disciplinary conversations and matters”</a:t>
            </a:r>
          </a:p>
          <a:p>
            <a:pPr lvl="2"/>
            <a:r>
              <a:rPr lang="en-US" dirty="0"/>
              <a:t>“We have not pursued an OA policy as we've seen this initiative fail at other CSUs and have lukewarm reception when adopted.”</a:t>
            </a:r>
          </a:p>
          <a:p>
            <a:pPr lvl="2"/>
            <a:r>
              <a:rPr lang="en-US" dirty="0"/>
              <a:t>“The campus tried to pass an ‘opt-in’ OA policy a few years ago and it did not go well”</a:t>
            </a:r>
          </a:p>
          <a:p>
            <a:pPr lvl="2"/>
            <a:r>
              <a:rPr lang="en-US" dirty="0"/>
              <a:t>“Lack of staff time to dedicate to this issue.”</a:t>
            </a:r>
          </a:p>
          <a:p>
            <a:pPr lvl="2"/>
            <a:r>
              <a:rPr lang="en-US" dirty="0"/>
              <a:t>“Lack of initiative to introduce to appropriate Academic Senate committees and Academic Affairs leadership”</a:t>
            </a:r>
          </a:p>
          <a:p>
            <a:pPr lvl="2"/>
            <a:r>
              <a:rPr lang="en-US" dirty="0"/>
              <a:t>“Adopting any policy takes a long time.”</a:t>
            </a:r>
          </a:p>
          <a:p>
            <a:pPr lvl="0"/>
            <a:r>
              <a:rPr lang="en-US" b="1" i="1" dirty="0"/>
              <a:t>Confusion about OA, need more outreach: </a:t>
            </a:r>
            <a:r>
              <a:rPr lang="en-US" b="1" i="1" dirty="0">
                <a:solidFill>
                  <a:srgbClr val="FF0000"/>
                </a:solidFill>
              </a:rPr>
              <a:t>5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Confusion about what it means exactly? Philosophical differences about publishing open access.</a:t>
            </a:r>
          </a:p>
          <a:p>
            <a:pPr lvl="1"/>
            <a:r>
              <a:rPr lang="en-US" dirty="0"/>
              <a:t>Lack of knowledge by faculty how often they are signing their copyright away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700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[Q16] </a:t>
            </a:r>
            <a:r>
              <a:rPr lang="en-US" dirty="0"/>
              <a:t>part</a:t>
            </a:r>
            <a:r>
              <a:rPr lang="en-US" dirty="0">
                <a:solidFill>
                  <a:srgbClr val="FF0000"/>
                </a:solidFill>
              </a:rPr>
              <a:t>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16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25625"/>
            <a:ext cx="10515600" cy="47445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Q16: What obstacles have prevented the campus from adopting an open access policy? </a:t>
            </a:r>
            <a:r>
              <a:rPr lang="en-US" dirty="0">
                <a:solidFill>
                  <a:srgbClr val="FF0000"/>
                </a:solidFill>
              </a:rPr>
              <a:t>[open ended question]</a:t>
            </a:r>
          </a:p>
          <a:p>
            <a:pPr lvl="0"/>
            <a:r>
              <a:rPr lang="en-US" b="1" i="1" dirty="0"/>
              <a:t>Conflict with RTP model: </a:t>
            </a:r>
            <a:r>
              <a:rPr lang="en-US" b="1" i="1" dirty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The existing RTP process is very much based on traditional models</a:t>
            </a:r>
          </a:p>
          <a:p>
            <a:pPr lvl="0"/>
            <a:r>
              <a:rPr lang="en-US" b="1" i="1" dirty="0"/>
              <a:t>Inhibits publishing: </a:t>
            </a:r>
            <a:r>
              <a:rPr lang="en-US" b="1" i="1" dirty="0">
                <a:solidFill>
                  <a:srgbClr val="FF0000"/>
                </a:solidFill>
              </a:rPr>
              <a:t>3</a:t>
            </a:r>
            <a:r>
              <a:rPr lang="en-US" b="1" i="1" dirty="0"/>
              <a:t>:</a:t>
            </a:r>
          </a:p>
          <a:p>
            <a:pPr lvl="1"/>
            <a:r>
              <a:rPr lang="en-US" dirty="0"/>
              <a:t>Concerns from faculty about lack of control about where they are allowed to publish.</a:t>
            </a:r>
            <a:br>
              <a:rPr lang="en-US" dirty="0"/>
            </a:br>
            <a:r>
              <a:rPr lang="en-US" dirty="0"/>
              <a:t>-Who pays for Author Processing Fees... the benefit goes to Elsevier and rest.</a:t>
            </a:r>
          </a:p>
          <a:p>
            <a:pPr lvl="0"/>
            <a:r>
              <a:rPr lang="en-US" b="1" i="1" dirty="0"/>
              <a:t>Copyright and intellectual property: </a:t>
            </a:r>
            <a:r>
              <a:rPr lang="en-US" b="1" i="1" dirty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  <a:p>
            <a:pPr lvl="0"/>
            <a:r>
              <a:rPr lang="en-US" b="1" i="1" dirty="0"/>
              <a:t>Concerns about illegality of OA policies: </a:t>
            </a:r>
            <a:r>
              <a:rPr lang="en-US" b="1" i="1" dirty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  <a:p>
            <a:pPr lvl="0"/>
            <a:r>
              <a:rPr lang="en-US" b="1" i="1" dirty="0"/>
              <a:t>Pushback from publishers (ex. ACS): </a:t>
            </a:r>
            <a:r>
              <a:rPr lang="en-US" b="1" i="1" dirty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  <a:p>
            <a:pPr lvl="0"/>
            <a:r>
              <a:rPr lang="en-US" b="1" i="1" dirty="0"/>
              <a:t>Lack of access to pre-print copies: </a:t>
            </a:r>
            <a:r>
              <a:rPr lang="en-US" b="1" i="1" dirty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  <a:p>
            <a:pPr lvl="0"/>
            <a:r>
              <a:rPr lang="en-US" b="1" i="1" dirty="0"/>
              <a:t>Book publishing: </a:t>
            </a:r>
            <a:r>
              <a:rPr lang="en-US" b="1" i="1" dirty="0">
                <a:solidFill>
                  <a:srgbClr val="FF0000"/>
                </a:solidFill>
              </a:rPr>
              <a:t>1</a:t>
            </a:r>
            <a:r>
              <a:rPr lang="en-US" b="1" i="1" dirty="0"/>
              <a:t> </a:t>
            </a:r>
          </a:p>
          <a:p>
            <a:pPr lvl="1"/>
            <a:r>
              <a:rPr lang="en-US" dirty="0"/>
              <a:t>“Some disciplines (ex. history) need to publish books...how do we get content like that in our IR?”</a:t>
            </a:r>
          </a:p>
        </p:txBody>
      </p:sp>
    </p:spTree>
    <p:extLst>
      <p:ext uri="{BB962C8B-B14F-4D97-AF65-F5344CB8AC3E}">
        <p14:creationId xmlns:p14="http://schemas.microsoft.com/office/powerpoint/2010/main" val="444214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[Q17]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9248" y="5831348"/>
            <a:ext cx="10671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Librarians = </a:t>
            </a:r>
            <a:r>
              <a:rPr lang="en-US" b="1" dirty="0">
                <a:solidFill>
                  <a:srgbClr val="FF0000"/>
                </a:solidFill>
              </a:rPr>
              <a:t>18</a:t>
            </a:r>
            <a:r>
              <a:rPr lang="en-US" dirty="0"/>
              <a:t>; Library staff = </a:t>
            </a:r>
            <a:r>
              <a:rPr lang="en-US" b="1" dirty="0">
                <a:solidFill>
                  <a:srgbClr val="FF0000"/>
                </a:solidFill>
              </a:rPr>
              <a:t>15</a:t>
            </a:r>
            <a:r>
              <a:rPr lang="en-US" dirty="0"/>
              <a:t>; IT department =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/>
              <a:t>; Faculty = </a:t>
            </a: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/>
              <a:t>; Other: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/>
              <a:t> (Staff/administrators outside of library)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13AF6D-6F93-4032-ADBD-1E35405F9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658" y="1918453"/>
            <a:ext cx="6287910" cy="377943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AA0AE6E-27AA-4EAF-8D1E-C0495E83822E}"/>
              </a:ext>
            </a:extLst>
          </p:cNvPr>
          <p:cNvSpPr/>
          <p:nvPr/>
        </p:nvSpPr>
        <p:spPr>
          <a:xfrm>
            <a:off x="7354996" y="2596028"/>
            <a:ext cx="39684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Responsibility lies with librarians and library staff, to cover most content submissions; </a:t>
            </a:r>
          </a:p>
          <a:p>
            <a:endParaRPr lang="en-US" dirty="0"/>
          </a:p>
          <a:p>
            <a:r>
              <a:rPr lang="en-US" dirty="0"/>
              <a:t>Few outside of a library are submitting:</a:t>
            </a:r>
          </a:p>
          <a:p>
            <a:r>
              <a:rPr lang="en-US" dirty="0"/>
              <a:t>faculty at four campuses may be self-archiving</a:t>
            </a:r>
          </a:p>
          <a:p>
            <a:endParaRPr lang="en-US" dirty="0"/>
          </a:p>
          <a:p>
            <a:r>
              <a:rPr lang="en-US" dirty="0"/>
              <a:t>Staff/admin outside of library in one reported campus (are there more?)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547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3042FD-4720-479E-94D9-7C8B56B32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86" y="1887977"/>
            <a:ext cx="6587270" cy="39593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[Q18]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82334" y="2841032"/>
            <a:ext cx="47836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 formal relationship among many campuses</a:t>
            </a:r>
          </a:p>
          <a:p>
            <a:endParaRPr lang="en-US" dirty="0"/>
          </a:p>
          <a:p>
            <a:r>
              <a:rPr lang="en-US" dirty="0"/>
              <a:t>Notably: 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 are included in grant writing policies. NOTE: </a:t>
            </a:r>
            <a:r>
              <a:rPr lang="en-US" i="1" dirty="0"/>
              <a:t>This could be an important way to work w/ research offices, by assisting in federal / state research OA mandate compliance</a:t>
            </a:r>
          </a:p>
          <a:p>
            <a:endParaRPr lang="en-US" dirty="0"/>
          </a:p>
          <a:p>
            <a:r>
              <a:rPr lang="en-US" dirty="0"/>
              <a:t>Also: </a:t>
            </a:r>
            <a:r>
              <a:rPr lang="en-US" b="1" dirty="0">
                <a:solidFill>
                  <a:srgbClr val="FF0000"/>
                </a:solidFill>
              </a:rPr>
              <a:t>NO</a:t>
            </a:r>
            <a:r>
              <a:rPr lang="en-US" dirty="0"/>
              <a:t> Research offices advise libraries on OA policy, suggesting OA still largely domain of libraries on CSU campuses; </a:t>
            </a:r>
          </a:p>
        </p:txBody>
      </p:sp>
    </p:spTree>
    <p:extLst>
      <p:ext uri="{BB962C8B-B14F-4D97-AF65-F5344CB8AC3E}">
        <p14:creationId xmlns:p14="http://schemas.microsoft.com/office/powerpoint/2010/main" val="3162656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[Q19-20]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7428" y="2083200"/>
            <a:ext cx="4506685" cy="4165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Q19. What open-access publishing services would meet the greatest needs on your campus? </a:t>
            </a:r>
            <a:r>
              <a:rPr lang="en-US" dirty="0">
                <a:solidFill>
                  <a:srgbClr val="FF0000"/>
                </a:solidFill>
              </a:rPr>
              <a:t>[open ended question]</a:t>
            </a:r>
          </a:p>
          <a:p>
            <a:r>
              <a:rPr lang="en-US" dirty="0"/>
              <a:t>Q20. What open-access publishing actions would you would most like undertaken on your campus? </a:t>
            </a:r>
            <a:r>
              <a:rPr lang="en-US" dirty="0">
                <a:solidFill>
                  <a:srgbClr val="FF0000"/>
                </a:solidFill>
              </a:rPr>
              <a:t>[open ended question]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058"/>
          <a:stretch/>
        </p:blipFill>
        <p:spPr>
          <a:xfrm>
            <a:off x="166916" y="1690688"/>
            <a:ext cx="7310198" cy="507518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28234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results | simple analysis | Digital Publishing / Open Access Initiatives / ORCID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57" y="1836821"/>
            <a:ext cx="11582400" cy="46728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Context: </a:t>
            </a:r>
          </a:p>
          <a:p>
            <a:pPr lvl="1"/>
            <a:r>
              <a:rPr lang="en-US" dirty="0" err="1"/>
              <a:t>ScholComm</a:t>
            </a:r>
            <a:r>
              <a:rPr lang="en-US" dirty="0"/>
              <a:t> committee’s first year; looking to establish goals &amp; ways to meet CSU-wide needs in area of Scholarly Communications;</a:t>
            </a:r>
          </a:p>
          <a:p>
            <a:r>
              <a:rPr lang="en-US" dirty="0"/>
              <a:t>What: </a:t>
            </a:r>
          </a:p>
          <a:p>
            <a:pPr lvl="1"/>
            <a:r>
              <a:rPr lang="en-US" dirty="0"/>
              <a:t>Examining state of CSU campus attitudes about:</a:t>
            </a:r>
          </a:p>
          <a:p>
            <a:pPr lvl="2"/>
            <a:r>
              <a:rPr lang="en-US" dirty="0"/>
              <a:t>Digital publishing &amp; IR deposit practices/workflows (broadly speaking) </a:t>
            </a:r>
          </a:p>
          <a:p>
            <a:pPr lvl="2"/>
            <a:r>
              <a:rPr lang="en-US" dirty="0"/>
              <a:t>Open access policy implementation across the CSU</a:t>
            </a:r>
          </a:p>
          <a:p>
            <a:pPr lvl="2"/>
            <a:r>
              <a:rPr lang="en-US" dirty="0"/>
              <a:t>Awareness of / interest in ORCID (unique researcher ID #s)</a:t>
            </a:r>
          </a:p>
          <a:p>
            <a:r>
              <a:rPr lang="en-US" dirty="0"/>
              <a:t>Why: </a:t>
            </a:r>
          </a:p>
          <a:p>
            <a:pPr lvl="1"/>
            <a:r>
              <a:rPr lang="en-US" dirty="0"/>
              <a:t>Want to gauge perceptions of digital publishing practices and the usefulness of an open access policy; </a:t>
            </a:r>
          </a:p>
          <a:p>
            <a:pPr lvl="1"/>
            <a:r>
              <a:rPr lang="en-US" dirty="0"/>
              <a:t>Get a sense of perceived obstacles and opportunities, and what reasons may prevent implementation and what might spur success.</a:t>
            </a:r>
          </a:p>
          <a:p>
            <a:pPr lvl="1"/>
            <a:r>
              <a:rPr lang="en-US" dirty="0"/>
              <a:t>ScholComm committee can inform COLD as well as ScholarWorks steering committee of the deeper &amp; broader issues inherent to Scholarly Communication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2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results | Simple analysis | </a:t>
            </a:r>
            <a:r>
              <a:rPr lang="en-US" dirty="0">
                <a:solidFill>
                  <a:srgbClr val="FF0000"/>
                </a:solidFill>
              </a:rPr>
              <a:t>ORCID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42" y="1690688"/>
            <a:ext cx="11495315" cy="4665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Questions 21-26</a:t>
            </a:r>
          </a:p>
          <a:p>
            <a:pPr marL="0" indent="0">
              <a:buNone/>
            </a:pPr>
            <a:r>
              <a:rPr lang="en-US" dirty="0"/>
              <a:t>What: </a:t>
            </a:r>
          </a:p>
          <a:p>
            <a:pPr marL="0" indent="0">
              <a:buNone/>
            </a:pPr>
            <a:r>
              <a:rPr lang="en-US" dirty="0"/>
              <a:t>Looking for information on awareness of and interest in ORCID at CSU libraries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Why: </a:t>
            </a:r>
          </a:p>
          <a:p>
            <a:pPr marL="0" indent="0">
              <a:buNone/>
            </a:pPr>
            <a:r>
              <a:rPr lang="en-US" dirty="0"/>
              <a:t>Want to gauge perceptions of ORCID &amp; librarians’ sense of perceived obstacles and opportunities. </a:t>
            </a:r>
          </a:p>
          <a:p>
            <a:pPr marL="0" indent="0">
              <a:buNone/>
            </a:pPr>
            <a:r>
              <a:rPr lang="en-US" dirty="0"/>
              <a:t>What reasons may prevent its implementation or spur its success?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59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01350" cy="1325563"/>
          </a:xfrm>
        </p:spPr>
        <p:txBody>
          <a:bodyPr/>
          <a:lstStyle/>
          <a:p>
            <a:r>
              <a:rPr lang="en-US" dirty="0"/>
              <a:t>Q21: “How much do you know about ORCID?”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542" y="1789565"/>
            <a:ext cx="10801349" cy="49319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On a Likert scale of 1-10</a:t>
            </a:r>
          </a:p>
          <a:p>
            <a:pPr lvl="1"/>
            <a:r>
              <a:rPr lang="en-US" dirty="0"/>
              <a:t>1 = Nothing; 10 = Expert</a:t>
            </a:r>
          </a:p>
          <a:p>
            <a:pPr lvl="2"/>
            <a:r>
              <a:rPr lang="en-US" dirty="0"/>
              <a:t>10 = 1x</a:t>
            </a:r>
          </a:p>
          <a:p>
            <a:pPr lvl="2"/>
            <a:r>
              <a:rPr lang="en-US" dirty="0"/>
              <a:t>9 = 3x</a:t>
            </a:r>
          </a:p>
          <a:p>
            <a:pPr lvl="2"/>
            <a:r>
              <a:rPr lang="en-US" dirty="0"/>
              <a:t>8 = 3x</a:t>
            </a:r>
          </a:p>
          <a:p>
            <a:pPr lvl="2"/>
            <a:r>
              <a:rPr lang="en-US" dirty="0"/>
              <a:t>7 = 4x</a:t>
            </a:r>
          </a:p>
          <a:p>
            <a:pPr lvl="2"/>
            <a:r>
              <a:rPr lang="en-US" dirty="0"/>
              <a:t>6 = 1x</a:t>
            </a:r>
          </a:p>
          <a:p>
            <a:pPr lvl="2"/>
            <a:r>
              <a:rPr lang="en-US" dirty="0"/>
              <a:t>5 = 5x</a:t>
            </a:r>
          </a:p>
          <a:p>
            <a:pPr lvl="2"/>
            <a:r>
              <a:rPr lang="en-US" dirty="0"/>
              <a:t>4 = 0x</a:t>
            </a:r>
          </a:p>
          <a:p>
            <a:pPr lvl="2"/>
            <a:r>
              <a:rPr lang="en-US" dirty="0"/>
              <a:t>3 = 0x</a:t>
            </a:r>
          </a:p>
          <a:p>
            <a:pPr lvl="2"/>
            <a:r>
              <a:rPr lang="en-US" dirty="0"/>
              <a:t>2 = 1x</a:t>
            </a:r>
          </a:p>
          <a:p>
            <a:pPr lvl="2"/>
            <a:r>
              <a:rPr lang="en-US" dirty="0"/>
              <a:t>1 = 0x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Avg</a:t>
            </a:r>
            <a:r>
              <a:rPr lang="en-US" dirty="0">
                <a:solidFill>
                  <a:srgbClr val="FF0000"/>
                </a:solidFill>
              </a:rPr>
              <a:t>: 6.88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Generally an </a:t>
            </a:r>
            <a:r>
              <a:rPr lang="en-US" i="1" dirty="0"/>
              <a:t>above-average familiarity </a:t>
            </a:r>
            <a:r>
              <a:rPr lang="en-US" dirty="0"/>
              <a:t>with ORCID among respondents; responses clustered in between a general awareness/knowledge of ORCID (5) and expert level (10); only one below 5 threshold (ranked at 2). </a:t>
            </a:r>
            <a:r>
              <a:rPr lang="en-US" i="1" dirty="0"/>
              <a:t>Adoption of ORCID not an issue of familiarity.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260" y="1318115"/>
            <a:ext cx="7361540" cy="442475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31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6" y="365125"/>
            <a:ext cx="1151021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Q22: Is your campus or library considering an institutional membership to ORCID? Please explain.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18</a:t>
            </a:r>
            <a:r>
              <a:rPr lang="en-US" dirty="0"/>
              <a:t> responses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12</a:t>
            </a:r>
            <a:r>
              <a:rPr lang="en-US" dirty="0"/>
              <a:t> say they are </a:t>
            </a:r>
            <a:r>
              <a:rPr lang="en-US" b="1" dirty="0"/>
              <a:t>not</a:t>
            </a:r>
            <a:r>
              <a:rPr lang="en-US" dirty="0"/>
              <a:t> considering it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/>
              <a:t> say they </a:t>
            </a:r>
            <a:r>
              <a:rPr lang="en-US" b="1" dirty="0"/>
              <a:t>are</a:t>
            </a:r>
            <a:r>
              <a:rPr lang="en-US" dirty="0"/>
              <a:t> considering it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 are currently members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Some thoughts on </a:t>
            </a:r>
            <a:r>
              <a:rPr lang="en-US" b="1" i="1" dirty="0">
                <a:solidFill>
                  <a:srgbClr val="FF0000"/>
                </a:solidFill>
              </a:rPr>
              <a:t>not</a:t>
            </a:r>
            <a:r>
              <a:rPr lang="en-US" dirty="0"/>
              <a:t> considering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“Not much interest or knowledge of it outside of the library”</a:t>
            </a:r>
          </a:p>
          <a:p>
            <a:pPr lvl="2"/>
            <a:r>
              <a:rPr lang="en-US" i="1" dirty="0"/>
              <a:t>“Can't afford on my own; I would prefer a CSU-wide membership”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“Nope, fine to encourage researchers to independently join” </a:t>
            </a:r>
          </a:p>
          <a:p>
            <a:pPr lvl="2"/>
            <a:r>
              <a:rPr lang="en-US" i="1" dirty="0"/>
              <a:t>“No…ORCID is 100% opt-in.” [results in too many obstacles for faculty to participate] </a:t>
            </a:r>
          </a:p>
          <a:p>
            <a:pPr lvl="1"/>
            <a:r>
              <a:rPr lang="en-US" dirty="0"/>
              <a:t>Some thoughts on </a:t>
            </a:r>
            <a:r>
              <a:rPr lang="en-US" b="1" dirty="0">
                <a:solidFill>
                  <a:srgbClr val="FF0000"/>
                </a:solidFill>
              </a:rPr>
              <a:t>yes,</a:t>
            </a:r>
            <a:r>
              <a:rPr lang="en-US" dirty="0"/>
              <a:t> considering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“Yes we want it but we need certain integrations first: </a:t>
            </a:r>
            <a:r>
              <a:rPr lang="en-US" i="1" dirty="0" err="1">
                <a:solidFill>
                  <a:srgbClr val="FF0000"/>
                </a:solidFill>
              </a:rPr>
              <a:t>bepress</a:t>
            </a:r>
            <a:r>
              <a:rPr lang="en-US" i="1" dirty="0">
                <a:solidFill>
                  <a:srgbClr val="FF0000"/>
                </a:solidFill>
              </a:rPr>
              <a:t>, our version of Interfolio, PeopleSoft”</a:t>
            </a:r>
          </a:p>
          <a:p>
            <a:pPr lvl="2"/>
            <a:r>
              <a:rPr lang="en-US" i="1" dirty="0"/>
              <a:t>“We've considered the membership, but it is costly and we don't have a budget designated for this currently. We would consider a cheaper consortial license.”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33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989" y="365125"/>
            <a:ext cx="11413957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Q23: What types of outreach or instruction materials do you provide about ORCID? [</a:t>
            </a:r>
            <a:r>
              <a:rPr lang="en-US" i="1" dirty="0"/>
              <a:t>choose all that apply</a:t>
            </a:r>
            <a:r>
              <a:rPr lang="en-US" dirty="0"/>
              <a:t>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0895" y="1989609"/>
            <a:ext cx="4231105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Results:</a:t>
            </a:r>
          </a:p>
          <a:p>
            <a:pPr lvl="1"/>
            <a:r>
              <a:rPr lang="en-US" dirty="0"/>
              <a:t>Lib Guides = 6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None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b="1" dirty="0">
                <a:solidFill>
                  <a:srgbClr val="FF0000"/>
                </a:solidFill>
              </a:rPr>
              <a:t>5</a:t>
            </a:r>
          </a:p>
          <a:p>
            <a:pPr lvl="1"/>
            <a:r>
              <a:rPr lang="en-US" b="1" dirty="0"/>
              <a:t>Other = 4</a:t>
            </a:r>
          </a:p>
          <a:p>
            <a:pPr lvl="2"/>
            <a:r>
              <a:rPr lang="en-US" i="1" dirty="0"/>
              <a:t>OTHER =sign up events (2); face-to-face (1); Sponsored Programs (1)</a:t>
            </a:r>
            <a:endParaRPr lang="en-US" dirty="0"/>
          </a:p>
          <a:p>
            <a:pPr lvl="1"/>
            <a:r>
              <a:rPr lang="en-US" dirty="0"/>
              <a:t>Brochures/print mat. = 4</a:t>
            </a:r>
          </a:p>
          <a:p>
            <a:pPr lvl="1"/>
            <a:r>
              <a:rPr lang="en-US" dirty="0"/>
              <a:t>Instruction sessions = 4</a:t>
            </a:r>
          </a:p>
          <a:p>
            <a:pPr lvl="1"/>
            <a:r>
              <a:rPr lang="en-US" dirty="0"/>
              <a:t>Workshops = 4</a:t>
            </a:r>
          </a:p>
          <a:p>
            <a:pPr lvl="1"/>
            <a:r>
              <a:rPr lang="en-US" dirty="0"/>
              <a:t>Video tutorials = 2</a:t>
            </a:r>
          </a:p>
          <a:p>
            <a:pPr lvl="1"/>
            <a:r>
              <a:rPr lang="en-US" dirty="0"/>
              <a:t>Infographics = 1</a:t>
            </a:r>
          </a:p>
          <a:p>
            <a:pPr lvl="1"/>
            <a:r>
              <a:rPr lang="en-US" dirty="0"/>
              <a:t>Webpages = 0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23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E6FA9E-623A-4E6C-8772-754348FBFD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84"/>
          <a:stretch/>
        </p:blipFill>
        <p:spPr>
          <a:xfrm>
            <a:off x="500743" y="1681633"/>
            <a:ext cx="7169690" cy="467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059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Q24. Who should be the primary registrants for ORCIDs? [Choose all that apply]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7640" y="1690688"/>
            <a:ext cx="4518931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Tenured Tenured/tenure track faculty = 17</a:t>
            </a:r>
          </a:p>
          <a:p>
            <a:r>
              <a:rPr lang="en-US" dirty="0"/>
              <a:t>Lecturers = 13</a:t>
            </a:r>
          </a:p>
          <a:p>
            <a:r>
              <a:rPr lang="en-US" dirty="0"/>
              <a:t>Adjuncts = 12</a:t>
            </a:r>
          </a:p>
          <a:p>
            <a:r>
              <a:rPr lang="en-US" dirty="0"/>
              <a:t>Staff = 8</a:t>
            </a:r>
          </a:p>
          <a:p>
            <a:r>
              <a:rPr lang="en-US" dirty="0"/>
              <a:t>Graduate students = 15</a:t>
            </a:r>
          </a:p>
          <a:p>
            <a:r>
              <a:rPr lang="en-US" dirty="0"/>
              <a:t>Undergraduate students = 8</a:t>
            </a:r>
          </a:p>
          <a:p>
            <a:r>
              <a:rPr lang="en-US" dirty="0"/>
              <a:t>Other = 3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“Anyone who is publishing or applying for grants.”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“Everyone.”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“Anyone who wants to!”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31563" y="6071969"/>
            <a:ext cx="9231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Primarily seen as a service for faculty and graduate students, with lecturers/adjuncts considered </a:t>
            </a:r>
          </a:p>
          <a:p>
            <a:r>
              <a:rPr lang="en-US" dirty="0"/>
              <a:t>to a certain degree; staff and undergrads much less so…tiny but vocal support for “Anyone”.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24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E8CEB3-0A19-447A-932F-9705E4ED2B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10" y="1720630"/>
            <a:ext cx="6799490" cy="415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299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Q25: What obstacles might prevent the adoption of ORCID on your campus? [choose all that apply]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3458" y="1722213"/>
            <a:ext cx="5682342" cy="4798330"/>
          </a:xfrm>
        </p:spPr>
        <p:txBody>
          <a:bodyPr>
            <a:normAutofit/>
          </a:bodyPr>
          <a:lstStyle/>
          <a:p>
            <a:r>
              <a:rPr lang="en-US" dirty="0"/>
              <a:t>Other obstacles mentioned:</a:t>
            </a:r>
          </a:p>
          <a:p>
            <a:pPr lvl="1"/>
            <a:r>
              <a:rPr lang="en-US" dirty="0"/>
              <a:t>Disciplinary faculty have seen similar systems come and go; </a:t>
            </a:r>
          </a:p>
          <a:p>
            <a:pPr lvl="1"/>
            <a:r>
              <a:rPr lang="en-US" dirty="0"/>
              <a:t>misunderstanding of the benefits of ORCID; </a:t>
            </a:r>
          </a:p>
          <a:p>
            <a:pPr lvl="1"/>
            <a:r>
              <a:rPr lang="en-US" dirty="0"/>
              <a:t>faculty not seeing ORCID as relevant to their publishing milieu (liberal arts, monographs)</a:t>
            </a:r>
          </a:p>
          <a:p>
            <a:pPr lvl="1"/>
            <a:r>
              <a:rPr lang="en-US" dirty="0"/>
              <a:t>Lack of statistics, lack of organizational control.</a:t>
            </a:r>
          </a:p>
          <a:p>
            <a:pPr lvl="1"/>
            <a:r>
              <a:rPr lang="en-US" dirty="0"/>
              <a:t>Lack of data on interest in ORCID, lack of knowledge about ORCID.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9437" y="5798145"/>
            <a:ext cx="6269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Overall some </a:t>
            </a:r>
            <a:r>
              <a:rPr lang="en-US" b="1" dirty="0"/>
              <a:t>large obstacles </a:t>
            </a:r>
            <a:r>
              <a:rPr lang="en-US" dirty="0"/>
              <a:t>raised: mainly </a:t>
            </a:r>
            <a:r>
              <a:rPr lang="en-US" b="1" dirty="0">
                <a:solidFill>
                  <a:srgbClr val="FF0000"/>
                </a:solidFill>
              </a:rPr>
              <a:t>cost, personnel, and primary stakeholder interest</a:t>
            </a:r>
            <a:r>
              <a:rPr lang="en-US" dirty="0"/>
              <a:t>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25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A225AE-742E-4B28-B825-C6A5695FE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690688"/>
            <a:ext cx="6269963" cy="398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36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12" y="222250"/>
            <a:ext cx="11534775" cy="1882775"/>
          </a:xfrm>
        </p:spPr>
        <p:txBody>
          <a:bodyPr>
            <a:normAutofit fontScale="90000"/>
          </a:bodyPr>
          <a:lstStyle/>
          <a:p>
            <a:r>
              <a:rPr lang="en-US" dirty="0"/>
              <a:t>Q26: Aside from funding, what would help you and your library advance the education efforts on your campus around ORCID adoption?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15" y="2242343"/>
            <a:ext cx="3657599" cy="39766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Likert scale </a:t>
            </a:r>
          </a:p>
          <a:p>
            <a:r>
              <a:rPr lang="en-US" dirty="0">
                <a:solidFill>
                  <a:srgbClr val="FF0000"/>
                </a:solidFill>
              </a:rPr>
              <a:t>1 = Least helpful </a:t>
            </a:r>
          </a:p>
          <a:p>
            <a:r>
              <a:rPr lang="en-US" dirty="0">
                <a:solidFill>
                  <a:srgbClr val="FF0000"/>
                </a:solidFill>
              </a:rPr>
              <a:t>10 = Most helpful</a:t>
            </a:r>
          </a:p>
          <a:p>
            <a:pPr lvl="1"/>
            <a:r>
              <a:rPr lang="en-US" dirty="0"/>
              <a:t>Ranked by avg. scores; </a:t>
            </a:r>
          </a:p>
          <a:p>
            <a:pPr lvl="1"/>
            <a:r>
              <a:rPr lang="en-US" dirty="0"/>
              <a:t>Most helpful ranked first</a:t>
            </a:r>
          </a:p>
          <a:p>
            <a:pPr lvl="1"/>
            <a:r>
              <a:rPr lang="en-US" dirty="0"/>
              <a:t>Clear trends about </a:t>
            </a:r>
            <a:r>
              <a:rPr lang="en-US" i="1" dirty="0"/>
              <a:t>desire for administrative support</a:t>
            </a:r>
          </a:p>
          <a:p>
            <a:pPr lvl="1"/>
            <a:r>
              <a:rPr lang="en-US" dirty="0"/>
              <a:t>Less interest in physical learning/outreach materials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26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DE6BDA-674E-461D-8150-F60924255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966" y="2000700"/>
            <a:ext cx="6583947" cy="468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197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371" y="223611"/>
            <a:ext cx="10515600" cy="1325563"/>
          </a:xfrm>
        </p:spPr>
        <p:txBody>
          <a:bodyPr/>
          <a:lstStyle/>
          <a:p>
            <a:r>
              <a:rPr lang="en-US" dirty="0"/>
              <a:t>A few quick takeaways: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29" y="1251857"/>
            <a:ext cx="11190514" cy="546961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Digital publishing: </a:t>
            </a:r>
          </a:p>
          <a:p>
            <a:pPr lvl="1"/>
            <a:r>
              <a:rPr lang="en-US" dirty="0"/>
              <a:t>Librarians are </a:t>
            </a:r>
            <a:r>
              <a:rPr lang="en-US" i="1" dirty="0"/>
              <a:t>generally</a:t>
            </a:r>
            <a:r>
              <a:rPr lang="en-US" dirty="0"/>
              <a:t> interested in offering a platform for publishing, </a:t>
            </a:r>
          </a:p>
          <a:p>
            <a:pPr lvl="1"/>
            <a:r>
              <a:rPr lang="en-US" dirty="0"/>
              <a:t>But, have </a:t>
            </a:r>
            <a:r>
              <a:rPr lang="en-US" b="1" dirty="0"/>
              <a:t>little</a:t>
            </a:r>
            <a:r>
              <a:rPr lang="en-US" dirty="0"/>
              <a:t> interest in managing/offering traditional publishing services (i.e. layout, editing, peer-review, etc...).</a:t>
            </a:r>
          </a:p>
          <a:p>
            <a:pPr lvl="1"/>
            <a:r>
              <a:rPr lang="en-US" dirty="0"/>
              <a:t>Time and labor is the major obstacle; {duh!}</a:t>
            </a:r>
          </a:p>
          <a:p>
            <a:pPr lvl="1"/>
            <a:r>
              <a:rPr lang="en-US" dirty="0"/>
              <a:t>Biggest benefits to digital publishing are seen as </a:t>
            </a:r>
            <a:r>
              <a:rPr lang="en-US" i="1" dirty="0"/>
              <a:t>educational</a:t>
            </a:r>
            <a:r>
              <a:rPr lang="en-US" dirty="0"/>
              <a:t>: i.e.: we really want to help </a:t>
            </a:r>
            <a:r>
              <a:rPr lang="en-US" i="1" dirty="0"/>
              <a:t>students</a:t>
            </a:r>
          </a:p>
          <a:p>
            <a:r>
              <a:rPr lang="en-US" b="1" dirty="0"/>
              <a:t>Green IR archiving practices: </a:t>
            </a:r>
          </a:p>
          <a:p>
            <a:pPr lvl="1"/>
            <a:r>
              <a:rPr lang="en-US" dirty="0"/>
              <a:t>Librarians</a:t>
            </a:r>
            <a:r>
              <a:rPr lang="en-US" b="1" dirty="0"/>
              <a:t> DON’T</a:t>
            </a:r>
            <a:r>
              <a:rPr lang="en-US" dirty="0"/>
              <a:t> intend to widen scope of repository for </a:t>
            </a:r>
            <a:r>
              <a:rPr lang="en-US" i="1" dirty="0"/>
              <a:t>non-campus affiliated works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Libraries primarily handle the work in-house; </a:t>
            </a:r>
          </a:p>
          <a:p>
            <a:pPr lvl="1"/>
            <a:r>
              <a:rPr lang="en-US" i="1" dirty="0"/>
              <a:t>Seems to be very little activity in terms of external partnerships</a:t>
            </a:r>
            <a:r>
              <a:rPr lang="en-US" dirty="0"/>
              <a:t>;</a:t>
            </a:r>
          </a:p>
          <a:p>
            <a:r>
              <a:rPr lang="en-US" b="1" dirty="0"/>
              <a:t>OA policy:</a:t>
            </a:r>
          </a:p>
          <a:p>
            <a:pPr lvl="1"/>
            <a:r>
              <a:rPr lang="en-US" dirty="0"/>
              <a:t>Still perceived as mainly a library issue in the CSUs; </a:t>
            </a:r>
            <a:r>
              <a:rPr lang="en-US" i="1" dirty="0"/>
              <a:t>the trouble is getting the message to those outside the library</a:t>
            </a:r>
            <a:r>
              <a:rPr lang="en-US" dirty="0"/>
              <a:t>.</a:t>
            </a:r>
          </a:p>
          <a:p>
            <a:r>
              <a:rPr lang="en-US" b="1" dirty="0"/>
              <a:t>ORCID: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Librarians are generally familiar with ORCID; but lack of adoption has little to do with its familiarity;</a:t>
            </a:r>
          </a:p>
          <a:p>
            <a:pPr lvl="1"/>
            <a:r>
              <a:rPr lang="en-US" dirty="0"/>
              <a:t>High amount of overall </a:t>
            </a:r>
            <a:r>
              <a:rPr lang="en-US" b="1" i="1" dirty="0"/>
              <a:t>non-interest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among librarians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Associated costs and perceived lack of fac/</a:t>
            </a:r>
            <a:r>
              <a:rPr lang="en-US" i="1" dirty="0" err="1">
                <a:solidFill>
                  <a:srgbClr val="FF0000"/>
                </a:solidFill>
              </a:rPr>
              <a:t>stu</a:t>
            </a:r>
            <a:r>
              <a:rPr lang="en-US" i="1" dirty="0">
                <a:solidFill>
                  <a:srgbClr val="FF0000"/>
                </a:solidFill>
              </a:rPr>
              <a:t>. interest seem to be main reasons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Librarians appear to </a:t>
            </a:r>
            <a:r>
              <a:rPr lang="en-US" b="1" dirty="0"/>
              <a:t>strongly want </a:t>
            </a:r>
            <a:r>
              <a:rPr lang="en-US" dirty="0"/>
              <a:t>administrative support from Deans, Provosts, and Offices of Research &amp;c.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64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takeaways?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think?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767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this tell us?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What do we do now?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ScholComm committee’s next moves are _______.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9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results | simple analysis | Digital Publishing / Open Access Initiatives / ORCID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710" y="1853448"/>
            <a:ext cx="10888580" cy="4340142"/>
          </a:xfrm>
        </p:spPr>
        <p:txBody>
          <a:bodyPr>
            <a:normAutofit/>
          </a:bodyPr>
          <a:lstStyle/>
          <a:p>
            <a:r>
              <a:rPr lang="en-US" dirty="0"/>
              <a:t>Survey opened on June 11; closed July 31, 2019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18 of 23 </a:t>
            </a:r>
            <a:r>
              <a:rPr lang="en-US" dirty="0"/>
              <a:t>campuses responded</a:t>
            </a:r>
          </a:p>
          <a:p>
            <a:r>
              <a:rPr lang="en-US" b="1" dirty="0"/>
              <a:t>26</a:t>
            </a:r>
            <a:r>
              <a:rPr lang="en-US" dirty="0"/>
              <a:t> Questions: 	</a:t>
            </a:r>
          </a:p>
          <a:p>
            <a:pPr lvl="1"/>
            <a:r>
              <a:rPr lang="en-US" b="1" dirty="0"/>
              <a:t>1-13; 17-18</a:t>
            </a:r>
            <a:r>
              <a:rPr lang="en-US" dirty="0"/>
              <a:t>: Digital publishing and “green” OA IR archiving practices</a:t>
            </a:r>
          </a:p>
          <a:p>
            <a:pPr lvl="1"/>
            <a:r>
              <a:rPr lang="en-US" b="1" dirty="0"/>
              <a:t>14-16</a:t>
            </a:r>
            <a:r>
              <a:rPr lang="en-US" dirty="0"/>
              <a:t>: OA policy – attitudes, awareness of, needs, greatest obstacles faced</a:t>
            </a:r>
          </a:p>
          <a:p>
            <a:pPr lvl="1"/>
            <a:r>
              <a:rPr lang="en-US" b="1" dirty="0"/>
              <a:t>19-20</a:t>
            </a:r>
            <a:r>
              <a:rPr lang="en-US" dirty="0"/>
              <a:t>: Open ended: (Needs on campus </a:t>
            </a:r>
            <a:r>
              <a:rPr lang="en-US" dirty="0" err="1"/>
              <a:t>RE:Digital</a:t>
            </a:r>
            <a:r>
              <a:rPr lang="en-US" dirty="0"/>
              <a:t> publishing + desired services)</a:t>
            </a:r>
          </a:p>
          <a:p>
            <a:pPr lvl="1"/>
            <a:r>
              <a:rPr lang="en-US" b="1" dirty="0"/>
              <a:t>21-26</a:t>
            </a:r>
            <a:r>
              <a:rPr lang="en-US" dirty="0"/>
              <a:t>: ORCID – attitudes, awareness, perceived needs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4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96277"/>
          </a:xfrm>
        </p:spPr>
        <p:txBody>
          <a:bodyPr/>
          <a:lstStyle/>
          <a:p>
            <a:r>
              <a:rPr lang="en-US" i="1" dirty="0"/>
              <a:t>Q1 – Q10: Multiple choice questions [same 6 choices for all]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785" y="2621902"/>
            <a:ext cx="6078204" cy="377528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4930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[Q1 &amp; Q2]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96277"/>
          </a:xfrm>
        </p:spPr>
        <p:txBody>
          <a:bodyPr/>
          <a:lstStyle/>
          <a:p>
            <a:r>
              <a:rPr lang="en-US" i="1" dirty="0"/>
              <a:t>Q1 – Q10: Multiple choice questions [same 6 choices for all]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61" y="2346828"/>
            <a:ext cx="5006360" cy="33052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7795" y="2348634"/>
            <a:ext cx="5157399" cy="330162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A40238-DB40-428C-8E76-56AAD0870141}"/>
              </a:ext>
            </a:extLst>
          </p:cNvPr>
          <p:cNvSpPr txBox="1"/>
          <p:nvPr/>
        </p:nvSpPr>
        <p:spPr>
          <a:xfrm>
            <a:off x="666061" y="5803941"/>
            <a:ext cx="5163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12</a:t>
            </a:r>
            <a:r>
              <a:rPr lang="en-US" dirty="0"/>
              <a:t> provide the service; </a:t>
            </a:r>
            <a:r>
              <a:rPr lang="en-US" b="1" dirty="0">
                <a:solidFill>
                  <a:srgbClr val="FF0000"/>
                </a:solidFill>
              </a:rPr>
              <a:t>6</a:t>
            </a:r>
            <a:r>
              <a:rPr lang="en-US" dirty="0"/>
              <a:t> do not / have not (yet) [but </a:t>
            </a:r>
          </a:p>
          <a:p>
            <a:r>
              <a:rPr lang="en-US" dirty="0"/>
              <a:t>intend to in the future]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860641-A110-4A15-8D8A-0F8C61FE70DC}"/>
              </a:ext>
            </a:extLst>
          </p:cNvPr>
          <p:cNvSpPr txBox="1"/>
          <p:nvPr/>
        </p:nvSpPr>
        <p:spPr>
          <a:xfrm>
            <a:off x="6487886" y="5725894"/>
            <a:ext cx="4782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 provide the service; </a:t>
            </a:r>
            <a:r>
              <a:rPr lang="en-US" b="1" dirty="0">
                <a:solidFill>
                  <a:srgbClr val="FF0000"/>
                </a:solidFill>
              </a:rPr>
              <a:t>10</a:t>
            </a:r>
            <a:r>
              <a:rPr lang="en-US" dirty="0"/>
              <a:t> do not / have not (yet); </a:t>
            </a:r>
          </a:p>
          <a:p>
            <a:r>
              <a:rPr lang="en-US" b="1" dirty="0">
                <a:solidFill>
                  <a:srgbClr val="FF0000"/>
                </a:solidFill>
              </a:rPr>
              <a:t>	1</a:t>
            </a:r>
            <a:r>
              <a:rPr lang="en-US" dirty="0"/>
              <a:t> has no plan to</a:t>
            </a:r>
          </a:p>
        </p:txBody>
      </p:sp>
    </p:spTree>
    <p:extLst>
      <p:ext uri="{BB962C8B-B14F-4D97-AF65-F5344CB8AC3E}">
        <p14:creationId xmlns:p14="http://schemas.microsoft.com/office/powerpoint/2010/main" val="3326901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[Q3 &amp; Q4]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96277"/>
          </a:xfrm>
        </p:spPr>
        <p:txBody>
          <a:bodyPr/>
          <a:lstStyle/>
          <a:p>
            <a:r>
              <a:rPr lang="en-US" i="1" dirty="0"/>
              <a:t>Q1 – Q10: Multiple choice questions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82415"/>
            <a:ext cx="5231612" cy="33108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4678" y="2391649"/>
            <a:ext cx="5217021" cy="3301629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6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3E77A2-9F62-4E95-8AF7-8D1A4B5426AF}"/>
              </a:ext>
            </a:extLst>
          </p:cNvPr>
          <p:cNvSpPr txBox="1"/>
          <p:nvPr/>
        </p:nvSpPr>
        <p:spPr>
          <a:xfrm>
            <a:off x="1120642" y="5817836"/>
            <a:ext cx="4666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 provide the service; </a:t>
            </a:r>
            <a:r>
              <a:rPr lang="en-US" b="1" dirty="0">
                <a:solidFill>
                  <a:srgbClr val="FF0000"/>
                </a:solidFill>
              </a:rPr>
              <a:t>10 </a:t>
            </a:r>
            <a:r>
              <a:rPr lang="en-US" dirty="0"/>
              <a:t>do not / have not (yet)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A9AD54-EF74-4603-9525-BC31C5517D95}"/>
              </a:ext>
            </a:extLst>
          </p:cNvPr>
          <p:cNvSpPr txBox="1"/>
          <p:nvPr/>
        </p:nvSpPr>
        <p:spPr>
          <a:xfrm>
            <a:off x="6580083" y="5838700"/>
            <a:ext cx="4666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12</a:t>
            </a:r>
            <a:r>
              <a:rPr lang="en-US" dirty="0"/>
              <a:t> provide the service; </a:t>
            </a:r>
            <a:r>
              <a:rPr lang="en-US" b="1" dirty="0">
                <a:solidFill>
                  <a:srgbClr val="FF0000"/>
                </a:solidFill>
              </a:rPr>
              <a:t>6</a:t>
            </a:r>
            <a:r>
              <a:rPr lang="en-US" dirty="0"/>
              <a:t> do not / have not (yet)</a:t>
            </a:r>
          </a:p>
        </p:txBody>
      </p:sp>
    </p:spTree>
    <p:extLst>
      <p:ext uri="{BB962C8B-B14F-4D97-AF65-F5344CB8AC3E}">
        <p14:creationId xmlns:p14="http://schemas.microsoft.com/office/powerpoint/2010/main" val="3991941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[Q5 &amp; Q6]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96277"/>
          </a:xfrm>
        </p:spPr>
        <p:txBody>
          <a:bodyPr/>
          <a:lstStyle/>
          <a:p>
            <a:r>
              <a:rPr lang="en-US" i="1" dirty="0"/>
              <a:t>Q1 – Q10: Multiple choice questions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32" y="2363039"/>
            <a:ext cx="5144835" cy="328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4485" y="2363039"/>
            <a:ext cx="5189315" cy="3284095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124311-BB2B-40FC-8795-4DBFE05359BE}"/>
              </a:ext>
            </a:extLst>
          </p:cNvPr>
          <p:cNvSpPr txBox="1"/>
          <p:nvPr/>
        </p:nvSpPr>
        <p:spPr>
          <a:xfrm>
            <a:off x="259279" y="5795304"/>
            <a:ext cx="5905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5</a:t>
            </a:r>
            <a:r>
              <a:rPr lang="en-US" dirty="0"/>
              <a:t> provide the service; 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 do not / have not (yet); </a:t>
            </a:r>
            <a:r>
              <a:rPr lang="en-US" b="1" dirty="0">
                <a:solidFill>
                  <a:srgbClr val="FF0000"/>
                </a:solidFill>
              </a:rPr>
              <a:t>10</a:t>
            </a:r>
            <a:r>
              <a:rPr lang="en-US" dirty="0"/>
              <a:t> no plan 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D42AD0-493F-47A6-A321-586A39BF53B1}"/>
              </a:ext>
            </a:extLst>
          </p:cNvPr>
          <p:cNvSpPr txBox="1"/>
          <p:nvPr/>
        </p:nvSpPr>
        <p:spPr>
          <a:xfrm>
            <a:off x="6425778" y="5795304"/>
            <a:ext cx="4666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11</a:t>
            </a:r>
            <a:r>
              <a:rPr lang="en-US" dirty="0"/>
              <a:t> provide the service; 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 do not / have not (yet)</a:t>
            </a:r>
          </a:p>
        </p:txBody>
      </p:sp>
    </p:spTree>
    <p:extLst>
      <p:ext uri="{BB962C8B-B14F-4D97-AF65-F5344CB8AC3E}">
        <p14:creationId xmlns:p14="http://schemas.microsoft.com/office/powerpoint/2010/main" val="1967937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[Q7 &amp; Q8]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96277"/>
          </a:xfrm>
        </p:spPr>
        <p:txBody>
          <a:bodyPr/>
          <a:lstStyle/>
          <a:p>
            <a:r>
              <a:rPr lang="en-US" i="1" dirty="0"/>
              <a:t>Q1 – Q10: Multiple choice questions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248" y="2367801"/>
            <a:ext cx="5144835" cy="32632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107" y="2365956"/>
            <a:ext cx="4864545" cy="326514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8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21922-D8D1-4986-8021-B787A736F5E1}"/>
              </a:ext>
            </a:extLst>
          </p:cNvPr>
          <p:cNvSpPr txBox="1"/>
          <p:nvPr/>
        </p:nvSpPr>
        <p:spPr>
          <a:xfrm>
            <a:off x="6095999" y="5802096"/>
            <a:ext cx="553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</a:t>
            </a:r>
            <a:r>
              <a:rPr lang="en-US" dirty="0"/>
              <a:t> provide the service; 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 do not / have not (yet);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/>
              <a:t> no plan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832BF8-AA23-4942-AA26-9162CC16B539}"/>
              </a:ext>
            </a:extLst>
          </p:cNvPr>
          <p:cNvSpPr txBox="1"/>
          <p:nvPr/>
        </p:nvSpPr>
        <p:spPr>
          <a:xfrm>
            <a:off x="261391" y="5803941"/>
            <a:ext cx="553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 provide the service; </a:t>
            </a:r>
            <a:r>
              <a:rPr lang="en-US" b="1" dirty="0">
                <a:solidFill>
                  <a:srgbClr val="FF0000"/>
                </a:solidFill>
              </a:rPr>
              <a:t>9</a:t>
            </a:r>
            <a:r>
              <a:rPr lang="en-US" dirty="0"/>
              <a:t> do not / have not (yet);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/>
              <a:t> no plan</a:t>
            </a:r>
          </a:p>
        </p:txBody>
      </p:sp>
    </p:spTree>
    <p:extLst>
      <p:ext uri="{BB962C8B-B14F-4D97-AF65-F5344CB8AC3E}">
        <p14:creationId xmlns:p14="http://schemas.microsoft.com/office/powerpoint/2010/main" val="416183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Preliminary results | simple analysis | Digital Publishing &amp; OA survey results </a:t>
            </a:r>
            <a:r>
              <a:rPr lang="en-US" dirty="0">
                <a:solidFill>
                  <a:srgbClr val="FF0000"/>
                </a:solidFill>
              </a:rPr>
              <a:t>[Q9 &amp; Q10]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96277"/>
          </a:xfrm>
        </p:spPr>
        <p:txBody>
          <a:bodyPr/>
          <a:lstStyle/>
          <a:p>
            <a:r>
              <a:rPr lang="en-US" i="1" dirty="0"/>
              <a:t>Q1 – Q10: Multiple choice questions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96" y="2375428"/>
            <a:ext cx="5051693" cy="32480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984" y="2380152"/>
            <a:ext cx="4799231" cy="3243317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655A-EBAD-4815-A4B7-F18D97FD15D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E00019-FA42-406C-AAE8-E2743C311736}"/>
              </a:ext>
            </a:extLst>
          </p:cNvPr>
          <p:cNvSpPr txBox="1"/>
          <p:nvPr/>
        </p:nvSpPr>
        <p:spPr>
          <a:xfrm>
            <a:off x="156152" y="5709494"/>
            <a:ext cx="565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 provide the service; </a:t>
            </a:r>
            <a:r>
              <a:rPr lang="en-US" b="1" dirty="0">
                <a:solidFill>
                  <a:srgbClr val="FF0000"/>
                </a:solidFill>
              </a:rPr>
              <a:t>5</a:t>
            </a:r>
            <a:r>
              <a:rPr lang="en-US" dirty="0"/>
              <a:t> do not / have not (yet); </a:t>
            </a:r>
            <a:r>
              <a:rPr lang="en-US" b="1" dirty="0">
                <a:solidFill>
                  <a:srgbClr val="FF0000"/>
                </a:solidFill>
              </a:rPr>
              <a:t>11</a:t>
            </a:r>
            <a:r>
              <a:rPr lang="en-US" dirty="0"/>
              <a:t> no plan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4D5E96-55C4-4921-B5D8-60F6DB505730}"/>
              </a:ext>
            </a:extLst>
          </p:cNvPr>
          <p:cNvSpPr txBox="1"/>
          <p:nvPr/>
        </p:nvSpPr>
        <p:spPr>
          <a:xfrm>
            <a:off x="5941665" y="5709494"/>
            <a:ext cx="565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10</a:t>
            </a:r>
            <a:r>
              <a:rPr lang="en-US" dirty="0"/>
              <a:t> provide the service; </a:t>
            </a:r>
            <a:r>
              <a:rPr lang="en-US" b="1" dirty="0">
                <a:solidFill>
                  <a:srgbClr val="FF0000"/>
                </a:solidFill>
              </a:rPr>
              <a:t>5</a:t>
            </a:r>
            <a:r>
              <a:rPr lang="en-US" dirty="0"/>
              <a:t> do not / have not (yet); 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dirty="0"/>
              <a:t> no plan</a:t>
            </a:r>
          </a:p>
        </p:txBody>
      </p:sp>
    </p:spTree>
    <p:extLst>
      <p:ext uri="{BB962C8B-B14F-4D97-AF65-F5344CB8AC3E}">
        <p14:creationId xmlns:p14="http://schemas.microsoft.com/office/powerpoint/2010/main" val="30685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2095</Words>
  <Application>Microsoft Macintosh PowerPoint</Application>
  <PresentationFormat>Widescreen</PresentationFormat>
  <Paragraphs>265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ScholComm Committee:  Digital Publishing, OA policy &amp; ORCID Survey Results – Preliminary analysis</vt:lpstr>
      <vt:lpstr>Preliminary results | simple analysis | Digital Publishing / Open Access Initiatives / ORCID</vt:lpstr>
      <vt:lpstr>Preliminary results | simple analysis | Digital Publishing / Open Access Initiatives / ORCID</vt:lpstr>
      <vt:lpstr>Preliminary results | simple analysis | Digital Publishing &amp; OA survey results</vt:lpstr>
      <vt:lpstr>Preliminary results | simple analysis | Digital Publishing &amp; OA survey results [Q1 &amp; Q2]</vt:lpstr>
      <vt:lpstr>Preliminary results | simple analysis | Digital Publishing &amp; OA survey results [Q3 &amp; Q4]</vt:lpstr>
      <vt:lpstr>Preliminary results | simple analysis | Digital Publishing &amp; OA survey results [Q5 &amp; Q6]</vt:lpstr>
      <vt:lpstr>Preliminary results | simple analysis | Digital Publishing &amp; OA survey results [Q7 &amp; Q8]</vt:lpstr>
      <vt:lpstr>Preliminary results | simple analysis | Digital Publishing &amp; OA survey results [Q9 &amp; Q10]</vt:lpstr>
      <vt:lpstr>Preliminary results | simple analysis | Digital Publishing &amp; OA survey results [Q11]</vt:lpstr>
      <vt:lpstr>Preliminary results | simple analysis | Digital Publishing &amp; OA survey results [Q12]</vt:lpstr>
      <vt:lpstr>Preliminary results | simple analysis | Digital Publishing &amp; OA survey results [Q13]</vt:lpstr>
      <vt:lpstr>Preliminary results | simple analysis | Digital Publishing &amp; OA survey results [Q14]</vt:lpstr>
      <vt:lpstr>Preliminary results | simple analysis | Digital Publishing &amp; OA survey results [Q15]</vt:lpstr>
      <vt:lpstr>Preliminary results | simple analysis | Digital Publishing &amp; OA survey results [Q16] part 1</vt:lpstr>
      <vt:lpstr>Preliminary results | simple analysis | Digital Publishing &amp; OA survey results [Q16] part 2</vt:lpstr>
      <vt:lpstr>Preliminary results | simple analysis | Digital Publishing &amp; OA survey results [Q17]</vt:lpstr>
      <vt:lpstr>Preliminary results | simple analysis | Digital Publishing &amp; OA survey results [Q18]</vt:lpstr>
      <vt:lpstr>Preliminary results | simple analysis | Digital Publishing &amp; OA survey results [Q19-20]</vt:lpstr>
      <vt:lpstr>Preliminary results | Simple analysis | ORCID</vt:lpstr>
      <vt:lpstr>Q21: “How much do you know about ORCID?” </vt:lpstr>
      <vt:lpstr>Q22: Is your campus or library considering an institutional membership to ORCID? Please explain.</vt:lpstr>
      <vt:lpstr>Q23: What types of outreach or instruction materials do you provide about ORCID? [choose all that apply]</vt:lpstr>
      <vt:lpstr>Q24. Who should be the primary registrants for ORCIDs? [Choose all that apply]</vt:lpstr>
      <vt:lpstr>Q25: What obstacles might prevent the adoption of ORCID on your campus? [choose all that apply]</vt:lpstr>
      <vt:lpstr>Q26: Aside from funding, what would help you and your library advance the education efforts on your campus around ORCID adoption?</vt:lpstr>
      <vt:lpstr>A few quick takeaways:</vt:lpstr>
      <vt:lpstr>More takeaways?</vt:lpstr>
      <vt:lpstr>Discussion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ScholComm Committee  OA Publishing &amp; ORCID Survey Preliminary Results 2019</dc:title>
  <dc:creator>Weiss, Andrew P</dc:creator>
  <cp:lastModifiedBy>Patrick A Newell</cp:lastModifiedBy>
  <cp:revision>84</cp:revision>
  <cp:lastPrinted>2019-09-07T00:26:25Z</cp:lastPrinted>
  <dcterms:created xsi:type="dcterms:W3CDTF">2019-08-01T20:55:19Z</dcterms:created>
  <dcterms:modified xsi:type="dcterms:W3CDTF">2019-09-07T00:36:26Z</dcterms:modified>
</cp:coreProperties>
</file>