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969" autoAdjust="0"/>
    <p:restoredTop sz="94660"/>
  </p:normalViewPr>
  <p:slideViewPr>
    <p:cSldViewPr snapToGrid="0">
      <p:cViewPr varScale="1">
        <p:scale>
          <a:sx n="91" d="100"/>
          <a:sy n="91" d="100"/>
        </p:scale>
        <p:origin x="-486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EA0C2-682F-4FD0-9FF3-C0C80418D811}" type="datetimeFigureOut">
              <a:rPr lang="en-US" smtClean="0"/>
              <a:pPr/>
              <a:t>10/26/2016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3BBAE-DDE8-41BB-9975-86940099CE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72758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EA0C2-682F-4FD0-9FF3-C0C80418D811}" type="datetimeFigureOut">
              <a:rPr lang="en-US" smtClean="0"/>
              <a:pPr/>
              <a:t>10/26/2016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3BBAE-DDE8-41BB-9975-86940099CE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67600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EA0C2-682F-4FD0-9FF3-C0C80418D811}" type="datetimeFigureOut">
              <a:rPr lang="en-US" smtClean="0"/>
              <a:pPr/>
              <a:t>10/26/2016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3BBAE-DDE8-41BB-9975-86940099CE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6067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EA0C2-682F-4FD0-9FF3-C0C80418D811}" type="datetimeFigureOut">
              <a:rPr lang="en-US" smtClean="0"/>
              <a:pPr/>
              <a:t>10/26/2016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3BBAE-DDE8-41BB-9975-86940099CE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5088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EA0C2-682F-4FD0-9FF3-C0C80418D811}" type="datetimeFigureOut">
              <a:rPr lang="en-US" smtClean="0"/>
              <a:pPr/>
              <a:t>10/26/2016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3BBAE-DDE8-41BB-9975-86940099CE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18666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EA0C2-682F-4FD0-9FF3-C0C80418D811}" type="datetimeFigureOut">
              <a:rPr lang="en-US" smtClean="0"/>
              <a:pPr/>
              <a:t>10/26/2016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3BBAE-DDE8-41BB-9975-86940099CE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2904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EA0C2-682F-4FD0-9FF3-C0C80418D811}" type="datetimeFigureOut">
              <a:rPr lang="en-US" smtClean="0"/>
              <a:pPr/>
              <a:t>10/26/2016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3BBAE-DDE8-41BB-9975-86940099CE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56368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EA0C2-682F-4FD0-9FF3-C0C80418D811}" type="datetimeFigureOut">
              <a:rPr lang="en-US" smtClean="0"/>
              <a:pPr/>
              <a:t>10/26/2016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3BBAE-DDE8-41BB-9975-86940099CE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71115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EA0C2-682F-4FD0-9FF3-C0C80418D811}" type="datetimeFigureOut">
              <a:rPr lang="en-US" smtClean="0"/>
              <a:pPr/>
              <a:t>10/26/2016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3BBAE-DDE8-41BB-9975-86940099CE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97368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EA0C2-682F-4FD0-9FF3-C0C80418D811}" type="datetimeFigureOut">
              <a:rPr lang="en-US" smtClean="0"/>
              <a:pPr/>
              <a:t>10/26/2016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3BBAE-DDE8-41BB-9975-86940099CE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1546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EA0C2-682F-4FD0-9FF3-C0C80418D811}" type="datetimeFigureOut">
              <a:rPr lang="en-US" smtClean="0"/>
              <a:pPr/>
              <a:t>10/26/2016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3BBAE-DDE8-41BB-9975-86940099CE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97267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EA0C2-682F-4FD0-9FF3-C0C80418D811}" type="datetimeFigureOut">
              <a:rPr lang="en-US" smtClean="0"/>
              <a:pPr/>
              <a:t>10/26/2016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53BBAE-DDE8-41BB-9975-86940099CE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10873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lstate.edu/library/content/statistics/" TargetMode="External"/><Relationship Id="rId2" Type="http://schemas.openxmlformats.org/officeDocument/2006/relationships/hyperlink" Target="http://www.calstate.edu/as/stat_reports/2014-2015/f14_01.ht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ULMS Cost </a:t>
            </a:r>
            <a:r>
              <a:rPr lang="en-US" smtClean="0"/>
              <a:t>Share Discussion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59932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for COLD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Do we want to contribute an additional $200,000 out of campus funds to support a CO Resource Sharing Positon</a:t>
            </a:r>
          </a:p>
          <a:p>
            <a:pPr marL="914400" lvl="1" indent="-457200">
              <a:buAutoNum type="alphaUcPeriod"/>
            </a:pPr>
            <a:r>
              <a:rPr lang="en-US" dirty="0" smtClean="0"/>
              <a:t>How </a:t>
            </a:r>
            <a:r>
              <a:rPr lang="en-US" smtClean="0"/>
              <a:t>many total CO </a:t>
            </a:r>
            <a:r>
              <a:rPr lang="en-US" dirty="0" smtClean="0"/>
              <a:t>positions would this give us?</a:t>
            </a:r>
          </a:p>
          <a:p>
            <a:pPr marL="914400" lvl="1" indent="-457200">
              <a:buAutoNum type="alphaUcPeriod"/>
            </a:pPr>
            <a:r>
              <a:rPr lang="en-US" dirty="0" smtClean="0"/>
              <a:t>How would we do resource sharing without it?</a:t>
            </a:r>
          </a:p>
          <a:p>
            <a:pPr marL="457200" indent="-457200">
              <a:buAutoNum type="arabicPeriod"/>
            </a:pPr>
            <a:r>
              <a:rPr lang="en-US" dirty="0" smtClean="0"/>
              <a:t>Do we want to alter the formula for distributing costs?</a:t>
            </a:r>
          </a:p>
          <a:p>
            <a:pPr marL="914400" lvl="1" indent="-457200">
              <a:buFont typeface="Arial" panose="020B0604020202020204" pitchFamily="34" charset="0"/>
              <a:buAutoNum type="alphaUcPeriod"/>
            </a:pPr>
            <a:r>
              <a:rPr lang="en-US" dirty="0" smtClean="0"/>
              <a:t>Instead of 25% enrollment, 25% collection size, 25% library staff size, and 25% equal division of costs, some other formula?</a:t>
            </a:r>
          </a:p>
          <a:p>
            <a:pPr marL="914400" lvl="1" indent="-457200">
              <a:buAutoNum type="alphaUcPeriod"/>
            </a:pPr>
            <a:r>
              <a:rPr lang="en-US" dirty="0" smtClean="0"/>
              <a:t>Give every campus an equal % cut in their current costs?</a:t>
            </a:r>
          </a:p>
          <a:p>
            <a:pPr marL="914400" lvl="1" indent="-457200">
              <a:buAutoNum type="alphaU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73509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Stacked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Everyone who wants to comment, raises their hands now</a:t>
            </a:r>
          </a:p>
          <a:p>
            <a:endParaRPr lang="en-US" dirty="0"/>
          </a:p>
          <a:p>
            <a:r>
              <a:rPr lang="en-US" dirty="0" smtClean="0"/>
              <a:t>John writes down order at the start of the discussion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36190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Vender Cost Estimate RFP, March 2015</a:t>
            </a:r>
            <a:endParaRPr lang="en-U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604238178"/>
              </p:ext>
            </p:extLst>
          </p:nvPr>
        </p:nvGraphicFramePr>
        <p:xfrm>
          <a:off x="1156138" y="1366359"/>
          <a:ext cx="10037378" cy="52026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97597"/>
                <a:gridCol w="2274227"/>
                <a:gridCol w="2257127"/>
                <a:gridCol w="2308427"/>
              </a:tblGrid>
              <a:tr h="178326">
                <a:tc>
                  <a:txBody>
                    <a:bodyPr/>
                    <a:lstStyle/>
                    <a:p>
                      <a:pPr marL="635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Campus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Current spend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Alma + Primo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Sierra + Encore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/>
                </a:tc>
              </a:tr>
              <a:tr h="178326">
                <a:tc>
                  <a:txBody>
                    <a:bodyPr/>
                    <a:lstStyle/>
                    <a:p>
                      <a:pPr marL="635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Bakersfield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48,732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31,952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66,568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</a:tr>
              <a:tr h="178326">
                <a:tc>
                  <a:txBody>
                    <a:bodyPr/>
                    <a:lstStyle/>
                    <a:p>
                      <a:pPr marL="635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Channel Islands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25,791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24,180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50,374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</a:tr>
              <a:tr h="178326">
                <a:tc>
                  <a:txBody>
                    <a:bodyPr/>
                    <a:lstStyle/>
                    <a:p>
                      <a:pPr marL="635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Chico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95,087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46,424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96,717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</a:tr>
              <a:tr h="178326">
                <a:tc>
                  <a:txBody>
                    <a:bodyPr/>
                    <a:lstStyle/>
                    <a:p>
                      <a:pPr marL="635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Dominguez Hills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39,996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41,206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85,846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</a:tr>
              <a:tr h="178326">
                <a:tc>
                  <a:txBody>
                    <a:bodyPr/>
                    <a:lstStyle/>
                    <a:p>
                      <a:pPr marL="635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East Bay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74,918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45,905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95,635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</a:tr>
              <a:tr h="178326">
                <a:tc>
                  <a:txBody>
                    <a:bodyPr/>
                    <a:lstStyle/>
                    <a:p>
                      <a:pPr marL="635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Fresno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81,659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72,169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150,353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</a:tr>
              <a:tr h="178326">
                <a:tc>
                  <a:txBody>
                    <a:bodyPr/>
                    <a:lstStyle/>
                    <a:p>
                      <a:pPr marL="635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Fullerton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146,358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73,028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152,142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</a:tr>
              <a:tr h="178326">
                <a:tc>
                  <a:txBody>
                    <a:bodyPr/>
                    <a:lstStyle/>
                    <a:p>
                      <a:pPr marL="635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Humboldt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50,022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36,566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76,178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</a:tr>
              <a:tr h="178326">
                <a:tc>
                  <a:txBody>
                    <a:bodyPr/>
                    <a:lstStyle/>
                    <a:p>
                      <a:pPr marL="635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Long Beach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127,457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71,197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148,328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</a:tr>
              <a:tr h="178326">
                <a:tc>
                  <a:txBody>
                    <a:bodyPr/>
                    <a:lstStyle/>
                    <a:p>
                      <a:pPr marL="635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Los Angeles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78,090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53,720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111,917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</a:tr>
              <a:tr h="178326">
                <a:tc>
                  <a:txBody>
                    <a:bodyPr/>
                    <a:lstStyle/>
                    <a:p>
                      <a:pPr marL="635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Maritime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11,732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16,231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33,814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</a:tr>
              <a:tr h="178326">
                <a:tc>
                  <a:txBody>
                    <a:bodyPr/>
                    <a:lstStyle/>
                    <a:p>
                      <a:pPr marL="635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Monterey Bay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23,947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25,522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53,172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</a:tr>
              <a:tr h="178326">
                <a:tc>
                  <a:txBody>
                    <a:bodyPr/>
                    <a:lstStyle/>
                    <a:p>
                      <a:pPr marL="635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Northridge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117,831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89,001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185,418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</a:tr>
              <a:tr h="178326">
                <a:tc>
                  <a:txBody>
                    <a:bodyPr/>
                    <a:lstStyle/>
                    <a:p>
                      <a:pPr marL="635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Pomona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115,394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51,705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107,719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</a:tr>
              <a:tr h="178326">
                <a:tc>
                  <a:txBody>
                    <a:bodyPr/>
                    <a:lstStyle/>
                    <a:p>
                      <a:pPr marL="635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Sacramento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161,000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64,621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134,628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</a:tr>
              <a:tr h="178326">
                <a:tc>
                  <a:txBody>
                    <a:bodyPr/>
                    <a:lstStyle/>
                    <a:p>
                      <a:pPr marL="635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San Bernardino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53,926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52,760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109,916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</a:tr>
              <a:tr h="178326">
                <a:tc>
                  <a:txBody>
                    <a:bodyPr/>
                    <a:lstStyle/>
                    <a:p>
                      <a:pPr marL="635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San Diego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140,178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92,044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191,758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</a:tr>
              <a:tr h="178326">
                <a:tc>
                  <a:txBody>
                    <a:bodyPr/>
                    <a:lstStyle/>
                    <a:p>
                      <a:pPr marL="635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San Francisco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96,447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78,238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162,995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</a:tr>
              <a:tr h="178326">
                <a:tc>
                  <a:txBody>
                    <a:bodyPr/>
                    <a:lstStyle/>
                    <a:p>
                      <a:pPr marL="635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San Jose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109,015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77,334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161,112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</a:tr>
              <a:tr h="178326">
                <a:tc>
                  <a:txBody>
                    <a:bodyPr/>
                    <a:lstStyle/>
                    <a:p>
                      <a:pPr marL="635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San Luis Obispo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89,207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51,173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106,610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</a:tr>
              <a:tr h="178326">
                <a:tc>
                  <a:txBody>
                    <a:bodyPr/>
                    <a:lstStyle/>
                    <a:p>
                      <a:pPr marL="635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San Marcos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89,000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38,481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80,170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</a:tr>
              <a:tr h="178326">
                <a:tc>
                  <a:txBody>
                    <a:bodyPr/>
                    <a:lstStyle/>
                    <a:p>
                      <a:pPr marL="635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Sonoma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66,474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35,736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74,450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</a:tr>
              <a:tr h="178326">
                <a:tc>
                  <a:txBody>
                    <a:bodyPr/>
                    <a:lstStyle/>
                    <a:p>
                      <a:pPr marL="635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Stanislaus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51,732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30,806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64,180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</a:tr>
              <a:tr h="193902">
                <a:tc>
                  <a:txBody>
                    <a:bodyPr/>
                    <a:lstStyle/>
                    <a:p>
                      <a:pPr marL="635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</a:tr>
              <a:tr h="178326">
                <a:tc>
                  <a:txBody>
                    <a:bodyPr/>
                    <a:lstStyle/>
                    <a:p>
                      <a:pPr marL="635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* SerSol misc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41,610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</a:tr>
              <a:tr h="178326">
                <a:tc>
                  <a:txBody>
                    <a:bodyPr/>
                    <a:lstStyle/>
                    <a:p>
                      <a:pPr marL="635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Chancellor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208,465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200,000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200,000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</a:tr>
              <a:tr h="193902">
                <a:tc>
                  <a:txBody>
                    <a:bodyPr/>
                    <a:lstStyle/>
                    <a:p>
                      <a:pPr marL="635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</a:tr>
              <a:tr h="178326">
                <a:tc>
                  <a:txBody>
                    <a:bodyPr/>
                    <a:lstStyle/>
                    <a:p>
                      <a:pPr marL="635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Total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2,144,068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1,400,000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2,700,000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3855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Assumptions of the March 2015 Estimate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Annual Maintenance Cost for Alma &amp; Primo = $</a:t>
            </a:r>
            <a:r>
              <a:rPr lang="en-US" dirty="0" smtClean="0"/>
              <a:t>1,400,000</a:t>
            </a:r>
          </a:p>
          <a:p>
            <a:endParaRPr lang="en-US" dirty="0" smtClean="0"/>
          </a:p>
          <a:p>
            <a:r>
              <a:rPr lang="en-US" dirty="0" smtClean="0"/>
              <a:t>Annual inflation rate for EL for 3 years is 3.5%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Total Cost Covered by the local campuses = $1,200,000</a:t>
            </a:r>
          </a:p>
          <a:p>
            <a:endParaRPr lang="en-US" dirty="0"/>
          </a:p>
          <a:p>
            <a:r>
              <a:rPr lang="en-US" dirty="0" smtClean="0"/>
              <a:t>Cost Covered by the CO = $200,000</a:t>
            </a:r>
          </a:p>
          <a:p>
            <a:endParaRPr lang="en-US" dirty="0"/>
          </a:p>
          <a:p>
            <a:r>
              <a:rPr lang="en-US" dirty="0"/>
              <a:t>Per-campus costs </a:t>
            </a:r>
            <a:r>
              <a:rPr lang="en-US" dirty="0" smtClean="0"/>
              <a:t>reflected </a:t>
            </a:r>
            <a:r>
              <a:rPr lang="en-US" dirty="0"/>
              <a:t>a formula of 25% FTE, 25% collection size, 25% staff size, and 25% equal division of cost.</a:t>
            </a:r>
          </a:p>
        </p:txBody>
      </p:sp>
    </p:spTree>
    <p:extLst>
      <p:ext uri="{BB962C8B-B14F-4D97-AF65-F5344CB8AC3E}">
        <p14:creationId xmlns:p14="http://schemas.microsoft.com/office/powerpoint/2010/main" xmlns="" val="2227378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954407" cy="1325563"/>
          </a:xfrm>
        </p:spPr>
        <p:txBody>
          <a:bodyPr/>
          <a:lstStyle/>
          <a:p>
            <a:r>
              <a:rPr lang="en-US" dirty="0" smtClean="0"/>
              <a:t>Current Spend Summary in March 2015 RFP Rec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16132380"/>
              </p:ext>
            </p:extLst>
          </p:nvPr>
        </p:nvGraphicFramePr>
        <p:xfrm>
          <a:off x="1734206" y="1690686"/>
          <a:ext cx="9154510" cy="495186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08085"/>
                <a:gridCol w="1358411"/>
                <a:gridCol w="1269819"/>
                <a:gridCol w="1461769"/>
                <a:gridCol w="1299351"/>
                <a:gridCol w="1757075"/>
              </a:tblGrid>
              <a:tr h="169225">
                <a:tc>
                  <a:txBody>
                    <a:bodyPr/>
                    <a:lstStyle/>
                    <a:p>
                      <a:pPr marL="76200" marR="762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Campus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ILS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ERM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Discovery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Server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Total spend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/>
                </a:tc>
              </a:tr>
              <a:tr h="169225">
                <a:tc>
                  <a:txBody>
                    <a:bodyPr/>
                    <a:lstStyle/>
                    <a:p>
                      <a:pPr marL="76200" marR="762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Bakersfield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40,000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*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6,232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2,500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48,732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</a:tr>
              <a:tr h="169225">
                <a:tc>
                  <a:txBody>
                    <a:bodyPr/>
                    <a:lstStyle/>
                    <a:p>
                      <a:pPr marL="76200" marR="762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Channel Islands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17,059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6,232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2,500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25,791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</a:tr>
              <a:tr h="169225">
                <a:tc>
                  <a:txBody>
                    <a:bodyPr/>
                    <a:lstStyle/>
                    <a:p>
                      <a:pPr marL="76200" marR="762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Chico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56,587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36,000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2,500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95,087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</a:tr>
              <a:tr h="169225">
                <a:tc>
                  <a:txBody>
                    <a:bodyPr/>
                    <a:lstStyle/>
                    <a:p>
                      <a:pPr marL="76200" marR="762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Dominguez Hills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26,070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*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11,426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2,500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39,996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</a:tr>
              <a:tr h="169225">
                <a:tc>
                  <a:txBody>
                    <a:bodyPr/>
                    <a:lstStyle/>
                    <a:p>
                      <a:pPr marL="76200" marR="762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East Bay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63,492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11,426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74,918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</a:tr>
              <a:tr h="169225">
                <a:tc>
                  <a:txBody>
                    <a:bodyPr/>
                    <a:lstStyle/>
                    <a:p>
                      <a:pPr marL="76200" marR="762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Fresno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60,464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*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18,695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2,500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81,659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</a:tr>
              <a:tr h="169225">
                <a:tc>
                  <a:txBody>
                    <a:bodyPr/>
                    <a:lstStyle/>
                    <a:p>
                      <a:pPr marL="76200" marR="762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Fullerton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117,420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7,743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18,695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2,500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146,358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</a:tr>
              <a:tr h="169225">
                <a:tc>
                  <a:txBody>
                    <a:bodyPr/>
                    <a:lstStyle/>
                    <a:p>
                      <a:pPr marL="76200" marR="762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Humboldt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41,290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6,232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2,500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50,022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</a:tr>
              <a:tr h="169225">
                <a:tc>
                  <a:txBody>
                    <a:bodyPr/>
                    <a:lstStyle/>
                    <a:p>
                      <a:pPr marL="76200" marR="762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Long Beach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106,262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*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18,695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2,500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127,457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</a:tr>
              <a:tr h="169225">
                <a:tc>
                  <a:txBody>
                    <a:bodyPr/>
                    <a:lstStyle/>
                    <a:p>
                      <a:pPr marL="76200" marR="762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Los Angeles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64,164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*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11,426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2,500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78,090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</a:tr>
              <a:tr h="169225">
                <a:tc>
                  <a:txBody>
                    <a:bodyPr/>
                    <a:lstStyle/>
                    <a:p>
                      <a:pPr marL="76200" marR="762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Maritime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3,000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6,232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2,500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11,732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</a:tr>
              <a:tr h="169225">
                <a:tc>
                  <a:txBody>
                    <a:bodyPr/>
                    <a:lstStyle/>
                    <a:p>
                      <a:pPr marL="76200" marR="762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Monterey Bay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15,215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6,232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2,500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23,947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</a:tr>
              <a:tr h="169225">
                <a:tc>
                  <a:txBody>
                    <a:bodyPr/>
                    <a:lstStyle/>
                    <a:p>
                      <a:pPr marL="76200" marR="762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Northridge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81,624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15,012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18,695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2,500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117,831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</a:tr>
              <a:tr h="169225">
                <a:tc>
                  <a:txBody>
                    <a:bodyPr/>
                    <a:lstStyle/>
                    <a:p>
                      <a:pPr marL="76200" marR="762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Pomona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101,468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*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11,426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2,500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115,394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</a:tr>
              <a:tr h="169225">
                <a:tc>
                  <a:txBody>
                    <a:bodyPr/>
                    <a:lstStyle/>
                    <a:p>
                      <a:pPr marL="76200" marR="762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Sacramento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121,000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--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40,000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161,000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</a:tr>
              <a:tr h="169225">
                <a:tc>
                  <a:txBody>
                    <a:bodyPr/>
                    <a:lstStyle/>
                    <a:p>
                      <a:pPr marL="76200" marR="762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San Bernardino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40,000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11,426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2,500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53,926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</a:tr>
              <a:tr h="169225">
                <a:tc>
                  <a:txBody>
                    <a:bodyPr/>
                    <a:lstStyle/>
                    <a:p>
                      <a:pPr marL="76200" marR="762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San Diego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100,000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18,983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18,695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2,500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140,178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</a:tr>
              <a:tr h="169225">
                <a:tc>
                  <a:txBody>
                    <a:bodyPr/>
                    <a:lstStyle/>
                    <a:p>
                      <a:pPr marL="76200" marR="762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San Francisco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75,252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18,695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2,500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96,447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</a:tr>
              <a:tr h="169225">
                <a:tc>
                  <a:txBody>
                    <a:bodyPr/>
                    <a:lstStyle/>
                    <a:p>
                      <a:pPr marL="76200" marR="762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San Jose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74,900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14,784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16,831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2,500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109,015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</a:tr>
              <a:tr h="169225">
                <a:tc>
                  <a:txBody>
                    <a:bodyPr/>
                    <a:lstStyle/>
                    <a:p>
                      <a:pPr marL="76200" marR="762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San Luis Obispo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48,836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26,445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11,426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2,500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89,207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</a:tr>
              <a:tr h="169225">
                <a:tc>
                  <a:txBody>
                    <a:bodyPr/>
                    <a:lstStyle/>
                    <a:p>
                      <a:pPr marL="76200" marR="762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San Marcos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70,000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--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19,000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89,000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</a:tr>
              <a:tr h="169225">
                <a:tc>
                  <a:txBody>
                    <a:bodyPr/>
                    <a:lstStyle/>
                    <a:p>
                      <a:pPr marL="76200" marR="762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Sonoma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57,742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6,232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2,500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66,474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</a:tr>
              <a:tr h="169225">
                <a:tc>
                  <a:txBody>
                    <a:bodyPr/>
                    <a:lstStyle/>
                    <a:p>
                      <a:pPr marL="76200" marR="762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Stanislaus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43,000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6,232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2,500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51,732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</a:tr>
              <a:tr h="184004">
                <a:tc>
                  <a:txBody>
                    <a:bodyPr/>
                    <a:lstStyle/>
                    <a:p>
                      <a:pPr marL="76200" marR="762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</a:tr>
              <a:tr h="184004">
                <a:tc>
                  <a:txBody>
                    <a:bodyPr/>
                    <a:lstStyle/>
                    <a:p>
                      <a:pPr marL="76200" marR="762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* SerSol misc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41,610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41,610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</a:tr>
              <a:tr h="169225">
                <a:tc>
                  <a:txBody>
                    <a:bodyPr/>
                    <a:lstStyle/>
                    <a:p>
                      <a:pPr marL="76200" marR="762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Chancellor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143,697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62,268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2,500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208,465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</a:tr>
              <a:tr h="184004">
                <a:tc>
                  <a:txBody>
                    <a:bodyPr/>
                    <a:lstStyle/>
                    <a:p>
                      <a:pPr marL="76200" marR="762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</a:tr>
              <a:tr h="169225">
                <a:tc>
                  <a:txBody>
                    <a:bodyPr/>
                    <a:lstStyle/>
                    <a:p>
                      <a:pPr marL="76200" marR="762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Total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1,424,845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268,274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398,449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52,500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2,144,068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974213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the 2015 Current Spend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4531" y="2025321"/>
            <a:ext cx="10515600" cy="4351338"/>
          </a:xfrm>
        </p:spPr>
        <p:txBody>
          <a:bodyPr/>
          <a:lstStyle/>
          <a:p>
            <a:r>
              <a:rPr lang="en-US" dirty="0" smtClean="0"/>
              <a:t>Estimated annual savings for the CSU as a whole on ILS Maintenance = $744,068</a:t>
            </a:r>
          </a:p>
          <a:p>
            <a:endParaRPr lang="en-US" dirty="0"/>
          </a:p>
          <a:p>
            <a:r>
              <a:rPr lang="en-US" dirty="0"/>
              <a:t>Campus library staff reported these numbers in a survey completed by STIM in January 2014.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98469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 Proposed ULMS Cost Shares, Sept 2016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187881420"/>
              </p:ext>
            </p:extLst>
          </p:nvPr>
        </p:nvGraphicFramePr>
        <p:xfrm>
          <a:off x="838199" y="1471446"/>
          <a:ext cx="10618077" cy="5034461"/>
        </p:xfrm>
        <a:graphic>
          <a:graphicData uri="http://schemas.openxmlformats.org/drawingml/2006/table">
            <a:tbl>
              <a:tblPr/>
              <a:tblGrid>
                <a:gridCol w="3139321"/>
                <a:gridCol w="1785535"/>
                <a:gridCol w="1785535"/>
                <a:gridCol w="1909936"/>
                <a:gridCol w="1997750"/>
              </a:tblGrid>
              <a:tr h="2951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Campus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Previous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Formula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Adjustment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98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Bakersfield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$46,419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$36,797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$381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$37,178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98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Channel Islands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$24,959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$30,651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-$5,692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$24,959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98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Chico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$105,585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$53,356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$2,070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$55,426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98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Dominguez Hills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$47,700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$47,089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$24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$47,114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98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East Bay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$95,769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$54,289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$1,644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$55,933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98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Fresno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$90,479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$87,049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$136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$87,185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98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Fullerton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$153,676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$83,861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$2,767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$86,627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98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Humboldt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$51,293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$41,760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$378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$42,137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98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Long Beach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$107,627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$80,614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$1,071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$81,685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98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Los Angeles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$90,890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$61,430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$1,168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$62,597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98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Maritime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$9,419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$18,970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-$9,551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$9,419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98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Monterey Bay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$23,451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$29,443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-$5,992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$23,451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98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Northridge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$107,960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$106,622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$53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$106,675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98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Pomona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$127,079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$58,921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$2,701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$61,622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98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Sacramento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$70,823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$78,886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$8,063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$78,886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98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 Bernardino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$63,357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$63,606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-$249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$63,357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98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 Diego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$179,891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$111,828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$2,697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$114,525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98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 Francisco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$104,760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$86,853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$710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$87,563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98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 Jose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$124,406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$88,915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$1,407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$90,321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98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 Luis Obispo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$94,769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$60,008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$1,378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$61,386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98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 Marcos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$57,475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$56,457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$40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$56,497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98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Sonoma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$67,331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$45,525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$864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$46,389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98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Stanislaus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$53,807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$37,097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$662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$37,759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98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MLML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$2,100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$2,100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$2,100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98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6398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Shortfall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$19,382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98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Savings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$489,063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57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087" marR="7087" marT="708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$1,901,025</a:t>
                      </a:r>
                    </a:p>
                  </a:txBody>
                  <a:tcPr marL="7087" marR="7087" marT="708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$1,420,024</a:t>
                      </a:r>
                    </a:p>
                  </a:txBody>
                  <a:tcPr marL="7087" marR="7087" marT="708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87" marR="7087" marT="708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$1,420,792</a:t>
                      </a:r>
                    </a:p>
                  </a:txBody>
                  <a:tcPr marL="7087" marR="7087" marT="708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208061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Compare and Contrast:</a:t>
            </a:r>
            <a:br>
              <a:rPr lang="en-US" dirty="0" smtClean="0"/>
            </a:br>
            <a:r>
              <a:rPr lang="en-US" dirty="0" smtClean="0"/>
              <a:t>2015 Estimate and 2016 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74872"/>
          </a:xfrm>
        </p:spPr>
        <p:txBody>
          <a:bodyPr>
            <a:normAutofit fontScale="92500"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Ex Libris 17/18 Maintenance Cost = $1,400,000  -- No Change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Ex Libris 18/19 &amp; 19/20 inflation rate = 3.5% --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No Change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rgbClr val="7030A0"/>
                </a:solidFill>
              </a:rPr>
              <a:t>Total Cost to the campuses = $1,400,000 instead of $1,200,000 (Campuses asked </a:t>
            </a:r>
            <a:r>
              <a:rPr lang="en-US" dirty="0" smtClean="0">
                <a:solidFill>
                  <a:srgbClr val="7030A0"/>
                </a:solidFill>
              </a:rPr>
              <a:t>to contribute an additional $200,000 for 2 ULMS positions including resource sharing)*</a:t>
            </a:r>
            <a:endParaRPr lang="en-US" dirty="0" smtClean="0">
              <a:solidFill>
                <a:srgbClr val="7030A0"/>
              </a:solidFill>
            </a:endParaRP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Base per-campus cost based on 25% enrollment, 25% collection size, 25% library staff size, and 25% equal division of costs – No Change in %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Formula adjusted by $19,382 so that CI, Maritime, &amp; Monterey don’t see a cost increase</a:t>
            </a:r>
          </a:p>
          <a:p>
            <a:r>
              <a:rPr lang="en-US" dirty="0">
                <a:solidFill>
                  <a:srgbClr val="7030A0"/>
                </a:solidFill>
              </a:rPr>
              <a:t>Total savings to the campuses = $489K versus $744K</a:t>
            </a:r>
          </a:p>
          <a:p>
            <a:pPr>
              <a:buNone/>
            </a:pPr>
            <a:r>
              <a:rPr lang="en-US" sz="1700" dirty="0" smtClean="0">
                <a:solidFill>
                  <a:srgbClr val="7030A0"/>
                </a:solidFill>
              </a:rPr>
              <a:t>*The document distributed in September incorrectly stated one resource sharing ULMS position</a:t>
            </a:r>
            <a:endParaRPr lang="en-US" sz="1700" dirty="0" smtClean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65185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Compare and Contrast:</a:t>
            </a:r>
            <a:br>
              <a:rPr lang="en-US" dirty="0" smtClean="0"/>
            </a:br>
            <a:r>
              <a:rPr lang="en-US" dirty="0" smtClean="0"/>
              <a:t>2015 &amp; 2016 Current Cost Estimates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spcAft>
                <a:spcPts val="1200"/>
              </a:spcAft>
            </a:pPr>
            <a:r>
              <a:rPr lang="en-US" dirty="0" smtClean="0"/>
              <a:t>2016 Current costs based on a July 2016 Survey versus Jan 2014 Survey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2014 Survey includes ILS, ERM, Discovery, Server</a:t>
            </a:r>
            <a:endParaRPr lang="en-US" dirty="0"/>
          </a:p>
          <a:p>
            <a:pPr>
              <a:spcAft>
                <a:spcPts val="1200"/>
              </a:spcAft>
            </a:pPr>
            <a:r>
              <a:rPr lang="en-US" dirty="0" smtClean="0"/>
              <a:t>2016 Survey includes ILS, ERM Discovery, Scholarly Stats – no Server</a:t>
            </a:r>
            <a:endParaRPr lang="en-US" dirty="0"/>
          </a:p>
          <a:p>
            <a:pPr>
              <a:spcAft>
                <a:spcPts val="1200"/>
              </a:spcAft>
            </a:pPr>
            <a:r>
              <a:rPr lang="en-US" dirty="0" smtClean="0"/>
              <a:t>In the 2014 survey, San Marcos’s current cost = $89,000 and Sacramento’s current cost = $161,000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In the 2016 survey San Marcos’s current cost = $57,475 and Sacramento’s current cost = $70,823 (both received a reduction in EL costs after the contract was signed)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93818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Assumptions of the formula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dirty="0"/>
              <a:t>Enrollment</a:t>
            </a:r>
            <a:r>
              <a:rPr lang="en-US" dirty="0"/>
              <a:t>, </a:t>
            </a:r>
            <a:r>
              <a:rPr lang="en-US" b="1" dirty="0"/>
              <a:t>Collection</a:t>
            </a:r>
            <a:r>
              <a:rPr lang="en-US" dirty="0"/>
              <a:t>, and </a:t>
            </a:r>
            <a:r>
              <a:rPr lang="en-US" b="1" dirty="0"/>
              <a:t>Staff</a:t>
            </a:r>
            <a:r>
              <a:rPr lang="en-US" dirty="0"/>
              <a:t> columns are taken from AY 2014-15, as this is the most recent year for which we have these statistics. Enrollment numbers are for Fall 2014 and taken from the Chancellor’s Office </a:t>
            </a:r>
            <a:r>
              <a:rPr lang="en-US" u="sng" dirty="0">
                <a:hlinkClick r:id="rId2"/>
              </a:rPr>
              <a:t>Analytic Studies Statistical Report</a:t>
            </a:r>
            <a:r>
              <a:rPr lang="en-US" dirty="0"/>
              <a:t>. Collection and Staff numbers are taken from </a:t>
            </a:r>
            <a:r>
              <a:rPr lang="en-US" u="sng" dirty="0">
                <a:hlinkClick r:id="rId3"/>
              </a:rPr>
              <a:t>CSU Library Statistics Reports</a:t>
            </a:r>
            <a:r>
              <a:rPr lang="en-US" dirty="0"/>
              <a:t> (2014-15), Column 1 and Column 13, respectively.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34997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1096</Words>
  <Application>Microsoft Office PowerPoint</Application>
  <PresentationFormat>Custom</PresentationFormat>
  <Paragraphs>479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ULMS Cost Share Discussion</vt:lpstr>
      <vt:lpstr>Vender Cost Estimate RFP, March 2015</vt:lpstr>
      <vt:lpstr>Assumptions of the March 2015 Estimate</vt:lpstr>
      <vt:lpstr>Current Spend Summary in March 2015 RFP Rec</vt:lpstr>
      <vt:lpstr>About the 2015 Current Spend Summary</vt:lpstr>
      <vt:lpstr>CO Proposed ULMS Cost Shares, Sept 2016</vt:lpstr>
      <vt:lpstr>Compare and Contrast: 2015 Estimate and 2016 Proposal</vt:lpstr>
      <vt:lpstr>Compare and Contrast: 2015 &amp; 2016 Current Cost Estimates</vt:lpstr>
      <vt:lpstr>Assumptions of the formula</vt:lpstr>
      <vt:lpstr>Questions for COLD</vt:lpstr>
      <vt:lpstr>Stacked Discussion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ULMS Cost Share FAQs</dc:title>
  <dc:creator>John Wenzler</dc:creator>
  <cp:lastModifiedBy>John</cp:lastModifiedBy>
  <cp:revision>19</cp:revision>
  <cp:lastPrinted>2016-10-26T18:54:04Z</cp:lastPrinted>
  <dcterms:created xsi:type="dcterms:W3CDTF">2016-10-26T05:45:10Z</dcterms:created>
  <dcterms:modified xsi:type="dcterms:W3CDTF">2016-10-27T06:11:18Z</dcterms:modified>
</cp:coreProperties>
</file>