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8" r:id="rId3"/>
    <p:sldId id="257" r:id="rId4"/>
    <p:sldId id="259" r:id="rId5"/>
    <p:sldId id="260" r:id="rId6"/>
    <p:sldId id="261" r:id="rId7"/>
    <p:sldId id="262" r:id="rId8"/>
    <p:sldId id="263" r:id="rId9"/>
    <p:sldId id="266" r:id="rId10"/>
    <p:sldId id="264" r:id="rId11"/>
    <p:sldId id="265"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929" autoAdjust="0"/>
  </p:normalViewPr>
  <p:slideViewPr>
    <p:cSldViewPr>
      <p:cViewPr varScale="1">
        <p:scale>
          <a:sx n="99" d="100"/>
          <a:sy n="99" d="100"/>
        </p:scale>
        <p:origin x="-133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560B9-60B4-4E20-8D75-8D54AC99150C}" type="datetimeFigureOut">
              <a:rPr lang="en-US" smtClean="0"/>
              <a:t>1/22/2014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4579E6-3B69-4086-8196-D3F7267509B9}" type="slidenum">
              <a:rPr lang="en-US" smtClean="0"/>
              <a:t>‹#›</a:t>
            </a:fld>
            <a:endParaRPr lang="en-US"/>
          </a:p>
        </p:txBody>
      </p:sp>
    </p:spTree>
    <p:extLst>
      <p:ext uri="{BB962C8B-B14F-4D97-AF65-F5344CB8AC3E}">
        <p14:creationId xmlns:p14="http://schemas.microsoft.com/office/powerpoint/2010/main" val="458834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1</a:t>
            </a:fld>
            <a:endParaRPr lang="en-US"/>
          </a:p>
        </p:txBody>
      </p:sp>
    </p:spTree>
    <p:extLst>
      <p:ext uri="{BB962C8B-B14F-4D97-AF65-F5344CB8AC3E}">
        <p14:creationId xmlns:p14="http://schemas.microsoft.com/office/powerpoint/2010/main" val="1536755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LOFT hired SCS (Sustainable Collection Services) to conduct an analysis of the circulation data and redundancies of the 6 L.A. Basin libraries and their print book collections.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preliminary analyses of the print book collections of the 6 L.A. basin libraries indicated that there are significant opportunities for deselecting print books from open stacks to create space for new library services and learning areas, and can reduce overall library expenditures.”</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684579E6-3B69-4086-8196-D3F7267509B9}" type="slidenum">
              <a:rPr lang="en-US" smtClean="0"/>
              <a:t>10</a:t>
            </a:fld>
            <a:endParaRPr lang="en-US"/>
          </a:p>
        </p:txBody>
      </p:sp>
    </p:spTree>
    <p:extLst>
      <p:ext uri="{BB962C8B-B14F-4D97-AF65-F5344CB8AC3E}">
        <p14:creationId xmlns:p14="http://schemas.microsoft.com/office/powerpoint/2010/main" val="2491600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Centralized</a:t>
            </a:r>
            <a:r>
              <a:rPr lang="en-US" baseline="0" dirty="0" smtClean="0"/>
              <a:t> funding from the Chancellor’s Office, for de-selection, repurposing of space, marketing and communication, etc.</a:t>
            </a:r>
            <a:endParaRPr lang="en-US" dirty="0"/>
          </a:p>
        </p:txBody>
      </p:sp>
      <p:sp>
        <p:nvSpPr>
          <p:cNvPr id="4" name="Slide Number Placeholder 3"/>
          <p:cNvSpPr>
            <a:spLocks noGrp="1"/>
          </p:cNvSpPr>
          <p:nvPr>
            <p:ph type="sldNum" sz="quarter" idx="10"/>
          </p:nvPr>
        </p:nvSpPr>
        <p:spPr/>
        <p:txBody>
          <a:bodyPr/>
          <a:lstStyle/>
          <a:p>
            <a:fld id="{684579E6-3B69-4086-8196-D3F7267509B9}" type="slidenum">
              <a:rPr lang="en-US" smtClean="0"/>
              <a:t>11</a:t>
            </a:fld>
            <a:endParaRPr lang="en-US"/>
          </a:p>
        </p:txBody>
      </p:sp>
    </p:spTree>
    <p:extLst>
      <p:ext uri="{BB962C8B-B14F-4D97-AF65-F5344CB8AC3E}">
        <p14:creationId xmlns:p14="http://schemas.microsoft.com/office/powerpoint/2010/main" val="2509789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Access strategies:  interlibrary loan services and digital alternatives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Retention</a:t>
            </a:r>
            <a:r>
              <a:rPr lang="en-US" baseline="0" dirty="0" smtClean="0"/>
              <a:t> strategies:  </a:t>
            </a:r>
            <a:r>
              <a:rPr lang="en-US" dirty="0" smtClean="0"/>
              <a:t>open stacks, compact shelving, robotic shelving, interlibrary loan, and digital archiving;</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Acquisition strategies: coordinate the purchasing of new print books that optimize use and access as well as reduce costs and redundancies</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684579E6-3B69-4086-8196-D3F7267509B9}" type="slidenum">
              <a:rPr lang="en-US" smtClean="0"/>
              <a:t>12</a:t>
            </a:fld>
            <a:endParaRPr lang="en-US"/>
          </a:p>
        </p:txBody>
      </p:sp>
    </p:spTree>
    <p:extLst>
      <p:ext uri="{BB962C8B-B14F-4D97-AF65-F5344CB8AC3E}">
        <p14:creationId xmlns:p14="http://schemas.microsoft.com/office/powerpoint/2010/main" val="3604051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COLD and the Chancellor’s Office theoretically work</a:t>
            </a:r>
            <a:r>
              <a:rPr lang="en-US" baseline="0" dirty="0" smtClean="0"/>
              <a:t> hand-in-hand, but don’t always see eye-to-eye.  CSU Libraries are traditionally fiercely independent, and even if all 23 campuses agreed on something, it might not be in line with the Chancellor’s Office.  All part of the joys of shared governance.</a:t>
            </a:r>
          </a:p>
          <a:p>
            <a:endParaRPr lang="en-US" baseline="0" dirty="0" smtClean="0"/>
          </a:p>
          <a:p>
            <a:r>
              <a:rPr lang="en-US" baseline="0" dirty="0" smtClean="0"/>
              <a:t>Alice Kawakami, University Librarian at CSULA, is the LOFT library director on SCOPM.</a:t>
            </a:r>
            <a:endParaRPr lang="en-US" dirty="0"/>
          </a:p>
        </p:txBody>
      </p:sp>
      <p:sp>
        <p:nvSpPr>
          <p:cNvPr id="4" name="Slide Number Placeholder 3"/>
          <p:cNvSpPr>
            <a:spLocks noGrp="1"/>
          </p:cNvSpPr>
          <p:nvPr>
            <p:ph type="sldNum" sz="quarter" idx="10"/>
          </p:nvPr>
        </p:nvSpPr>
        <p:spPr/>
        <p:txBody>
          <a:bodyPr/>
          <a:lstStyle/>
          <a:p>
            <a:fld id="{684579E6-3B69-4086-8196-D3F7267509B9}" type="slidenum">
              <a:rPr lang="en-US" smtClean="0"/>
              <a:t>13</a:t>
            </a:fld>
            <a:endParaRPr lang="en-US"/>
          </a:p>
        </p:txBody>
      </p:sp>
    </p:spTree>
    <p:extLst>
      <p:ext uri="{BB962C8B-B14F-4D97-AF65-F5344CB8AC3E}">
        <p14:creationId xmlns:p14="http://schemas.microsoft.com/office/powerpoint/2010/main" val="260644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14</a:t>
            </a:fld>
            <a:endParaRPr lang="en-US"/>
          </a:p>
        </p:txBody>
      </p:sp>
    </p:spTree>
    <p:extLst>
      <p:ext uri="{BB962C8B-B14F-4D97-AF65-F5344CB8AC3E}">
        <p14:creationId xmlns:p14="http://schemas.microsoft.com/office/powerpoint/2010/main" val="2405485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15</a:t>
            </a:fld>
            <a:endParaRPr lang="en-US"/>
          </a:p>
        </p:txBody>
      </p:sp>
    </p:spTree>
    <p:extLst>
      <p:ext uri="{BB962C8B-B14F-4D97-AF65-F5344CB8AC3E}">
        <p14:creationId xmlns:p14="http://schemas.microsoft.com/office/powerpoint/2010/main" val="40362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2</a:t>
            </a:fld>
            <a:endParaRPr lang="en-US"/>
          </a:p>
        </p:txBody>
      </p:sp>
    </p:spTree>
    <p:extLst>
      <p:ext uri="{BB962C8B-B14F-4D97-AF65-F5344CB8AC3E}">
        <p14:creationId xmlns:p14="http://schemas.microsoft.com/office/powerpoint/2010/main" val="350938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3</a:t>
            </a:fld>
            <a:endParaRPr lang="en-US"/>
          </a:p>
        </p:txBody>
      </p:sp>
    </p:spTree>
    <p:extLst>
      <p:ext uri="{BB962C8B-B14F-4D97-AF65-F5344CB8AC3E}">
        <p14:creationId xmlns:p14="http://schemas.microsoft.com/office/powerpoint/2010/main" val="34767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Space varies from campus to campus.  Some campuses have new libraries with a great deal of empty stack space, and other libraries are stretched beyond their limits.</a:t>
            </a:r>
          </a:p>
          <a:p>
            <a:r>
              <a:rPr lang="en-US" dirty="0" smtClean="0"/>
              <a:t> </a:t>
            </a:r>
            <a:endParaRPr lang="en-US" dirty="0"/>
          </a:p>
        </p:txBody>
      </p:sp>
      <p:sp>
        <p:nvSpPr>
          <p:cNvPr id="4" name="Slide Number Placeholder 3"/>
          <p:cNvSpPr>
            <a:spLocks noGrp="1"/>
          </p:cNvSpPr>
          <p:nvPr>
            <p:ph type="sldNum" sz="quarter" idx="10"/>
          </p:nvPr>
        </p:nvSpPr>
        <p:spPr/>
        <p:txBody>
          <a:bodyPr/>
          <a:lstStyle/>
          <a:p>
            <a:fld id="{684579E6-3B69-4086-8196-D3F7267509B9}" type="slidenum">
              <a:rPr lang="en-US" smtClean="0"/>
              <a:t>4</a:t>
            </a:fld>
            <a:endParaRPr lang="en-US"/>
          </a:p>
        </p:txBody>
      </p:sp>
    </p:spTree>
    <p:extLst>
      <p:ext uri="{BB962C8B-B14F-4D97-AF65-F5344CB8AC3E}">
        <p14:creationId xmlns:p14="http://schemas.microsoft.com/office/powerpoint/2010/main" val="2663732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5</a:t>
            </a:fld>
            <a:endParaRPr lang="en-US"/>
          </a:p>
        </p:txBody>
      </p:sp>
    </p:spTree>
    <p:extLst>
      <p:ext uri="{BB962C8B-B14F-4D97-AF65-F5344CB8AC3E}">
        <p14:creationId xmlns:p14="http://schemas.microsoft.com/office/powerpoint/2010/main" val="177524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LOFT was initiated</a:t>
            </a:r>
            <a:r>
              <a:rPr lang="en-US" baseline="0" dirty="0" smtClean="0"/>
              <a:t> centrally by the Chancellor’s Office, and SCOPM </a:t>
            </a:r>
            <a:endParaRPr lang="en-US" dirty="0"/>
          </a:p>
        </p:txBody>
      </p:sp>
      <p:sp>
        <p:nvSpPr>
          <p:cNvPr id="4" name="Slide Number Placeholder 3"/>
          <p:cNvSpPr>
            <a:spLocks noGrp="1"/>
          </p:cNvSpPr>
          <p:nvPr>
            <p:ph type="sldNum" sz="quarter" idx="10"/>
          </p:nvPr>
        </p:nvSpPr>
        <p:spPr/>
        <p:txBody>
          <a:bodyPr/>
          <a:lstStyle/>
          <a:p>
            <a:fld id="{684579E6-3B69-4086-8196-D3F7267509B9}" type="slidenum">
              <a:rPr lang="en-US" smtClean="0"/>
              <a:t>6</a:t>
            </a:fld>
            <a:endParaRPr lang="en-US"/>
          </a:p>
        </p:txBody>
      </p:sp>
    </p:spTree>
    <p:extLst>
      <p:ext uri="{BB962C8B-B14F-4D97-AF65-F5344CB8AC3E}">
        <p14:creationId xmlns:p14="http://schemas.microsoft.com/office/powerpoint/2010/main" val="1208672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LOFT started out as a pilot project with the 6 L.A. Basin campuses,</a:t>
            </a:r>
            <a:r>
              <a:rPr lang="en-US" baseline="0" dirty="0" smtClean="0"/>
              <a:t> but now has spread to (potentially) all 23 campuses.</a:t>
            </a:r>
          </a:p>
          <a:p>
            <a:endParaRPr lang="en-US" baseline="0" dirty="0" smtClean="0"/>
          </a:p>
          <a:p>
            <a:r>
              <a:rPr lang="en-US" baseline="0" dirty="0" smtClean="0"/>
              <a:t>Why only 2 library deans?  Undervaluing of librarians, or just “politics”?</a:t>
            </a:r>
            <a:endParaRPr lang="en-US" dirty="0"/>
          </a:p>
        </p:txBody>
      </p:sp>
      <p:sp>
        <p:nvSpPr>
          <p:cNvPr id="4" name="Slide Number Placeholder 3"/>
          <p:cNvSpPr>
            <a:spLocks noGrp="1"/>
          </p:cNvSpPr>
          <p:nvPr>
            <p:ph type="sldNum" sz="quarter" idx="10"/>
          </p:nvPr>
        </p:nvSpPr>
        <p:spPr/>
        <p:txBody>
          <a:bodyPr/>
          <a:lstStyle/>
          <a:p>
            <a:fld id="{684579E6-3B69-4086-8196-D3F7267509B9}" type="slidenum">
              <a:rPr lang="en-US" smtClean="0"/>
              <a:t>7</a:t>
            </a:fld>
            <a:endParaRPr lang="en-US"/>
          </a:p>
        </p:txBody>
      </p:sp>
    </p:spTree>
    <p:extLst>
      <p:ext uri="{BB962C8B-B14F-4D97-AF65-F5344CB8AC3E}">
        <p14:creationId xmlns:p14="http://schemas.microsoft.com/office/powerpoint/2010/main" val="2148512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8</a:t>
            </a:fld>
            <a:endParaRPr lang="en-US"/>
          </a:p>
        </p:txBody>
      </p:sp>
    </p:spTree>
    <p:extLst>
      <p:ext uri="{BB962C8B-B14F-4D97-AF65-F5344CB8AC3E}">
        <p14:creationId xmlns:p14="http://schemas.microsoft.com/office/powerpoint/2010/main" val="314023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579E6-3B69-4086-8196-D3F7267509B9}" type="slidenum">
              <a:rPr lang="en-US" smtClean="0"/>
              <a:t>9</a:t>
            </a:fld>
            <a:endParaRPr lang="en-US"/>
          </a:p>
        </p:txBody>
      </p:sp>
    </p:spTree>
    <p:extLst>
      <p:ext uri="{BB962C8B-B14F-4D97-AF65-F5344CB8AC3E}">
        <p14:creationId xmlns:p14="http://schemas.microsoft.com/office/powerpoint/2010/main" val="1899770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D218EB-CC9E-4294-A4B3-20B4FB7D781D}"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77771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218EB-CC9E-4294-A4B3-20B4FB7D781D}"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473300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218EB-CC9E-4294-A4B3-20B4FB7D781D}"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369711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218EB-CC9E-4294-A4B3-20B4FB7D781D}"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D1CF8-EE97-42FF-8CE5-1D445ECF0EBB}" type="slidenum">
              <a:rPr lang="en-US" smtClean="0"/>
              <a:t>‹#›</a:t>
            </a:fld>
            <a:endParaRPr lang="en-US"/>
          </a:p>
        </p:txBody>
      </p:sp>
      <p:pic>
        <p:nvPicPr>
          <p:cNvPr id="7" name="Picture 2" descr="C:\Users\mstover\AppData\Local\Microsoft\Windows\Temporary Internet Files\Content.Outlook\B2ZDJGHW\Oviat-Library-and-CSUN-w-line-matador-red.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00" y="6012862"/>
            <a:ext cx="4953000" cy="850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27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D218EB-CC9E-4294-A4B3-20B4FB7D781D}"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4108142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D218EB-CC9E-4294-A4B3-20B4FB7D781D}"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3299371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D218EB-CC9E-4294-A4B3-20B4FB7D781D}" type="datetimeFigureOut">
              <a:rPr lang="en-US" smtClean="0"/>
              <a:t>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1954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D218EB-CC9E-4294-A4B3-20B4FB7D781D}" type="datetimeFigureOut">
              <a:rPr lang="en-US" smtClean="0"/>
              <a:t>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249969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218EB-CC9E-4294-A4B3-20B4FB7D781D}" type="datetimeFigureOut">
              <a:rPr lang="en-US" smtClean="0"/>
              <a:t>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70020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218EB-CC9E-4294-A4B3-20B4FB7D781D}"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295495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218EB-CC9E-4294-A4B3-20B4FB7D781D}"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D1CF8-EE97-42FF-8CE5-1D445ECF0EBB}" type="slidenum">
              <a:rPr lang="en-US" smtClean="0"/>
              <a:t>‹#›</a:t>
            </a:fld>
            <a:endParaRPr lang="en-US"/>
          </a:p>
        </p:txBody>
      </p:sp>
    </p:spTree>
    <p:extLst>
      <p:ext uri="{BB962C8B-B14F-4D97-AF65-F5344CB8AC3E}">
        <p14:creationId xmlns:p14="http://schemas.microsoft.com/office/powerpoint/2010/main" val="2310525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218EB-CC9E-4294-A4B3-20B4FB7D781D}" type="datetimeFigureOut">
              <a:rPr lang="en-US" smtClean="0"/>
              <a:t>1/22/2014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D1CF8-EE97-42FF-8CE5-1D445ECF0EBB}" type="slidenum">
              <a:rPr lang="en-US" smtClean="0"/>
              <a:t>‹#›</a:t>
            </a:fld>
            <a:endParaRPr lang="en-US"/>
          </a:p>
        </p:txBody>
      </p:sp>
    </p:spTree>
    <p:extLst>
      <p:ext uri="{BB962C8B-B14F-4D97-AF65-F5344CB8AC3E}">
        <p14:creationId xmlns:p14="http://schemas.microsoft.com/office/powerpoint/2010/main" val="28380439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228851"/>
          </a:xfrm>
        </p:spPr>
        <p:txBody>
          <a:bodyPr>
            <a:normAutofit fontScale="90000"/>
          </a:bodyPr>
          <a:lstStyle/>
          <a:p>
            <a:r>
              <a:rPr lang="en-US" dirty="0" smtClean="0"/>
              <a:t>A </a:t>
            </a:r>
            <a:r>
              <a:rPr lang="en-US" dirty="0"/>
              <a:t>Tale of Two Mega-regions and Many </a:t>
            </a:r>
            <a:r>
              <a:rPr lang="en-US" dirty="0" smtClean="0"/>
              <a:t>Systems:</a:t>
            </a:r>
            <a:br>
              <a:rPr lang="en-US" dirty="0" smtClean="0"/>
            </a:br>
            <a:r>
              <a:rPr lang="en-US" dirty="0"/>
              <a:t>T</a:t>
            </a:r>
            <a:r>
              <a:rPr lang="en-US" dirty="0" smtClean="0"/>
              <a:t>he </a:t>
            </a:r>
            <a:r>
              <a:rPr lang="en-US" dirty="0" err="1"/>
              <a:t>Californias</a:t>
            </a:r>
            <a:r>
              <a:rPr lang="en-US" dirty="0"/>
              <a:t> and Shared </a:t>
            </a:r>
            <a:r>
              <a:rPr lang="en-US" dirty="0" smtClean="0"/>
              <a:t>Print Projects</a:t>
            </a:r>
            <a:endParaRPr lang="en-US" dirty="0"/>
          </a:p>
        </p:txBody>
      </p:sp>
      <p:sp>
        <p:nvSpPr>
          <p:cNvPr id="3" name="Subtitle 2"/>
          <p:cNvSpPr>
            <a:spLocks noGrp="1"/>
          </p:cNvSpPr>
          <p:nvPr>
            <p:ph type="subTitle" idx="1"/>
          </p:nvPr>
        </p:nvSpPr>
        <p:spPr>
          <a:xfrm>
            <a:off x="1371600" y="3886200"/>
            <a:ext cx="6400800" cy="2743200"/>
          </a:xfrm>
        </p:spPr>
        <p:txBody>
          <a:bodyPr/>
          <a:lstStyle/>
          <a:p>
            <a:r>
              <a:rPr lang="en-US" sz="2400" dirty="0" smtClean="0"/>
              <a:t>Print Archive Network Forum</a:t>
            </a:r>
          </a:p>
          <a:p>
            <a:r>
              <a:rPr lang="en-US" sz="2400" dirty="0" smtClean="0"/>
              <a:t>ALA Midwinter</a:t>
            </a:r>
          </a:p>
          <a:p>
            <a:r>
              <a:rPr lang="en-US" sz="2400" dirty="0" smtClean="0"/>
              <a:t>Philadelphia, PA</a:t>
            </a:r>
          </a:p>
          <a:p>
            <a:r>
              <a:rPr lang="en-US" sz="2400" dirty="0" smtClean="0"/>
              <a:t>January 24, 2014</a:t>
            </a:r>
          </a:p>
          <a:p>
            <a:r>
              <a:rPr lang="en-US" sz="2400" dirty="0" smtClean="0"/>
              <a:t>Mark Stover</a:t>
            </a:r>
          </a:p>
          <a:p>
            <a:r>
              <a:rPr lang="en-US" sz="2400" dirty="0" smtClean="0"/>
              <a:t>California State University, Northridge</a:t>
            </a:r>
          </a:p>
          <a:p>
            <a:endParaRPr lang="en-US" dirty="0"/>
          </a:p>
        </p:txBody>
      </p:sp>
    </p:spTree>
    <p:extLst>
      <p:ext uri="{BB962C8B-B14F-4D97-AF65-F5344CB8AC3E}">
        <p14:creationId xmlns:p14="http://schemas.microsoft.com/office/powerpoint/2010/main" val="1375072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Early Analysis</a:t>
            </a:r>
            <a:endParaRPr lang="en-US" dirty="0"/>
          </a:p>
        </p:txBody>
      </p:sp>
      <p:sp>
        <p:nvSpPr>
          <p:cNvPr id="3" name="Content Placeholder 2"/>
          <p:cNvSpPr>
            <a:spLocks noGrp="1"/>
          </p:cNvSpPr>
          <p:nvPr>
            <p:ph idx="1"/>
          </p:nvPr>
        </p:nvSpPr>
        <p:spPr/>
        <p:txBody>
          <a:bodyPr>
            <a:normAutofit/>
          </a:bodyPr>
          <a:lstStyle/>
          <a:p>
            <a:r>
              <a:rPr lang="en-US" dirty="0" smtClean="0"/>
              <a:t>LOFT hired Sustainable Collection Services (SCS) to analyze the 6 L.A. Basin libraries</a:t>
            </a:r>
            <a:endParaRPr lang="en-US" dirty="0" smtClean="0"/>
          </a:p>
          <a:p>
            <a:r>
              <a:rPr lang="en-US" dirty="0" smtClean="0"/>
              <a:t>Preliminary </a:t>
            </a:r>
            <a:r>
              <a:rPr lang="en-US" dirty="0"/>
              <a:t>analysis indicates “significant opportunities for deselecting print books from open stacks to create space for new library </a:t>
            </a:r>
            <a:r>
              <a:rPr lang="en-US" dirty="0" smtClean="0"/>
              <a:t>services”</a:t>
            </a:r>
            <a:endParaRPr lang="en-US" dirty="0"/>
          </a:p>
        </p:txBody>
      </p:sp>
    </p:spTree>
    <p:extLst>
      <p:ext uri="{BB962C8B-B14F-4D97-AF65-F5344CB8AC3E}">
        <p14:creationId xmlns:p14="http://schemas.microsoft.com/office/powerpoint/2010/main" val="1637019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LOFT Objectives and Strategies</a:t>
            </a:r>
            <a:endParaRPr lang="en-US" dirty="0"/>
          </a:p>
        </p:txBody>
      </p:sp>
      <p:sp>
        <p:nvSpPr>
          <p:cNvPr id="3" name="Content Placeholder 2"/>
          <p:cNvSpPr>
            <a:spLocks noGrp="1"/>
          </p:cNvSpPr>
          <p:nvPr>
            <p:ph idx="1"/>
          </p:nvPr>
        </p:nvSpPr>
        <p:spPr/>
        <p:txBody>
          <a:bodyPr/>
          <a:lstStyle/>
          <a:p>
            <a:r>
              <a:rPr lang="en-US" dirty="0" smtClean="0"/>
              <a:t>SCS </a:t>
            </a:r>
            <a:r>
              <a:rPr lang="en-US" dirty="0" smtClean="0"/>
              <a:t>collection analyses</a:t>
            </a:r>
            <a:endParaRPr lang="en-US" dirty="0" smtClean="0"/>
          </a:p>
          <a:p>
            <a:r>
              <a:rPr lang="en-US" dirty="0" smtClean="0"/>
              <a:t>Campus focus groups</a:t>
            </a:r>
          </a:p>
          <a:p>
            <a:r>
              <a:rPr lang="en-US" dirty="0" smtClean="0"/>
              <a:t>Campus “strategic vision” reports</a:t>
            </a:r>
          </a:p>
          <a:p>
            <a:r>
              <a:rPr lang="en-US" dirty="0" smtClean="0"/>
              <a:t>Campus de-selection strategies</a:t>
            </a:r>
          </a:p>
          <a:p>
            <a:r>
              <a:rPr lang="en-US" dirty="0" smtClean="0"/>
              <a:t>Centralized Funding ($1.2 million this </a:t>
            </a:r>
            <a:r>
              <a:rPr lang="en-US" dirty="0" smtClean="0"/>
              <a:t>year, requesting $2 million next year)</a:t>
            </a:r>
            <a:endParaRPr lang="en-US" dirty="0" smtClean="0"/>
          </a:p>
          <a:p>
            <a:endParaRPr lang="en-US" dirty="0" smtClean="0"/>
          </a:p>
          <a:p>
            <a:endParaRPr lang="en-US" dirty="0"/>
          </a:p>
        </p:txBody>
      </p:sp>
    </p:spTree>
    <p:extLst>
      <p:ext uri="{BB962C8B-B14F-4D97-AF65-F5344CB8AC3E}">
        <p14:creationId xmlns:p14="http://schemas.microsoft.com/office/powerpoint/2010/main" val="28950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LOFT Cooperative Strategies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Access strategies:  ILL, digital alternatives</a:t>
            </a:r>
          </a:p>
          <a:p>
            <a:r>
              <a:rPr lang="en-US" dirty="0" smtClean="0"/>
              <a:t>Retention strategies: compact shelving, ASRS</a:t>
            </a:r>
          </a:p>
          <a:p>
            <a:r>
              <a:rPr lang="en-US" dirty="0" smtClean="0"/>
              <a:t>Acquisition strategies: coordinate purchasing of print</a:t>
            </a:r>
            <a:endParaRPr lang="en-US" dirty="0" smtClean="0"/>
          </a:p>
          <a:p>
            <a:endParaRPr lang="en-US" dirty="0"/>
          </a:p>
        </p:txBody>
      </p:sp>
    </p:spTree>
    <p:extLst>
      <p:ext uri="{BB962C8B-B14F-4D97-AF65-F5344CB8AC3E}">
        <p14:creationId xmlns:p14="http://schemas.microsoft.com/office/powerpoint/2010/main" val="4294807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Systemwide Committee on Print Management (SCOPM) </a:t>
            </a:r>
            <a:endParaRPr lang="en-US" dirty="0"/>
          </a:p>
        </p:txBody>
      </p:sp>
      <p:sp>
        <p:nvSpPr>
          <p:cNvPr id="3" name="Content Placeholder 2"/>
          <p:cNvSpPr>
            <a:spLocks noGrp="1"/>
          </p:cNvSpPr>
          <p:nvPr>
            <p:ph idx="1"/>
          </p:nvPr>
        </p:nvSpPr>
        <p:spPr/>
        <p:txBody>
          <a:bodyPr/>
          <a:lstStyle/>
          <a:p>
            <a:r>
              <a:rPr lang="en-US" dirty="0" smtClean="0"/>
              <a:t>Appointed by </a:t>
            </a:r>
            <a:r>
              <a:rPr lang="en-US" dirty="0" smtClean="0"/>
              <a:t>Council of Library Directors (COLD) </a:t>
            </a:r>
            <a:r>
              <a:rPr lang="en-US" dirty="0" smtClean="0"/>
              <a:t>Chair in late 2013</a:t>
            </a:r>
          </a:p>
          <a:p>
            <a:r>
              <a:rPr lang="en-US" dirty="0" smtClean="0"/>
              <a:t>Members:  6 Librarians (mostly collection development coordinators) plus a library </a:t>
            </a:r>
            <a:r>
              <a:rPr lang="en-US" dirty="0" smtClean="0"/>
              <a:t>director </a:t>
            </a:r>
            <a:r>
              <a:rPr lang="en-US" dirty="0" smtClean="0"/>
              <a:t>representing LOFT</a:t>
            </a:r>
          </a:p>
          <a:p>
            <a:r>
              <a:rPr lang="en-US" dirty="0" smtClean="0"/>
              <a:t>Charge:  develop a system-wide print collection management strategy (guidelines, best practices, etc.)</a:t>
            </a:r>
          </a:p>
          <a:p>
            <a:endParaRPr lang="en-US" dirty="0"/>
          </a:p>
        </p:txBody>
      </p:sp>
    </p:spTree>
    <p:extLst>
      <p:ext uri="{BB962C8B-B14F-4D97-AF65-F5344CB8AC3E}">
        <p14:creationId xmlns:p14="http://schemas.microsoft.com/office/powerpoint/2010/main" val="354114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a system-wide print collection management strategy</a:t>
            </a:r>
            <a:endParaRPr lang="en-US" dirty="0"/>
          </a:p>
        </p:txBody>
      </p:sp>
      <p:sp>
        <p:nvSpPr>
          <p:cNvPr id="3" name="Content Placeholder 2"/>
          <p:cNvSpPr>
            <a:spLocks noGrp="1"/>
          </p:cNvSpPr>
          <p:nvPr>
            <p:ph idx="1"/>
          </p:nvPr>
        </p:nvSpPr>
        <p:spPr/>
        <p:txBody>
          <a:bodyPr/>
          <a:lstStyle/>
          <a:p>
            <a:r>
              <a:rPr lang="en-US" dirty="0"/>
              <a:t>R</a:t>
            </a:r>
            <a:r>
              <a:rPr lang="en-US" dirty="0" smtClean="0"/>
              <a:t>educing onsite print storage without loss of access to print collections</a:t>
            </a:r>
          </a:p>
          <a:p>
            <a:r>
              <a:rPr lang="en-US" dirty="0"/>
              <a:t>R</a:t>
            </a:r>
            <a:r>
              <a:rPr lang="en-US" dirty="0" smtClean="0"/>
              <a:t>educing duplicative print acquisitions</a:t>
            </a:r>
          </a:p>
          <a:p>
            <a:r>
              <a:rPr lang="en-US" dirty="0"/>
              <a:t>R</a:t>
            </a:r>
            <a:r>
              <a:rPr lang="en-US" dirty="0" smtClean="0"/>
              <a:t>eplacing selected print collections with electronic access</a:t>
            </a:r>
          </a:p>
          <a:p>
            <a:r>
              <a:rPr lang="en-US" dirty="0"/>
              <a:t>R</a:t>
            </a:r>
            <a:r>
              <a:rPr lang="en-US" dirty="0" smtClean="0"/>
              <a:t>eplacing selected non-print materials (physical assets such as microforms, videos, etc.) with electronic access</a:t>
            </a:r>
            <a:endParaRPr lang="en-US" dirty="0"/>
          </a:p>
        </p:txBody>
      </p:sp>
    </p:spTree>
    <p:extLst>
      <p:ext uri="{BB962C8B-B14F-4D97-AF65-F5344CB8AC3E}">
        <p14:creationId xmlns:p14="http://schemas.microsoft.com/office/powerpoint/2010/main" val="424964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a system-wide print collection management strategy (cont.)</a:t>
            </a:r>
            <a:endParaRPr lang="en-US" dirty="0"/>
          </a:p>
        </p:txBody>
      </p:sp>
      <p:sp>
        <p:nvSpPr>
          <p:cNvPr id="3" name="Content Placeholder 2"/>
          <p:cNvSpPr>
            <a:spLocks noGrp="1"/>
          </p:cNvSpPr>
          <p:nvPr>
            <p:ph idx="1"/>
          </p:nvPr>
        </p:nvSpPr>
        <p:spPr/>
        <p:txBody>
          <a:bodyPr>
            <a:normAutofit lnSpcReduction="10000"/>
          </a:bodyPr>
          <a:lstStyle/>
          <a:p>
            <a:r>
              <a:rPr lang="en-US" dirty="0"/>
              <a:t>R</a:t>
            </a:r>
            <a:r>
              <a:rPr lang="en-US" dirty="0" smtClean="0"/>
              <a:t>ecommending CSU-wide participation in regional and national print management, sharing, and preservation systems (e.g. WEST)</a:t>
            </a:r>
          </a:p>
          <a:p>
            <a:r>
              <a:rPr lang="en-US" dirty="0"/>
              <a:t>C</a:t>
            </a:r>
            <a:r>
              <a:rPr lang="en-US" dirty="0" smtClean="0"/>
              <a:t>onsideration and coordination of resource sharing and interlibrary service implications of print management strategies</a:t>
            </a:r>
          </a:p>
          <a:p>
            <a:r>
              <a:rPr lang="en-US" dirty="0"/>
              <a:t>D</a:t>
            </a:r>
            <a:r>
              <a:rPr lang="en-US" dirty="0" smtClean="0"/>
              <a:t>eveloping communications and workflows to support coordination of system-wide print management strategies</a:t>
            </a:r>
            <a:endParaRPr lang="en-US" dirty="0"/>
          </a:p>
        </p:txBody>
      </p:sp>
    </p:spTree>
    <p:extLst>
      <p:ext uri="{BB962C8B-B14F-4D97-AF65-F5344CB8AC3E}">
        <p14:creationId xmlns:p14="http://schemas.microsoft.com/office/powerpoint/2010/main" val="4104251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Shared Print in the California State University (CSU) System</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smtClean="0"/>
          </a:p>
          <a:p>
            <a:r>
              <a:rPr lang="en-US" dirty="0" smtClean="0"/>
              <a:t>The Numbers</a:t>
            </a:r>
          </a:p>
          <a:p>
            <a:endParaRPr lang="en-US" dirty="0" smtClean="0"/>
          </a:p>
          <a:p>
            <a:r>
              <a:rPr lang="en-US" dirty="0" smtClean="0"/>
              <a:t>Two Initiatives</a:t>
            </a:r>
            <a:endParaRPr lang="en-US" dirty="0"/>
          </a:p>
        </p:txBody>
      </p:sp>
    </p:spTree>
    <p:extLst>
      <p:ext uri="{BB962C8B-B14F-4D97-AF65-F5344CB8AC3E}">
        <p14:creationId xmlns:p14="http://schemas.microsoft.com/office/powerpoint/2010/main" val="954517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California State University System</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05000"/>
            <a:ext cx="5362575"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254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CSU Numbers</a:t>
            </a:r>
            <a:endParaRPr lang="en-US" dirty="0"/>
          </a:p>
        </p:txBody>
      </p:sp>
      <p:sp>
        <p:nvSpPr>
          <p:cNvPr id="3" name="Content Placeholder 2"/>
          <p:cNvSpPr>
            <a:spLocks noGrp="1"/>
          </p:cNvSpPr>
          <p:nvPr>
            <p:ph idx="1"/>
          </p:nvPr>
        </p:nvSpPr>
        <p:spPr/>
        <p:txBody>
          <a:bodyPr/>
          <a:lstStyle/>
          <a:p>
            <a:r>
              <a:rPr lang="en-US" dirty="0" smtClean="0"/>
              <a:t>23 campuses ranging from large (38,000 students) to very small (1000)</a:t>
            </a:r>
          </a:p>
          <a:p>
            <a:r>
              <a:rPr lang="en-US" dirty="0" smtClean="0"/>
              <a:t>430,000 students</a:t>
            </a:r>
          </a:p>
          <a:p>
            <a:r>
              <a:rPr lang="en-US" dirty="0" smtClean="0"/>
              <a:t>Combined Library Budgets:  $116 million</a:t>
            </a:r>
          </a:p>
          <a:p>
            <a:r>
              <a:rPr lang="en-US" dirty="0" smtClean="0"/>
              <a:t>Combined total print volumes:  15 million</a:t>
            </a:r>
          </a:p>
          <a:p>
            <a:r>
              <a:rPr lang="en-US" dirty="0" smtClean="0"/>
              <a:t>Largest single library collection is 1.7 million print volumes (San Diego State)</a:t>
            </a:r>
          </a:p>
          <a:p>
            <a:endParaRPr lang="en-US" dirty="0"/>
          </a:p>
        </p:txBody>
      </p:sp>
    </p:spTree>
    <p:extLst>
      <p:ext uri="{BB962C8B-B14F-4D97-AF65-F5344CB8AC3E}">
        <p14:creationId xmlns:p14="http://schemas.microsoft.com/office/powerpoint/2010/main" val="119274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Automated Storage &amp; Retrieval Systems (ASRS)</a:t>
            </a:r>
            <a:endParaRPr lang="en-US" dirty="0"/>
          </a:p>
        </p:txBody>
      </p:sp>
      <p:sp>
        <p:nvSpPr>
          <p:cNvPr id="3" name="Content Placeholder 2"/>
          <p:cNvSpPr>
            <a:spLocks noGrp="1"/>
          </p:cNvSpPr>
          <p:nvPr>
            <p:ph idx="1"/>
          </p:nvPr>
        </p:nvSpPr>
        <p:spPr/>
        <p:txBody>
          <a:bodyPr/>
          <a:lstStyle/>
          <a:p>
            <a:r>
              <a:rPr lang="en-US" dirty="0" smtClean="0"/>
              <a:t>4 CSU libraries have an ASRS with a combined capacity of approximately 4 million volumes:</a:t>
            </a:r>
          </a:p>
          <a:p>
            <a:pPr marL="0" indent="0">
              <a:buNone/>
            </a:pPr>
            <a:endParaRPr lang="en-US" dirty="0" smtClean="0"/>
          </a:p>
          <a:p>
            <a:pPr lvl="1"/>
            <a:r>
              <a:rPr lang="en-US" dirty="0" smtClean="0"/>
              <a:t>Sonoma:  750,000</a:t>
            </a:r>
          </a:p>
          <a:p>
            <a:pPr lvl="1"/>
            <a:r>
              <a:rPr lang="en-US" dirty="0" smtClean="0"/>
              <a:t>Long Beach:  850,000</a:t>
            </a:r>
          </a:p>
          <a:p>
            <a:pPr lvl="1"/>
            <a:r>
              <a:rPr lang="en-US" dirty="0" smtClean="0"/>
              <a:t>Northridge:  1.7 million</a:t>
            </a:r>
          </a:p>
          <a:p>
            <a:pPr lvl="1"/>
            <a:r>
              <a:rPr lang="en-US" dirty="0" smtClean="0"/>
              <a:t>San Francisco:  1 million</a:t>
            </a:r>
          </a:p>
          <a:p>
            <a:endParaRPr lang="en-US" dirty="0"/>
          </a:p>
        </p:txBody>
      </p:sp>
    </p:spTree>
    <p:extLst>
      <p:ext uri="{BB962C8B-B14F-4D97-AF65-F5344CB8AC3E}">
        <p14:creationId xmlns:p14="http://schemas.microsoft.com/office/powerpoint/2010/main" val="124560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a:t>
            </a:r>
            <a:r>
              <a:rPr lang="en-US" dirty="0" smtClean="0"/>
              <a:t>Initiatives in the CSU</a:t>
            </a:r>
            <a:endParaRPr lang="en-US" dirty="0"/>
          </a:p>
        </p:txBody>
      </p:sp>
      <p:sp>
        <p:nvSpPr>
          <p:cNvPr id="3" name="Content Placeholder 2"/>
          <p:cNvSpPr>
            <a:spLocks noGrp="1"/>
          </p:cNvSpPr>
          <p:nvPr>
            <p:ph idx="1"/>
          </p:nvPr>
        </p:nvSpPr>
        <p:spPr/>
        <p:txBody>
          <a:bodyPr/>
          <a:lstStyle/>
          <a:p>
            <a:endParaRPr lang="en-US" dirty="0" smtClean="0"/>
          </a:p>
          <a:p>
            <a:r>
              <a:rPr lang="en-US" dirty="0" smtClean="0"/>
              <a:t>LOFT </a:t>
            </a:r>
            <a:r>
              <a:rPr lang="en-US" dirty="0"/>
              <a:t>(Libraries of the Future) Taskforce </a:t>
            </a:r>
            <a:endParaRPr lang="en-US" dirty="0" smtClean="0"/>
          </a:p>
          <a:p>
            <a:endParaRPr lang="en-US" dirty="0"/>
          </a:p>
          <a:p>
            <a:r>
              <a:rPr lang="en-US" dirty="0"/>
              <a:t>(SCOPM) </a:t>
            </a:r>
            <a:r>
              <a:rPr lang="en-US" dirty="0" smtClean="0"/>
              <a:t>Systemwide </a:t>
            </a:r>
            <a:r>
              <a:rPr lang="en-US" dirty="0"/>
              <a:t>Committee on Print </a:t>
            </a:r>
            <a:r>
              <a:rPr lang="en-US" dirty="0" smtClean="0"/>
              <a:t>Management </a:t>
            </a:r>
            <a:endParaRPr lang="en-US" dirty="0"/>
          </a:p>
        </p:txBody>
      </p:sp>
    </p:spTree>
    <p:extLst>
      <p:ext uri="{BB962C8B-B14F-4D97-AF65-F5344CB8AC3E}">
        <p14:creationId xmlns:p14="http://schemas.microsoft.com/office/powerpoint/2010/main" val="221749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LOFT </a:t>
            </a:r>
            <a:r>
              <a:rPr lang="en-US" dirty="0"/>
              <a:t>(Libraries of the Future) Taskforce </a:t>
            </a:r>
            <a:br>
              <a:rPr lang="en-US" dirty="0"/>
            </a:br>
            <a:endParaRPr lang="en-US" dirty="0"/>
          </a:p>
        </p:txBody>
      </p:sp>
      <p:sp>
        <p:nvSpPr>
          <p:cNvPr id="3" name="Content Placeholder 2"/>
          <p:cNvSpPr>
            <a:spLocks noGrp="1"/>
          </p:cNvSpPr>
          <p:nvPr>
            <p:ph idx="1"/>
          </p:nvPr>
        </p:nvSpPr>
        <p:spPr>
          <a:xfrm>
            <a:off x="457200" y="1752600"/>
            <a:ext cx="8229600" cy="4525963"/>
          </a:xfrm>
        </p:spPr>
        <p:txBody>
          <a:bodyPr>
            <a:normAutofit fontScale="92500"/>
          </a:bodyPr>
          <a:lstStyle/>
          <a:p>
            <a:r>
              <a:rPr lang="en-US" dirty="0" smtClean="0"/>
              <a:t>Convened early in 2012 by the Chancellor’s Office</a:t>
            </a:r>
          </a:p>
          <a:p>
            <a:r>
              <a:rPr lang="en-US" dirty="0"/>
              <a:t>Representing 6 CSU campuses from the Los Angeles </a:t>
            </a:r>
            <a:r>
              <a:rPr lang="en-US" dirty="0" smtClean="0"/>
              <a:t>Basin</a:t>
            </a:r>
          </a:p>
          <a:p>
            <a:r>
              <a:rPr lang="en-US" dirty="0"/>
              <a:t>Taskforce members: </a:t>
            </a:r>
            <a:endParaRPr lang="en-US" dirty="0" smtClean="0"/>
          </a:p>
          <a:p>
            <a:pPr lvl="1"/>
            <a:r>
              <a:rPr lang="en-US" dirty="0" smtClean="0"/>
              <a:t>All </a:t>
            </a:r>
            <a:r>
              <a:rPr lang="en-US" dirty="0"/>
              <a:t>six Provosts from the LA </a:t>
            </a:r>
            <a:r>
              <a:rPr lang="en-US" dirty="0" smtClean="0"/>
              <a:t>Basin</a:t>
            </a:r>
          </a:p>
          <a:p>
            <a:pPr lvl="1"/>
            <a:r>
              <a:rPr lang="en-US" dirty="0" smtClean="0"/>
              <a:t>Two </a:t>
            </a:r>
            <a:r>
              <a:rPr lang="en-US" dirty="0"/>
              <a:t>Library </a:t>
            </a:r>
            <a:r>
              <a:rPr lang="en-US" dirty="0" smtClean="0"/>
              <a:t>Deans</a:t>
            </a:r>
          </a:p>
          <a:p>
            <a:pPr lvl="1"/>
            <a:r>
              <a:rPr lang="en-US" dirty="0" smtClean="0"/>
              <a:t>Two </a:t>
            </a:r>
            <a:r>
              <a:rPr lang="en-US" dirty="0"/>
              <a:t>representatives from the </a:t>
            </a:r>
            <a:r>
              <a:rPr lang="en-US" dirty="0" smtClean="0"/>
              <a:t>Statewide </a:t>
            </a:r>
            <a:r>
              <a:rPr lang="en-US" dirty="0"/>
              <a:t>Academic </a:t>
            </a:r>
            <a:r>
              <a:rPr lang="en-US" dirty="0" smtClean="0"/>
              <a:t>Senate</a:t>
            </a:r>
            <a:r>
              <a:rPr lang="en-US" dirty="0"/>
              <a:t>, plus </a:t>
            </a:r>
            <a:r>
              <a:rPr lang="en-US" dirty="0" smtClean="0"/>
              <a:t>one </a:t>
            </a:r>
            <a:r>
              <a:rPr lang="en-US" dirty="0"/>
              <a:t>campus </a:t>
            </a:r>
            <a:r>
              <a:rPr lang="en-US" dirty="0" smtClean="0"/>
              <a:t>CIO</a:t>
            </a:r>
            <a:endParaRPr lang="en-US" dirty="0" smtClean="0"/>
          </a:p>
          <a:p>
            <a:pPr lvl="1"/>
            <a:r>
              <a:rPr lang="en-US" dirty="0" smtClean="0"/>
              <a:t>Chancellor’s </a:t>
            </a:r>
            <a:r>
              <a:rPr lang="en-US" dirty="0" smtClean="0"/>
              <a:t>Office </a:t>
            </a:r>
            <a:r>
              <a:rPr lang="en-US" dirty="0"/>
              <a:t>Academic Affairs staff</a:t>
            </a:r>
          </a:p>
        </p:txBody>
      </p:sp>
    </p:spTree>
    <p:extLst>
      <p:ext uri="{BB962C8B-B14F-4D97-AF65-F5344CB8AC3E}">
        <p14:creationId xmlns:p14="http://schemas.microsoft.com/office/powerpoint/2010/main" val="412747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Goals for LOFT</a:t>
            </a:r>
            <a:endParaRPr lang="en-US" dirty="0"/>
          </a:p>
        </p:txBody>
      </p:sp>
      <p:sp>
        <p:nvSpPr>
          <p:cNvPr id="3" name="Content Placeholder 2"/>
          <p:cNvSpPr>
            <a:spLocks noGrp="1"/>
          </p:cNvSpPr>
          <p:nvPr>
            <p:ph idx="1"/>
          </p:nvPr>
        </p:nvSpPr>
        <p:spPr/>
        <p:txBody>
          <a:bodyPr/>
          <a:lstStyle/>
          <a:p>
            <a:r>
              <a:rPr lang="en-US" dirty="0" smtClean="0"/>
              <a:t>Consolidate </a:t>
            </a:r>
            <a:r>
              <a:rPr lang="en-US" dirty="0"/>
              <a:t>Library Collections and </a:t>
            </a:r>
            <a:r>
              <a:rPr lang="en-US" dirty="0" smtClean="0"/>
              <a:t>Services</a:t>
            </a:r>
          </a:p>
          <a:p>
            <a:endParaRPr lang="en-US" dirty="0"/>
          </a:p>
          <a:p>
            <a:r>
              <a:rPr lang="en-US" dirty="0" smtClean="0"/>
              <a:t>Reduce Costs</a:t>
            </a:r>
          </a:p>
          <a:p>
            <a:endParaRPr lang="en-US" dirty="0" smtClean="0"/>
          </a:p>
          <a:p>
            <a:r>
              <a:rPr lang="en-US" dirty="0" smtClean="0"/>
              <a:t>Improve </a:t>
            </a:r>
            <a:r>
              <a:rPr lang="en-US" dirty="0"/>
              <a:t>Value</a:t>
            </a:r>
          </a:p>
        </p:txBody>
      </p:sp>
    </p:spTree>
    <p:extLst>
      <p:ext uri="{BB962C8B-B14F-4D97-AF65-F5344CB8AC3E}">
        <p14:creationId xmlns:p14="http://schemas.microsoft.com/office/powerpoint/2010/main" val="97477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 Goals</a:t>
            </a:r>
            <a:endParaRPr lang="en-US" dirty="0"/>
          </a:p>
        </p:txBody>
      </p:sp>
      <p:sp>
        <p:nvSpPr>
          <p:cNvPr id="3" name="Content Placeholder 2"/>
          <p:cNvSpPr>
            <a:spLocks noGrp="1"/>
          </p:cNvSpPr>
          <p:nvPr>
            <p:ph idx="1"/>
          </p:nvPr>
        </p:nvSpPr>
        <p:spPr/>
        <p:txBody>
          <a:bodyPr/>
          <a:lstStyle/>
          <a:p>
            <a:endParaRPr lang="en-US" dirty="0" smtClean="0"/>
          </a:p>
          <a:p>
            <a:r>
              <a:rPr lang="en-US" dirty="0" smtClean="0"/>
              <a:t>Multi-campus </a:t>
            </a:r>
            <a:r>
              <a:rPr lang="en-US" dirty="0" smtClean="0"/>
              <a:t>collection management </a:t>
            </a:r>
          </a:p>
          <a:p>
            <a:r>
              <a:rPr lang="en-US" dirty="0" smtClean="0"/>
              <a:t>Assess the impact of library services </a:t>
            </a:r>
          </a:p>
          <a:p>
            <a:r>
              <a:rPr lang="en-US" dirty="0" smtClean="0"/>
              <a:t>Expand </a:t>
            </a:r>
            <a:r>
              <a:rPr lang="en-US" dirty="0" smtClean="0"/>
              <a:t>sharing of technology infrastructure</a:t>
            </a:r>
          </a:p>
          <a:p>
            <a:r>
              <a:rPr lang="en-US" dirty="0" smtClean="0"/>
              <a:t>Redesign of library facilities</a:t>
            </a:r>
            <a:endParaRPr lang="en-US" dirty="0"/>
          </a:p>
        </p:txBody>
      </p:sp>
    </p:spTree>
    <p:extLst>
      <p:ext uri="{BB962C8B-B14F-4D97-AF65-F5344CB8AC3E}">
        <p14:creationId xmlns:p14="http://schemas.microsoft.com/office/powerpoint/2010/main" val="3323661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TotalTime>
  <Words>802</Words>
  <Application>Microsoft Office PowerPoint</Application>
  <PresentationFormat>On-screen Show (4:3)</PresentationFormat>
  <Paragraphs>109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 Tale of Two Mega-regions and Many Systems: The Californias and Shared Print Projects</vt:lpstr>
      <vt:lpstr> Shared Print in the California State University (CSU) System </vt:lpstr>
      <vt:lpstr>California State University System</vt:lpstr>
      <vt:lpstr>CSU Numbers</vt:lpstr>
      <vt:lpstr>Automated Storage &amp; Retrieval Systems (ASRS)</vt:lpstr>
      <vt:lpstr>Two Initiatives in the CSU</vt:lpstr>
      <vt:lpstr>  LOFT (Libraries of the Future) Taskforce  </vt:lpstr>
      <vt:lpstr>Broad Goals for LOFT</vt:lpstr>
      <vt:lpstr>More Specific Goals</vt:lpstr>
      <vt:lpstr>Early Analysis</vt:lpstr>
      <vt:lpstr>LOFT Objectives and Strategies</vt:lpstr>
      <vt:lpstr>LOFT Cooperative Strategies</vt:lpstr>
      <vt:lpstr>Systemwide Committee on Print Management (SCOPM) </vt:lpstr>
      <vt:lpstr>Goals of a system-wide print collection management strategy</vt:lpstr>
      <vt:lpstr>Goals of a system-wide print collection management strategy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Default</cp:lastModifiedBy>
  <cp:revision>24</cp:revision>
  <dcterms:created xsi:type="dcterms:W3CDTF">2014-01-22T18:58:29Z</dcterms:created>
  <dcterms:modified xsi:type="dcterms:W3CDTF">2014-01-23T01:45:19Z</dcterms:modified>
</cp:coreProperties>
</file>