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1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0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0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4628-7262-DA4F-BC98-AF34962DE2BB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SCELC and Shared Print</a:t>
            </a:r>
            <a:br>
              <a:rPr lang="en-US" dirty="0" smtClean="0"/>
            </a:br>
            <a:r>
              <a:rPr lang="en-US" sz="3600" dirty="0" smtClean="0"/>
              <a:t>A New California Adventure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745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Print Archive Network Forum</a:t>
            </a:r>
          </a:p>
          <a:p>
            <a:r>
              <a:rPr lang="en-US" dirty="0" smtClean="0"/>
              <a:t>ALA Midwinter</a:t>
            </a:r>
          </a:p>
          <a:p>
            <a:r>
              <a:rPr lang="en-US" dirty="0" smtClean="0"/>
              <a:t>Philadelphia, PA</a:t>
            </a:r>
          </a:p>
          <a:p>
            <a:r>
              <a:rPr lang="en-US" dirty="0" smtClean="0"/>
              <a:t>January 24, 2014</a:t>
            </a:r>
          </a:p>
          <a:p>
            <a:r>
              <a:rPr lang="en-US" dirty="0" smtClean="0"/>
              <a:t>Rick Burke</a:t>
            </a:r>
          </a:p>
          <a:p>
            <a:r>
              <a:rPr lang="en-US" dirty="0" smtClean="0"/>
              <a:t>Executive Director, SCELC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8255"/>
            <a:ext cx="3048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More Major Survey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Willingness to hold collections: </a:t>
            </a:r>
          </a:p>
          <a:p>
            <a:pPr lvl="1"/>
            <a:r>
              <a:rPr lang="en-US" dirty="0" smtClean="0"/>
              <a:t>40 SCELC libraries (71%) said they potentially would be willing to retain monographs at their library as part of a shared print program</a:t>
            </a:r>
          </a:p>
          <a:p>
            <a:pPr lvl="0"/>
            <a:r>
              <a:rPr lang="en-US" dirty="0" smtClean="0"/>
              <a:t>Factors playing the biggest role in willingness to participate:  </a:t>
            </a:r>
          </a:p>
          <a:p>
            <a:pPr lvl="1"/>
            <a:r>
              <a:rPr lang="en-US" dirty="0" smtClean="0"/>
              <a:t>39% of SCELC respondents ranked “contents of the shared collection” as #1 most important, followed by 23% of SCELC respondents who ranked “types and speed of access/delivery” as #1 most important.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7460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0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initial comparative collection analysis’</a:t>
            </a:r>
          </a:p>
          <a:p>
            <a:pPr lvl="1"/>
            <a:r>
              <a:rPr lang="en-US" dirty="0" smtClean="0"/>
              <a:t>Identify optimal tools for collection analysis</a:t>
            </a:r>
          </a:p>
          <a:p>
            <a:r>
              <a:rPr lang="en-US" dirty="0" smtClean="0"/>
              <a:t>Develop a framework for a shared print program, including policies, business models, services and governance</a:t>
            </a:r>
          </a:p>
          <a:p>
            <a:r>
              <a:rPr lang="en-US" dirty="0" smtClean="0"/>
              <a:t>Explore with potential partners the establishment of corollary studies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599"/>
            <a:ext cx="1116029" cy="98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1857" y="1417638"/>
            <a:ext cx="3931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Rick Burke</a:t>
            </a:r>
          </a:p>
          <a:p>
            <a:r>
              <a:rPr lang="en-US" sz="3600" dirty="0" smtClean="0"/>
              <a:t>rburke@scelc.org</a:t>
            </a:r>
          </a:p>
          <a:p>
            <a:endParaRPr lang="en-US" sz="3600" dirty="0"/>
          </a:p>
          <a:p>
            <a:r>
              <a:rPr lang="en-US" sz="3600" dirty="0" smtClean="0"/>
              <a:t>Bob </a:t>
            </a:r>
            <a:r>
              <a:rPr lang="en-US" sz="3600" dirty="0" err="1" smtClean="0"/>
              <a:t>Kieft</a:t>
            </a:r>
            <a:endParaRPr lang="en-US" sz="3600" dirty="0" smtClean="0"/>
          </a:p>
          <a:p>
            <a:r>
              <a:rPr lang="en-US" sz="3600" dirty="0" err="1" smtClean="0"/>
              <a:t>kieft@oxy.edu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14" y="3812356"/>
            <a:ext cx="2506622" cy="244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08302" cy="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0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SCELC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/>
              <a:t>The Statewide California Electronic Library Consortium</a:t>
            </a:r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r>
              <a:rPr lang="en-US" dirty="0"/>
              <a:t>We have 110 </a:t>
            </a:r>
            <a:r>
              <a:rPr lang="en-US" dirty="0" smtClean="0"/>
              <a:t>mostly small and medium-sized private </a:t>
            </a:r>
            <a:r>
              <a:rPr lang="en-US" dirty="0"/>
              <a:t>academic and nonprofit research m</a:t>
            </a:r>
            <a:r>
              <a:rPr lang="en-US" dirty="0" smtClean="0"/>
              <a:t>ember </a:t>
            </a:r>
            <a:r>
              <a:rPr lang="en-US" dirty="0"/>
              <a:t>libraries throughout the state, plus one in Nevada and </a:t>
            </a:r>
            <a:r>
              <a:rPr lang="en-US" dirty="0" smtClean="0"/>
              <a:t>six in </a:t>
            </a:r>
            <a:r>
              <a:rPr lang="en-US" dirty="0"/>
              <a:t>Texas</a:t>
            </a:r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r>
              <a:rPr lang="en-US" dirty="0" smtClean="0"/>
              <a:t>Aggregate Member FTE is 278,714</a:t>
            </a:r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r>
              <a:rPr lang="en-US" dirty="0"/>
              <a:t>Aggregate Member Materials Budget: $75.7 million </a:t>
            </a:r>
            <a:endParaRPr lang="en-US" dirty="0" smtClean="0"/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r>
              <a:rPr lang="en-US" dirty="0" smtClean="0"/>
              <a:t>Members collectively licensed &gt;$31 million in e-resources in FY13</a:t>
            </a:r>
            <a:endParaRPr lang="en-US" dirty="0"/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9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72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Shared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SCELC was already a participant in the WEST program</a:t>
            </a:r>
          </a:p>
          <a:p>
            <a:r>
              <a:rPr lang="en-US" dirty="0" smtClean="0"/>
              <a:t>Our strategic plan calls for the consortium to develop shared print programs to:</a:t>
            </a:r>
          </a:p>
          <a:p>
            <a:pPr lvl="1"/>
            <a:r>
              <a:rPr lang="en-US" dirty="0" smtClean="0"/>
              <a:t>Preserve copies</a:t>
            </a:r>
          </a:p>
          <a:p>
            <a:pPr lvl="1"/>
            <a:r>
              <a:rPr lang="en-US" dirty="0" smtClean="0"/>
              <a:t>Identify unique copies, prevalent copies</a:t>
            </a:r>
          </a:p>
          <a:p>
            <a:pPr lvl="1"/>
            <a:r>
              <a:rPr lang="en-US" dirty="0" smtClean="0"/>
              <a:t>Develop processes to share books among member libraries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9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3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Feasibility study exploration authorized by SCELC Board in June 2013</a:t>
            </a:r>
          </a:p>
          <a:p>
            <a:r>
              <a:rPr lang="en-US" dirty="0" smtClean="0"/>
              <a:t>Bob </a:t>
            </a:r>
            <a:r>
              <a:rPr lang="en-US" dirty="0" err="1" smtClean="0"/>
              <a:t>Kieft</a:t>
            </a:r>
            <a:r>
              <a:rPr lang="en-US" dirty="0" smtClean="0"/>
              <a:t>, John McDonald, Karen Schneider and others in the SCELC Resource Sharing Committee drafted proposal for the study</a:t>
            </a:r>
          </a:p>
          <a:p>
            <a:r>
              <a:rPr lang="en-US" dirty="0" smtClean="0"/>
              <a:t>SCELC hired </a:t>
            </a:r>
            <a:r>
              <a:rPr lang="en-US" dirty="0" err="1" smtClean="0"/>
              <a:t>Lizanne</a:t>
            </a:r>
            <a:r>
              <a:rPr lang="en-US" dirty="0" smtClean="0"/>
              <a:t> Payne as its Shared Print Consultant to assist with the expansion of the study</a:t>
            </a:r>
          </a:p>
          <a:p>
            <a:r>
              <a:rPr lang="en-US" dirty="0" smtClean="0"/>
              <a:t>This included the creation of shared print survey whose results were just gathered this past week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9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0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SCELC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944"/>
            <a:ext cx="8229600" cy="475935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Understand SCELC members’ readiness to participate in a shared print agreement &amp; study composition and use of SCELC member print collections</a:t>
            </a:r>
          </a:p>
          <a:p>
            <a:r>
              <a:rPr lang="en-US" sz="2800" dirty="0" smtClean="0"/>
              <a:t>Look at potential partnerships with other systems</a:t>
            </a:r>
          </a:p>
          <a:p>
            <a:r>
              <a:rPr lang="en-US" sz="2800" dirty="0" smtClean="0"/>
              <a:t>Develop proposals for addressing the long-term sustainability of the program, including business models, MOUs, or other legal agreements</a:t>
            </a:r>
          </a:p>
          <a:p>
            <a:r>
              <a:rPr lang="en-US" sz="2800" dirty="0" smtClean="0"/>
              <a:t>Identify corollary studies that may be performed to support the potential SCELC Shared Print Program</a:t>
            </a:r>
          </a:p>
          <a:p>
            <a:r>
              <a:rPr lang="en-US" sz="2800" dirty="0" smtClean="0"/>
              <a:t>Understand user behaviors with respect to print and electronic books</a:t>
            </a:r>
          </a:p>
          <a:p>
            <a:r>
              <a:rPr lang="en-US" sz="2800" dirty="0" smtClean="0"/>
              <a:t>Analyze costs of performing condition surveys for circulating materials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9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4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SCELC Shared Print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survey was designed to gather information about</a:t>
            </a:r>
          </a:p>
          <a:p>
            <a:pPr lvl="1"/>
            <a:r>
              <a:rPr lang="en-US" dirty="0" smtClean="0"/>
              <a:t>Library identification and demographics</a:t>
            </a:r>
          </a:p>
          <a:p>
            <a:pPr lvl="1"/>
            <a:r>
              <a:rPr lang="en-US" dirty="0" smtClean="0"/>
              <a:t>Library print collection size and plans</a:t>
            </a:r>
          </a:p>
          <a:p>
            <a:pPr lvl="1"/>
            <a:r>
              <a:rPr lang="en-US" dirty="0" smtClean="0"/>
              <a:t>Consortium and shared print planning</a:t>
            </a:r>
          </a:p>
          <a:p>
            <a:pPr lvl="1"/>
            <a:r>
              <a:rPr lang="en-US" dirty="0" smtClean="0"/>
              <a:t>Shared print goals</a:t>
            </a:r>
          </a:p>
          <a:p>
            <a:r>
              <a:rPr lang="en-US" dirty="0" smtClean="0"/>
              <a:t>The survey was also shared with and circulated among the UC and Cal State (CSU) campuses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08302" cy="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4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responses</a:t>
            </a:r>
          </a:p>
          <a:p>
            <a:pPr lvl="1"/>
            <a:r>
              <a:rPr lang="en-US" dirty="0" smtClean="0"/>
              <a:t>56 SCELC members</a:t>
            </a:r>
          </a:p>
          <a:p>
            <a:pPr lvl="1"/>
            <a:r>
              <a:rPr lang="en-US" dirty="0" smtClean="0"/>
              <a:t>15 CSU libraries</a:t>
            </a:r>
          </a:p>
          <a:p>
            <a:pPr lvl="1"/>
            <a:r>
              <a:rPr lang="en-US" dirty="0" smtClean="0"/>
              <a:t>7 University of California libraries plus the California Digital Library and two Regional Library Facilities, for a total of ten UC responses</a:t>
            </a:r>
          </a:p>
          <a:p>
            <a:pPr lvl="1"/>
            <a:r>
              <a:rPr lang="en-US" dirty="0" smtClean="0"/>
              <a:t>1 non-affiliated library, Stanford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08302" cy="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0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Major Survey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Importance of SCELC shared print program: </a:t>
            </a:r>
            <a:endParaRPr lang="en-US" dirty="0" smtClean="0"/>
          </a:p>
          <a:p>
            <a:pPr lvl="1"/>
            <a:r>
              <a:rPr lang="en-US" dirty="0" smtClean="0"/>
              <a:t>68</a:t>
            </a:r>
            <a:r>
              <a:rPr lang="en-US" dirty="0"/>
              <a:t>% of </a:t>
            </a:r>
            <a:r>
              <a:rPr lang="en-US" dirty="0" smtClean="0"/>
              <a:t>responses </a:t>
            </a:r>
            <a:r>
              <a:rPr lang="en-US" dirty="0"/>
              <a:t>said that a shared print program in SCELC was either Very Important (13) or Somewhat Important (25).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can probably be assumed that libraries that did not respond to the survey at all did not believe shared print was important to most of them.</a:t>
            </a:r>
          </a:p>
          <a:p>
            <a:pPr lvl="0"/>
            <a:r>
              <a:rPr lang="en-US" dirty="0"/>
              <a:t>Collaboration with UC: </a:t>
            </a:r>
            <a:endParaRPr lang="en-US" dirty="0" smtClean="0"/>
          </a:p>
          <a:p>
            <a:pPr lvl="1"/>
            <a:r>
              <a:rPr lang="en-US" dirty="0" smtClean="0"/>
              <a:t>37 </a:t>
            </a:r>
            <a:r>
              <a:rPr lang="en-US" dirty="0"/>
              <a:t>SCELC libraries (66%) responded that a shared print program in collaboration with UC libraries would be Very Important (10) or Somewhat Important (27).</a:t>
            </a:r>
          </a:p>
          <a:p>
            <a:pPr lvl="0"/>
            <a:r>
              <a:rPr lang="en-US" dirty="0"/>
              <a:t>Collaboration with CSU: </a:t>
            </a:r>
            <a:endParaRPr lang="en-US" dirty="0" smtClean="0"/>
          </a:p>
          <a:p>
            <a:pPr lvl="1"/>
            <a:r>
              <a:rPr lang="en-US" dirty="0" smtClean="0"/>
              <a:t>36 </a:t>
            </a:r>
            <a:r>
              <a:rPr lang="en-US" dirty="0"/>
              <a:t>SCELC libraries (64%) responded that a shared print program in collaboration with CSU libraries would be Very Important (7) or Somewhat Important (29)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08302" cy="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02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Major Survey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Goal to Reclaim Space or Preserve the Scholarly Record: </a:t>
            </a:r>
          </a:p>
          <a:p>
            <a:pPr lvl="1"/>
            <a:r>
              <a:rPr lang="en-US" dirty="0" smtClean="0"/>
              <a:t>33 SCELC libraries (59%) responded that Reclaim Space was their top priority (combined across “for newer materials” and “for other needs”)</a:t>
            </a:r>
          </a:p>
          <a:p>
            <a:pPr lvl="0"/>
            <a:r>
              <a:rPr lang="en-US" dirty="0"/>
              <a:t>Focus on Rarely-held or Widely-held Monographs: </a:t>
            </a:r>
            <a:endParaRPr lang="en-US" dirty="0" smtClean="0"/>
          </a:p>
          <a:p>
            <a:pPr lvl="1"/>
            <a:r>
              <a:rPr lang="en-US" dirty="0" smtClean="0"/>
              <a:t>36 </a:t>
            </a:r>
            <a:r>
              <a:rPr lang="en-US" dirty="0"/>
              <a:t>SCELC libraries (64%) responded that a focus on “either or both” rarely-held or widely-held monographs would be most likely to attract participation by their institutions, </a:t>
            </a:r>
            <a:r>
              <a:rPr lang="en-US" dirty="0" smtClean="0"/>
              <a:t>i.e. </a:t>
            </a:r>
            <a:r>
              <a:rPr lang="en-US" dirty="0"/>
              <a:t>no clear preference at this stage</a:t>
            </a:r>
            <a:endParaRPr lang="en-US" b="1" dirty="0"/>
          </a:p>
          <a:p>
            <a:pPr lvl="0"/>
            <a:r>
              <a:rPr lang="en-US" dirty="0"/>
              <a:t>Importance of prospective collection development: </a:t>
            </a:r>
            <a:endParaRPr lang="en-US" dirty="0" smtClean="0"/>
          </a:p>
          <a:p>
            <a:pPr lvl="1"/>
            <a:r>
              <a:rPr lang="en-US" dirty="0" smtClean="0"/>
              <a:t>44 </a:t>
            </a:r>
            <a:r>
              <a:rPr lang="en-US" dirty="0"/>
              <a:t>SCELC libraries (79%) reported this would be Very Important (15) or Somewhat Important (29)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08302" cy="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38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783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SCELC and Shared Print A New California Adventure</vt:lpstr>
      <vt:lpstr>What Is SCELC</vt:lpstr>
      <vt:lpstr>Why Shared Print</vt:lpstr>
      <vt:lpstr>Feasibility Study</vt:lpstr>
      <vt:lpstr>Goals of the SCELC Study</vt:lpstr>
      <vt:lpstr>The SCELC Shared Print Survey</vt:lpstr>
      <vt:lpstr>Survey Results</vt:lpstr>
      <vt:lpstr>Some Major Survey Findings</vt:lpstr>
      <vt:lpstr>More Major Survey Findings</vt:lpstr>
      <vt:lpstr>Yet More Major Survey Findings</vt:lpstr>
      <vt:lpstr>Next Steps</vt:lpstr>
      <vt:lpstr>For Further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SCELC and Shared Print A New California Adventure</dc:title>
  <dc:creator>Rick Burke</dc:creator>
  <cp:lastModifiedBy>Rick Burke</cp:lastModifiedBy>
  <cp:revision>11</cp:revision>
  <dcterms:created xsi:type="dcterms:W3CDTF">2014-01-23T06:45:09Z</dcterms:created>
  <dcterms:modified xsi:type="dcterms:W3CDTF">2014-01-23T07:40:53Z</dcterms:modified>
</cp:coreProperties>
</file>