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2" name="Shape 112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4" name="Shape 124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0" name="Shape 130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7" name="Shape 137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/>
          <p:nvPr>
            <p:ph idx="2" type="sldImg"/>
          </p:nvPr>
        </p:nvSpPr>
        <p:spPr>
          <a:xfrm>
            <a:off x="685800" y="1143000"/>
            <a:ext cx="5486399" cy="3086099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rgbClr val="101A22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ctrTitle"/>
          </p:nvPr>
        </p:nvSpPr>
        <p:spPr>
          <a:xfrm>
            <a:off x="812800" y="3733800"/>
            <a:ext cx="103632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lt1"/>
              </a:buClr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828800" y="5486400"/>
            <a:ext cx="8534399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480"/>
              </a:spcBef>
              <a:buClr>
                <a:schemeClr val="lt1"/>
              </a:buClr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pic>
        <p:nvPicPr>
          <p:cNvPr id="21" name="Shape 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86200" y="408918"/>
            <a:ext cx="4527804" cy="3323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 rot="5400000">
            <a:off x="3833018" y="-1623215"/>
            <a:ext cx="4525963" cy="10972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 rot="5400000">
            <a:off x="7285037" y="1828803"/>
            <a:ext cx="5851525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8" name="Shape 88"/>
          <p:cNvSpPr txBox="1"/>
          <p:nvPr>
            <p:ph idx="1" type="body"/>
          </p:nvPr>
        </p:nvSpPr>
        <p:spPr>
          <a:xfrm rot="5400000">
            <a:off x="1697037" y="-812796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bg>
      <p:bgPr>
        <a:solidFill>
          <a:schemeClr val="lt1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609600" y="274637"/>
            <a:ext cx="10972799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rgbClr val="101A22"/>
              </a:buClr>
              <a:buFont typeface="Calibri"/>
              <a:buNone/>
              <a:defRPr b="1" i="0" sz="4000" u="none" cap="none" strike="noStrike">
                <a:solidFill>
                  <a:srgbClr val="101A2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596900" y="1600200"/>
            <a:ext cx="10972799" cy="44727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rgbClr val="262626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rgbClr val="262626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rgbClr val="262626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rgbClr val="262626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rgbClr val="262626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grpSp>
        <p:nvGrpSpPr>
          <p:cNvPr id="28" name="Shape 28"/>
          <p:cNvGrpSpPr/>
          <p:nvPr/>
        </p:nvGrpSpPr>
        <p:grpSpPr>
          <a:xfrm>
            <a:off x="0" y="6172200"/>
            <a:ext cx="12192000" cy="685799"/>
            <a:chOff x="0" y="6172200"/>
            <a:chExt cx="12192000" cy="685799"/>
          </a:xfrm>
        </p:grpSpPr>
        <p:sp>
          <p:nvSpPr>
            <p:cNvPr id="29" name="Shape 29"/>
            <p:cNvSpPr/>
            <p:nvPr/>
          </p:nvSpPr>
          <p:spPr>
            <a:xfrm>
              <a:off x="0" y="6673272"/>
              <a:ext cx="12192000" cy="184726"/>
            </a:xfrm>
            <a:prstGeom prst="rect">
              <a:avLst/>
            </a:prstGeom>
            <a:solidFill>
              <a:srgbClr val="141A22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30" name="Shape 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11506200" y="6172200"/>
              <a:ext cx="576989" cy="3809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" name="Shape 31"/>
            <p:cNvSpPr/>
            <p:nvPr/>
          </p:nvSpPr>
          <p:spPr>
            <a:xfrm>
              <a:off x="0" y="6629400"/>
              <a:ext cx="12192000" cy="76199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36000">
                  <a:srgbClr val="FFFF00"/>
                </a:gs>
                <a:gs pos="66000">
                  <a:srgbClr val="00B050"/>
                </a:gs>
                <a:gs pos="100000">
                  <a:srgbClr val="0070C0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Header">
    <p:bg>
      <p:bgPr>
        <a:solidFill>
          <a:schemeClr val="lt1"/>
        </a:solidFill>
      </p:bgPr>
    </p:bg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963083" y="2514602"/>
            <a:ext cx="10363200" cy="32543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grpSp>
        <p:nvGrpSpPr>
          <p:cNvPr id="37" name="Shape 37"/>
          <p:cNvGrpSpPr/>
          <p:nvPr/>
        </p:nvGrpSpPr>
        <p:grpSpPr>
          <a:xfrm>
            <a:off x="0" y="6172200"/>
            <a:ext cx="12192000" cy="685799"/>
            <a:chOff x="0" y="6172200"/>
            <a:chExt cx="12192000" cy="685799"/>
          </a:xfrm>
        </p:grpSpPr>
        <p:sp>
          <p:nvSpPr>
            <p:cNvPr id="38" name="Shape 38"/>
            <p:cNvSpPr/>
            <p:nvPr/>
          </p:nvSpPr>
          <p:spPr>
            <a:xfrm>
              <a:off x="0" y="6673272"/>
              <a:ext cx="12192000" cy="184726"/>
            </a:xfrm>
            <a:prstGeom prst="rect">
              <a:avLst/>
            </a:prstGeom>
            <a:solidFill>
              <a:srgbClr val="141A22"/>
            </a:soli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39" name="Shape 39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11506200" y="6172200"/>
              <a:ext cx="576989" cy="38097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0" name="Shape 40"/>
            <p:cNvSpPr/>
            <p:nvPr/>
          </p:nvSpPr>
          <p:spPr>
            <a:xfrm>
              <a:off x="0" y="6629400"/>
              <a:ext cx="12192000" cy="76199"/>
            </a:xfrm>
            <a:prstGeom prst="rect">
              <a:avLst/>
            </a:prstGeom>
            <a:gradFill>
              <a:gsLst>
                <a:gs pos="0">
                  <a:srgbClr val="FF0000"/>
                </a:gs>
                <a:gs pos="36000">
                  <a:srgbClr val="FFFF00"/>
                </a:gs>
                <a:gs pos="66000">
                  <a:srgbClr val="00B050"/>
                </a:gs>
                <a:gs pos="100000">
                  <a:srgbClr val="0070C0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45700" lIns="91425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609600" y="1600203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6197600" y="1600203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1" type="ftr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609600" y="1535112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2" type="body"/>
          </p:nvPr>
        </p:nvSpPr>
        <p:spPr>
          <a:xfrm>
            <a:off x="609600" y="2174875"/>
            <a:ext cx="538691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3" type="body"/>
          </p:nvPr>
        </p:nvSpPr>
        <p:spPr>
          <a:xfrm>
            <a:off x="6193369" y="1535112"/>
            <a:ext cx="5389032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4" type="body"/>
          </p:nvPr>
        </p:nvSpPr>
        <p:spPr>
          <a:xfrm>
            <a:off x="6193369" y="2174875"/>
            <a:ext cx="5389032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9" name="Shape 59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1" type="ftr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609602" y="273050"/>
            <a:ext cx="4011084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4766732" y="273053"/>
            <a:ext cx="6815666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2" type="body"/>
          </p:nvPr>
        </p:nvSpPr>
        <p:spPr>
          <a:xfrm>
            <a:off x="609602" y="1435103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2389716" y="4800600"/>
            <a:ext cx="7315200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5" name="Shape 75"/>
          <p:cNvSpPr/>
          <p:nvPr>
            <p:ph idx="2" type="pic"/>
          </p:nvPr>
        </p:nvSpPr>
        <p:spPr>
          <a:xfrm>
            <a:off x="2389716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2389716" y="5367337"/>
            <a:ext cx="7315200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CCCEDA"/>
            </a:gs>
            <a:gs pos="10000">
              <a:srgbClr val="DAE5F1"/>
            </a:gs>
            <a:gs pos="20000">
              <a:schemeClr val="lt1"/>
            </a:gs>
            <a:gs pos="49000">
              <a:schemeClr val="lt1"/>
            </a:gs>
            <a:gs pos="100000">
              <a:schemeClr val="lt1"/>
            </a:gs>
          </a:gsLst>
          <a:lin ang="5400000" scaled="0"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609600" y="1600203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google.com/spreadsheets/d/1ToSiX5mg_2dSVSG6zUdLCrM1SI1V9WSau-6ezjOKsng/edit#gid=1165552898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ctrTitle"/>
          </p:nvPr>
        </p:nvSpPr>
        <p:spPr>
          <a:xfrm>
            <a:off x="812800" y="3733800"/>
            <a:ext cx="103632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Calibri"/>
              <a:buNone/>
            </a:pPr>
            <a:r>
              <a:rPr lang="en-US" sz="3600"/>
              <a:t>CSU+</a:t>
            </a:r>
          </a:p>
        </p:txBody>
      </p:sp>
      <p:sp>
        <p:nvSpPr>
          <p:cNvPr id="97" name="Shape 97"/>
          <p:cNvSpPr txBox="1"/>
          <p:nvPr>
            <p:ph idx="1" type="subTitle"/>
          </p:nvPr>
        </p:nvSpPr>
        <p:spPr>
          <a:xfrm>
            <a:off x="1828800" y="5486400"/>
            <a:ext cx="8534399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/>
              <a:t>Anya N. Arnold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609600" y="274637"/>
            <a:ext cx="10972799" cy="94456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101A22"/>
              </a:buClr>
              <a:buSzPct val="25000"/>
              <a:buFont typeface="Calibri"/>
              <a:buNone/>
            </a:pPr>
            <a:r>
              <a:rPr lang="en-US"/>
              <a:t>Summer of Activity 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596900" y="1600200"/>
            <a:ext cx="10972799" cy="44727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Arial"/>
              <a:buChar char="•"/>
            </a:pPr>
            <a:r>
              <a:rPr lang="en-US"/>
              <a:t>Building an understanding about the differences between ILL and  </a:t>
            </a:r>
            <a:r>
              <a:rPr lang="en-US"/>
              <a:t>Consortial</a:t>
            </a:r>
            <a:r>
              <a:rPr lang="en-US"/>
              <a:t> Resource Sharing.</a:t>
            </a:r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342900" marR="0" rtl="0" algn="l">
              <a:spcBef>
                <a:spcPts val="640"/>
              </a:spcBef>
              <a:buClr>
                <a:srgbClr val="262626"/>
              </a:buClr>
              <a:buSzPct val="100000"/>
              <a:buFont typeface="Arial"/>
              <a:buChar char="•"/>
            </a:pPr>
            <a:r>
              <a:rPr lang="en-US"/>
              <a:t>Policy creation with </a:t>
            </a:r>
            <a:r>
              <a:rPr lang="en-US"/>
              <a:t>awareness</a:t>
            </a:r>
            <a:r>
              <a:rPr lang="en-US"/>
              <a:t> that all policies are subject to change once we know the </a:t>
            </a:r>
            <a:r>
              <a:rPr lang="en-US"/>
              <a:t>implications.</a:t>
            </a:r>
          </a:p>
          <a:p>
            <a:pPr indent="0" lvl="0" marL="0" marR="0" rtl="0" algn="l">
              <a:spcBef>
                <a:spcPts val="640"/>
              </a:spcBef>
              <a:buNone/>
            </a:pPr>
            <a:r>
              <a:t/>
            </a:r>
            <a:endParaRPr/>
          </a:p>
          <a:p>
            <a:pPr indent="-342900" lvl="0" marL="342900" marR="0" rtl="0" algn="l">
              <a:spcBef>
                <a:spcPts val="640"/>
              </a:spcBef>
              <a:buClr>
                <a:srgbClr val="262626"/>
              </a:buClr>
              <a:buSzPct val="100000"/>
              <a:buFont typeface="Arial"/>
              <a:buChar char="•"/>
            </a:pPr>
            <a:r>
              <a:rPr lang="en-US"/>
              <a:t>Training and lines of communication. </a:t>
            </a:r>
          </a:p>
          <a:p>
            <a:pPr indent="0" lvl="0" marL="0" marR="0" rtl="0" algn="l">
              <a:spcBef>
                <a:spcPts val="64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609600" y="274637"/>
            <a:ext cx="10972800" cy="94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101A22"/>
              </a:buClr>
              <a:buSzPct val="25000"/>
              <a:buFont typeface="Calibri"/>
              <a:buNone/>
            </a:pPr>
            <a:r>
              <a:rPr lang="en-US"/>
              <a:t>Summer of Activity 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596900" y="1600200"/>
            <a:ext cx="10972800" cy="44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ct val="100000"/>
              <a:buFont typeface="Arial"/>
              <a:buChar char="•"/>
            </a:pPr>
            <a:r>
              <a:rPr lang="en-US"/>
              <a:t>Building an understanding about the differences between ILL and Consortial Resource Sharing.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1" marR="0" rtl="0" algn="l">
              <a:spcBef>
                <a:spcPts val="640"/>
              </a:spcBef>
            </a:pPr>
            <a:r>
              <a:rPr lang="en-US"/>
              <a:t>known vs unknown </a:t>
            </a:r>
            <a:r>
              <a:rPr lang="en-US"/>
              <a:t>partners</a:t>
            </a:r>
            <a:r>
              <a:rPr lang="en-US"/>
              <a:t> </a:t>
            </a:r>
          </a:p>
          <a:p>
            <a:pPr lvl="1" marR="0" rtl="0" algn="l">
              <a:spcBef>
                <a:spcPts val="640"/>
              </a:spcBef>
            </a:pPr>
            <a:r>
              <a:rPr lang="en-US"/>
              <a:t>systems</a:t>
            </a:r>
          </a:p>
          <a:p>
            <a:pPr lvl="2" marR="0" rtl="0" algn="l">
              <a:spcBef>
                <a:spcPts val="640"/>
              </a:spcBef>
            </a:pPr>
            <a:r>
              <a:rPr lang="en-US"/>
              <a:t>inventory management </a:t>
            </a:r>
          </a:p>
          <a:p>
            <a:pPr lvl="2" marR="0" rtl="0" algn="l">
              <a:spcBef>
                <a:spcPts val="640"/>
              </a:spcBef>
            </a:pPr>
            <a:r>
              <a:rPr lang="en-US"/>
              <a:t>patron patron management </a:t>
            </a:r>
          </a:p>
          <a:p>
            <a:pPr lvl="1" marR="0" rtl="0" algn="l">
              <a:spcBef>
                <a:spcPts val="640"/>
              </a:spcBef>
            </a:pPr>
            <a:r>
              <a:rPr lang="en-US"/>
              <a:t>leveraging the collective </a:t>
            </a:r>
          </a:p>
          <a:p>
            <a:pPr indent="0" lvl="0" marL="0" marR="0" rtl="0" algn="l">
              <a:spcBef>
                <a:spcPts val="64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609600" y="274637"/>
            <a:ext cx="10972800" cy="94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101A22"/>
              </a:buClr>
              <a:buSzPct val="25000"/>
              <a:buFont typeface="Calibri"/>
              <a:buNone/>
            </a:pPr>
            <a:r>
              <a:rPr lang="en-US"/>
              <a:t>Summer of Activity 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596900" y="1600200"/>
            <a:ext cx="10972800" cy="44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640"/>
              </a:spcBef>
              <a:buClr>
                <a:srgbClr val="262626"/>
              </a:buClr>
              <a:buSzPct val="100000"/>
              <a:buFont typeface="Arial"/>
              <a:buChar char="•"/>
            </a:pPr>
            <a:r>
              <a:rPr lang="en-US"/>
              <a:t>Policy creation with awareness that all policies are subject to change once we know the implications.</a:t>
            </a:r>
          </a:p>
          <a:p>
            <a:pPr indent="0" lvl="0" marL="0" marR="0" rtl="0" algn="l">
              <a:spcBef>
                <a:spcPts val="640"/>
              </a:spcBef>
              <a:buNone/>
            </a:pPr>
            <a:r>
              <a:t/>
            </a:r>
            <a:endParaRPr/>
          </a:p>
          <a:p>
            <a:pPr lvl="1" marR="0" rtl="0" algn="l">
              <a:spcBef>
                <a:spcPts val="640"/>
              </a:spcBef>
            </a:pPr>
            <a:r>
              <a:rPr lang="en-US"/>
              <a:t>Rota was set at random to collect data</a:t>
            </a:r>
          </a:p>
          <a:p>
            <a:pPr lvl="1" marR="0" rtl="0" algn="l">
              <a:spcBef>
                <a:spcPts val="640"/>
              </a:spcBef>
            </a:pPr>
            <a:r>
              <a:rPr lang="en-US"/>
              <a:t>Replacement Costs</a:t>
            </a:r>
          </a:p>
          <a:p>
            <a:pPr lvl="1" marR="0" rtl="0" algn="l">
              <a:spcBef>
                <a:spcPts val="640"/>
              </a:spcBef>
            </a:pPr>
            <a:r>
              <a:rPr lang="en-US"/>
              <a:t>Loan Length</a:t>
            </a:r>
          </a:p>
          <a:p>
            <a:pPr indent="0" lvl="0" marL="0" marR="0" rtl="0" algn="l">
              <a:spcBef>
                <a:spcPts val="64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609600" y="274637"/>
            <a:ext cx="10972800" cy="94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101A22"/>
              </a:buClr>
              <a:buSzPct val="25000"/>
              <a:buFont typeface="Calibri"/>
              <a:buNone/>
            </a:pPr>
            <a:r>
              <a:rPr lang="en-US"/>
              <a:t>Summer of Activity 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596900" y="1600200"/>
            <a:ext cx="10972800" cy="44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640"/>
              </a:spcBef>
              <a:buClr>
                <a:srgbClr val="262626"/>
              </a:buClr>
              <a:buSzPct val="100000"/>
              <a:buFont typeface="Arial"/>
              <a:buChar char="•"/>
            </a:pPr>
            <a:r>
              <a:rPr lang="en-US"/>
              <a:t>Training and lines of communication. </a:t>
            </a:r>
          </a:p>
          <a:p>
            <a:pPr indent="0" lvl="0" marL="0" marR="0" rtl="0" algn="l">
              <a:spcBef>
                <a:spcPts val="640"/>
              </a:spcBef>
              <a:buNone/>
            </a:pPr>
            <a:r>
              <a:t/>
            </a:r>
            <a:endParaRPr/>
          </a:p>
          <a:p>
            <a:pPr lvl="1" marR="0" rtl="0" algn="l">
              <a:spcBef>
                <a:spcPts val="640"/>
              </a:spcBef>
            </a:pPr>
            <a:r>
              <a:rPr lang="en-US"/>
              <a:t>Zoom</a:t>
            </a:r>
          </a:p>
          <a:p>
            <a:pPr lvl="1" marR="0" rtl="0" algn="l">
              <a:spcBef>
                <a:spcPts val="640"/>
              </a:spcBef>
            </a:pPr>
            <a:r>
              <a:rPr lang="en-US"/>
              <a:t>Email </a:t>
            </a:r>
          </a:p>
          <a:p>
            <a:pPr lvl="1" marR="0" rtl="0" algn="l">
              <a:spcBef>
                <a:spcPts val="640"/>
              </a:spcBef>
            </a:pPr>
            <a:r>
              <a:rPr lang="en-US"/>
              <a:t>Slack </a:t>
            </a:r>
          </a:p>
          <a:p>
            <a:pPr lvl="1" marR="0" rtl="0" algn="l">
              <a:spcBef>
                <a:spcPts val="640"/>
              </a:spcBef>
            </a:pPr>
            <a:r>
              <a:rPr lang="en-US"/>
              <a:t>websites</a:t>
            </a:r>
          </a:p>
          <a:p>
            <a:pPr indent="0" lvl="0" marL="0" marR="0" rtl="0" algn="l">
              <a:spcBef>
                <a:spcPts val="64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596900" y="2766437"/>
            <a:ext cx="10972800" cy="94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4114800" marR="0" rtl="0" algn="l">
              <a:spcBef>
                <a:spcPts val="0"/>
              </a:spcBef>
              <a:buClr>
                <a:srgbClr val="101A22"/>
              </a:buClr>
              <a:buSzPct val="25000"/>
              <a:buFont typeface="Calibri"/>
              <a:buNone/>
            </a:pPr>
            <a:r>
              <a:rPr lang="en-US"/>
              <a:t>July 10 </a:t>
            </a:r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2779975" y="5547400"/>
            <a:ext cx="10972800" cy="44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64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609600" y="274637"/>
            <a:ext cx="10972800" cy="94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101A22"/>
              </a:buClr>
              <a:buSzPct val="25000"/>
              <a:buFont typeface="Calibri"/>
              <a:buNone/>
            </a:pPr>
            <a:r>
              <a:rPr lang="en-US"/>
              <a:t>Bags!</a:t>
            </a:r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596900" y="1600200"/>
            <a:ext cx="10972800" cy="44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640"/>
              </a:spcBef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640"/>
              </a:spcBef>
              <a:buNone/>
            </a:pPr>
            <a:r>
              <a:t/>
            </a:r>
            <a:endParaRPr/>
          </a:p>
        </p:txBody>
      </p:sp>
      <p:pic>
        <p:nvPicPr>
          <p:cNvPr descr="IMG_4338" id="134" name="Shape 1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00025" y="0"/>
            <a:ext cx="3681727" cy="658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609600" y="274637"/>
            <a:ext cx="10972800" cy="94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101A22"/>
              </a:buClr>
              <a:buSzPct val="25000"/>
              <a:buFont typeface="Calibri"/>
              <a:buNone/>
            </a:pPr>
            <a:r>
              <a:rPr lang="en-US"/>
              <a:t>Statistics 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596900" y="1600200"/>
            <a:ext cx="10972800" cy="44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640"/>
              </a:spcBef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640"/>
              </a:spcBef>
              <a:buNone/>
            </a:pPr>
            <a:r>
              <a:rPr lang="en-US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https://docs.google.com/spreadsheets/d/1ToSiX5mg_2dSVSG6zUdLCrM1SI1V9WSau-6ezjOKsng/edit#gid=1165552898</a:t>
            </a:r>
          </a:p>
          <a:p>
            <a:pPr indent="0" lvl="0" marL="0" marR="0" rtl="0" algn="l">
              <a:spcBef>
                <a:spcPts val="640"/>
              </a:spcBef>
              <a:buNone/>
            </a:pPr>
            <a:r>
              <a:t/>
            </a:r>
            <a:endParaRPr/>
          </a:p>
          <a:p>
            <a:pPr indent="0" lvl="0" marL="0" marR="0" rtl="0" algn="l">
              <a:spcBef>
                <a:spcPts val="64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idx="1" type="subTitle"/>
          </p:nvPr>
        </p:nvSpPr>
        <p:spPr>
          <a:xfrm>
            <a:off x="2895600" y="4038600"/>
            <a:ext cx="6400799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ulms.calstate.edu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