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64" r:id="rId4"/>
    <p:sldId id="258" r:id="rId5"/>
    <p:sldId id="259" r:id="rId6"/>
    <p:sldId id="263" r:id="rId7"/>
    <p:sldId id="260" r:id="rId8"/>
    <p:sldId id="262"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936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19853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70046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84031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7700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4771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65441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4548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37777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64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846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83126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8349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9173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6027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869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1936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668414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s://www.lapl.org/simplye" TargetMode="External"/><Relationship Id="rId2" Type="http://schemas.openxmlformats.org/officeDocument/2006/relationships/hyperlink" Target="http://aldiko.com/index.html"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hyperlink" Target="https://controlleddigitallending.org/"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Controlled Digital Lending</a:t>
            </a:r>
            <a:endParaRPr lang="en-US" dirty="0"/>
          </a:p>
        </p:txBody>
      </p:sp>
      <p:sp>
        <p:nvSpPr>
          <p:cNvPr id="3" name="Subtitle 2"/>
          <p:cNvSpPr>
            <a:spLocks noGrp="1"/>
          </p:cNvSpPr>
          <p:nvPr>
            <p:ph type="subTitle" idx="1"/>
          </p:nvPr>
        </p:nvSpPr>
        <p:spPr/>
        <p:txBody>
          <a:bodyPr/>
          <a:lstStyle/>
          <a:p>
            <a:r>
              <a:rPr lang="en-US" dirty="0" smtClean="0"/>
              <a:t>A new method of lending books</a:t>
            </a:r>
            <a:endParaRPr lang="en-US" dirty="0"/>
          </a:p>
        </p:txBody>
      </p:sp>
    </p:spTree>
    <p:extLst>
      <p:ext uri="{BB962C8B-B14F-4D97-AF65-F5344CB8AC3E}">
        <p14:creationId xmlns:p14="http://schemas.microsoft.com/office/powerpoint/2010/main" val="3446808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controlled digital lending?	</a:t>
            </a:r>
            <a:endParaRPr lang="en-US" dirty="0"/>
          </a:p>
        </p:txBody>
      </p:sp>
      <p:sp>
        <p:nvSpPr>
          <p:cNvPr id="3" name="Content Placeholder 2"/>
          <p:cNvSpPr>
            <a:spLocks noGrp="1"/>
          </p:cNvSpPr>
          <p:nvPr>
            <p:ph sz="quarter" idx="13"/>
          </p:nvPr>
        </p:nvSpPr>
        <p:spPr/>
        <p:txBody>
          <a:bodyPr/>
          <a:lstStyle/>
          <a:p>
            <a:r>
              <a:rPr lang="en-US" dirty="0" smtClean="0"/>
              <a:t>If a patron finds a book in Primo, s/he will have an opportunity to borrow the digitized version of the book held in the Internet archive or elsewhere</a:t>
            </a:r>
          </a:p>
          <a:p>
            <a:r>
              <a:rPr lang="en-US" dirty="0" smtClean="0"/>
              <a:t>This method of borrowing is called “lend like print”</a:t>
            </a:r>
          </a:p>
          <a:p>
            <a:r>
              <a:rPr lang="en-US" dirty="0" smtClean="0"/>
              <a:t>Mostly used for 20</a:t>
            </a:r>
            <a:r>
              <a:rPr lang="en-US" baseline="30000" dirty="0" smtClean="0"/>
              <a:t>th</a:t>
            </a:r>
            <a:r>
              <a:rPr lang="en-US" dirty="0" smtClean="0"/>
              <a:t> century books that are out of print but “in copyright,” and have no </a:t>
            </a:r>
            <a:r>
              <a:rPr lang="en-US" dirty="0" err="1" smtClean="0"/>
              <a:t>ebook</a:t>
            </a:r>
            <a:r>
              <a:rPr lang="en-US" dirty="0" smtClean="0"/>
              <a:t> equivalent available from the publisher</a:t>
            </a:r>
          </a:p>
          <a:p>
            <a:r>
              <a:rPr lang="en-US" dirty="0"/>
              <a:t>A statement advocating Controlled Digital Lending was approved by COLD at our last meeting. CDL allows libraries to make print books in their stacks available in digitized form to their patrons through the Internet </a:t>
            </a:r>
            <a:r>
              <a:rPr lang="en-US" dirty="0" smtClean="0"/>
              <a:t>Archive.  However, we are not technically “members” yet.</a:t>
            </a:r>
          </a:p>
          <a:p>
            <a:endParaRPr lang="en-US" dirty="0"/>
          </a:p>
        </p:txBody>
      </p:sp>
    </p:spTree>
    <p:extLst>
      <p:ext uri="{BB962C8B-B14F-4D97-AF65-F5344CB8AC3E}">
        <p14:creationId xmlns:p14="http://schemas.microsoft.com/office/powerpoint/2010/main" val="3570927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has signed on so far?</a:t>
            </a:r>
            <a:endParaRPr lang="en-US" dirty="0"/>
          </a:p>
        </p:txBody>
      </p:sp>
      <p:sp>
        <p:nvSpPr>
          <p:cNvPr id="3" name="Content Placeholder 2"/>
          <p:cNvSpPr>
            <a:spLocks noGrp="1"/>
          </p:cNvSpPr>
          <p:nvPr>
            <p:ph idx="1"/>
          </p:nvPr>
        </p:nvSpPr>
        <p:spPr/>
        <p:txBody>
          <a:bodyPr/>
          <a:lstStyle/>
          <a:p>
            <a:pPr lvl="0"/>
            <a:r>
              <a:rPr lang="en-US" dirty="0"/>
              <a:t>So far there are 21 member libraries and publishers who have signed up for the Open Library initiative.  These members (just to name a few) include Los Angeles Public Library (LAPL), Boston Public Library, Boston University, Arizona State University, and Kalamazoo College. </a:t>
            </a:r>
          </a:p>
          <a:p>
            <a:pPr lvl="0"/>
            <a:r>
              <a:rPr lang="en-US" dirty="0"/>
              <a:t>Publisher members include MIT Press, Cornell University Press, Manchester University Press, and Liverpool University Press.  There are about 15,000 backlist titles from university presses in the Open Library.</a:t>
            </a:r>
          </a:p>
          <a:p>
            <a:r>
              <a:rPr lang="en-US" dirty="0" smtClean="0"/>
              <a:t> Membership is free.</a:t>
            </a:r>
            <a:endParaRPr lang="en-US" dirty="0"/>
          </a:p>
        </p:txBody>
      </p:sp>
    </p:spTree>
    <p:extLst>
      <p:ext uri="{BB962C8B-B14F-4D97-AF65-F5344CB8AC3E}">
        <p14:creationId xmlns:p14="http://schemas.microsoft.com/office/powerpoint/2010/main" val="3256951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necessary?</a:t>
            </a:r>
            <a:endParaRPr lang="en-US" dirty="0"/>
          </a:p>
        </p:txBody>
      </p:sp>
      <p:sp>
        <p:nvSpPr>
          <p:cNvPr id="3" name="Content Placeholder 2"/>
          <p:cNvSpPr>
            <a:spLocks noGrp="1"/>
          </p:cNvSpPr>
          <p:nvPr>
            <p:ph sz="quarter" idx="13"/>
          </p:nvPr>
        </p:nvSpPr>
        <p:spPr/>
        <p:txBody>
          <a:bodyPr/>
          <a:lstStyle/>
          <a:p>
            <a:r>
              <a:rPr lang="en-US" dirty="0" smtClean="0"/>
              <a:t>Gives patrons a choice:  print or digitized</a:t>
            </a:r>
          </a:p>
          <a:p>
            <a:r>
              <a:rPr lang="en-US" dirty="0" smtClean="0"/>
              <a:t>Is especially useful for books that publishers will likely never offer in electronic format, as well as “orphan books” (books that are “in copyright” but have no living author, no estate, and no publishing house)</a:t>
            </a:r>
          </a:p>
          <a:p>
            <a:r>
              <a:rPr lang="en-US" dirty="0" smtClean="0"/>
              <a:t>Encourages more circulation of books</a:t>
            </a:r>
          </a:p>
          <a:p>
            <a:r>
              <a:rPr lang="en-US" dirty="0" smtClean="0"/>
              <a:t>Allows non-mediated “lending” of books from one CSU library to another without the cost of CSU+ or the delivery wait</a:t>
            </a:r>
            <a:endParaRPr lang="en-US" dirty="0"/>
          </a:p>
        </p:txBody>
      </p:sp>
    </p:spTree>
    <p:extLst>
      <p:ext uri="{BB962C8B-B14F-4D97-AF65-F5344CB8AC3E}">
        <p14:creationId xmlns:p14="http://schemas.microsoft.com/office/powerpoint/2010/main" val="3106072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API </a:t>
            </a:r>
            <a:r>
              <a:rPr lang="en-US" dirty="0" smtClean="0"/>
              <a:t>uses </a:t>
            </a:r>
            <a:r>
              <a:rPr lang="en-US" dirty="0"/>
              <a:t>an ISBN search to find which books your library </a:t>
            </a:r>
            <a:r>
              <a:rPr lang="en-US" dirty="0" smtClean="0"/>
              <a:t>(in our case, the entire CSU) owns </a:t>
            </a:r>
            <a:r>
              <a:rPr lang="en-US" dirty="0"/>
              <a:t>in </a:t>
            </a:r>
            <a:r>
              <a:rPr lang="en-US" dirty="0" smtClean="0"/>
              <a:t>print</a:t>
            </a:r>
          </a:p>
          <a:p>
            <a:r>
              <a:rPr lang="en-US" dirty="0" smtClean="0"/>
              <a:t>The API </a:t>
            </a:r>
            <a:r>
              <a:rPr lang="en-US" dirty="0"/>
              <a:t>places a link to the digitized version of the book to the Open </a:t>
            </a:r>
            <a:r>
              <a:rPr lang="en-US" dirty="0" smtClean="0"/>
              <a:t>Library (Internet Archive)</a:t>
            </a:r>
          </a:p>
          <a:p>
            <a:r>
              <a:rPr lang="en-US" dirty="0" smtClean="0"/>
              <a:t>User “borrows” the book for a set amount of time. </a:t>
            </a:r>
            <a:r>
              <a:rPr lang="en-US" dirty="0"/>
              <a:t>Loan periods are </a:t>
            </a:r>
            <a:r>
              <a:rPr lang="en-US" dirty="0" smtClean="0"/>
              <a:t>currently 14 </a:t>
            </a:r>
            <a:r>
              <a:rPr lang="en-US" dirty="0"/>
              <a:t>days, but this could change later if member libraries decide to make the loan period longer.</a:t>
            </a:r>
          </a:p>
          <a:p>
            <a:r>
              <a:rPr lang="en-US" dirty="0" smtClean="0"/>
              <a:t>Print version of book is “checked out” until digitized version is “returned,” thus maintaining the “loaned to owned” ratio (a library can only </a:t>
            </a:r>
            <a:r>
              <a:rPr lang="en-US" dirty="0"/>
              <a:t>circulate the </a:t>
            </a:r>
            <a:r>
              <a:rPr lang="en-US" dirty="0" smtClean="0"/>
              <a:t>number </a:t>
            </a:r>
            <a:r>
              <a:rPr lang="en-US" dirty="0"/>
              <a:t>of copies that it </a:t>
            </a:r>
            <a:r>
              <a:rPr lang="en-US" dirty="0" smtClean="0"/>
              <a:t>legally owns)</a:t>
            </a:r>
          </a:p>
          <a:p>
            <a:r>
              <a:rPr lang="en-US" dirty="0"/>
              <a:t>Some decisions are local, such as how a library will deal with taking a book out of commission if it is checked out through controlled digital lending.  For example, some libraries might decide to take the title off the shelf, while others will leave it on the shelf but not allow it to be checked out.</a:t>
            </a:r>
          </a:p>
          <a:p>
            <a:r>
              <a:rPr lang="en-US" dirty="0"/>
              <a:t>There are two ways to borrow with the Open Library Controlled Digital Lending model:  “In browser,” and downloading a PDF which will disappear when the loan period is over.</a:t>
            </a:r>
          </a:p>
          <a:p>
            <a:endParaRPr lang="en-US" dirty="0"/>
          </a:p>
          <a:p>
            <a:endParaRPr lang="en-US" dirty="0"/>
          </a:p>
        </p:txBody>
      </p:sp>
    </p:spTree>
    <p:extLst>
      <p:ext uri="{BB962C8B-B14F-4D97-AF65-F5344CB8AC3E}">
        <p14:creationId xmlns:p14="http://schemas.microsoft.com/office/powerpoint/2010/main" val="283935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logistical issues</a:t>
            </a:r>
            <a:endParaRPr lang="en-US" dirty="0"/>
          </a:p>
        </p:txBody>
      </p:sp>
      <p:sp>
        <p:nvSpPr>
          <p:cNvPr id="3" name="Content Placeholder 2"/>
          <p:cNvSpPr>
            <a:spLocks noGrp="1"/>
          </p:cNvSpPr>
          <p:nvPr>
            <p:ph sz="quarter" idx="13"/>
          </p:nvPr>
        </p:nvSpPr>
        <p:spPr/>
        <p:txBody>
          <a:bodyPr/>
          <a:lstStyle/>
          <a:p>
            <a:pPr lvl="0"/>
            <a:r>
              <a:rPr lang="en-US" dirty="0"/>
              <a:t>Open Library is working with two companies to create an </a:t>
            </a:r>
            <a:r>
              <a:rPr lang="en-US" dirty="0" err="1"/>
              <a:t>ebook</a:t>
            </a:r>
            <a:r>
              <a:rPr lang="en-US" dirty="0"/>
              <a:t> reading experience with a mobile app:  </a:t>
            </a:r>
            <a:r>
              <a:rPr lang="en-US" dirty="0" err="1"/>
              <a:t>Aldiko</a:t>
            </a:r>
            <a:r>
              <a:rPr lang="en-US" dirty="0"/>
              <a:t> (see </a:t>
            </a:r>
            <a:r>
              <a:rPr lang="en-US" u="sng" dirty="0">
                <a:hlinkClick r:id="rId2"/>
              </a:rPr>
              <a:t>http://aldiko.com/index.html</a:t>
            </a:r>
            <a:r>
              <a:rPr lang="en-US" dirty="0"/>
              <a:t> ), and Simply E (</a:t>
            </a:r>
            <a:r>
              <a:rPr lang="en-US" u="sng" dirty="0">
                <a:hlinkClick r:id="rId3"/>
              </a:rPr>
              <a:t>https://www.lapl.org/simplye</a:t>
            </a:r>
            <a:r>
              <a:rPr lang="en-US" dirty="0"/>
              <a:t> ).</a:t>
            </a:r>
          </a:p>
          <a:p>
            <a:pPr lvl="0"/>
            <a:r>
              <a:rPr lang="en-US" dirty="0"/>
              <a:t>Each Open Library partner gets their own “landing page.”</a:t>
            </a:r>
          </a:p>
          <a:p>
            <a:r>
              <a:rPr lang="en-US" dirty="0"/>
              <a:t>Authentication on our side is not necessary, since Open Library books are open to anyone on the planet</a:t>
            </a:r>
            <a:r>
              <a:rPr lang="en-US" dirty="0" smtClean="0"/>
              <a:t>. </a:t>
            </a:r>
            <a:endParaRPr lang="en-US" dirty="0"/>
          </a:p>
        </p:txBody>
      </p:sp>
    </p:spTree>
    <p:extLst>
      <p:ext uri="{BB962C8B-B14F-4D97-AF65-F5344CB8AC3E}">
        <p14:creationId xmlns:p14="http://schemas.microsoft.com/office/powerpoint/2010/main" val="70296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legal?</a:t>
            </a:r>
            <a:endParaRPr lang="en-US" dirty="0"/>
          </a:p>
        </p:txBody>
      </p:sp>
      <p:sp>
        <p:nvSpPr>
          <p:cNvPr id="3" name="Content Placeholder 2"/>
          <p:cNvSpPr>
            <a:spLocks noGrp="1"/>
          </p:cNvSpPr>
          <p:nvPr>
            <p:ph sz="quarter" idx="13"/>
          </p:nvPr>
        </p:nvSpPr>
        <p:spPr/>
        <p:txBody>
          <a:bodyPr/>
          <a:lstStyle/>
          <a:p>
            <a:r>
              <a:rPr lang="en-US" dirty="0" smtClean="0"/>
              <a:t>It appears to fall within fair use.</a:t>
            </a:r>
          </a:p>
          <a:p>
            <a:r>
              <a:rPr lang="en-US" dirty="0" smtClean="0"/>
              <a:t>Precedents in case law support it.</a:t>
            </a:r>
          </a:p>
          <a:p>
            <a:r>
              <a:rPr lang="en-US" dirty="0" smtClean="0"/>
              <a:t>Many university libraries have publicly endorsed the “Statement on controlled digital lending,” including Duke, LSU, NCSU, University of North Carolina, University of Kansas, UC Berkeley, UC Davis, and the CSU.</a:t>
            </a:r>
          </a:p>
          <a:p>
            <a:r>
              <a:rPr lang="en-US" dirty="0" smtClean="0"/>
              <a:t>Individuals have also signed on to this idea, including experts in libraries and the law from Harvard, MIT, Stanford, Duke, Arizona State, </a:t>
            </a:r>
            <a:r>
              <a:rPr lang="en-US" dirty="0"/>
              <a:t>C</a:t>
            </a:r>
            <a:r>
              <a:rPr lang="en-US" dirty="0" smtClean="0"/>
              <a:t>ase Western, and </a:t>
            </a:r>
            <a:r>
              <a:rPr lang="en-US" dirty="0"/>
              <a:t>Y</a:t>
            </a:r>
            <a:r>
              <a:rPr lang="en-US" dirty="0" smtClean="0"/>
              <a:t>ale</a:t>
            </a:r>
            <a:r>
              <a:rPr lang="en-US" dirty="0"/>
              <a:t>.</a:t>
            </a:r>
          </a:p>
        </p:txBody>
      </p:sp>
    </p:spTree>
    <p:extLst>
      <p:ext uri="{BB962C8B-B14F-4D97-AF65-F5344CB8AC3E}">
        <p14:creationId xmlns:p14="http://schemas.microsoft.com/office/powerpoint/2010/main" val="3324942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quarter" idx="13"/>
          </p:nvPr>
        </p:nvSpPr>
        <p:spPr/>
        <p:txBody>
          <a:bodyPr/>
          <a:lstStyle/>
          <a:p>
            <a:r>
              <a:rPr lang="en-US" dirty="0" smtClean="0"/>
              <a:t>COLD needs to discuss whether or not we want to become formal “members” of Open Library, and also the issue how to implement Controlled Digital Lending within Primo</a:t>
            </a:r>
            <a:r>
              <a:rPr lang="en-US" dirty="0" smtClean="0"/>
              <a:t>.</a:t>
            </a:r>
          </a:p>
          <a:p>
            <a:r>
              <a:rPr lang="en-US" dirty="0" smtClean="0"/>
              <a:t>Discussion of a resolution </a:t>
            </a:r>
            <a:r>
              <a:rPr lang="en-US" smtClean="0"/>
              <a:t>on participation in the Open Library.</a:t>
            </a:r>
            <a:endParaRPr lang="en-US" dirty="0"/>
          </a:p>
          <a:p>
            <a:endParaRPr lang="en-US" dirty="0"/>
          </a:p>
        </p:txBody>
      </p:sp>
    </p:spTree>
    <p:extLst>
      <p:ext uri="{BB962C8B-B14F-4D97-AF65-F5344CB8AC3E}">
        <p14:creationId xmlns:p14="http://schemas.microsoft.com/office/powerpoint/2010/main" val="134224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 see:</a:t>
            </a:r>
            <a:endParaRPr lang="en-US" dirty="0"/>
          </a:p>
        </p:txBody>
      </p:sp>
      <p:sp>
        <p:nvSpPr>
          <p:cNvPr id="3" name="Content Placeholder 2"/>
          <p:cNvSpPr>
            <a:spLocks noGrp="1"/>
          </p:cNvSpPr>
          <p:nvPr>
            <p:ph sz="quarter" idx="13"/>
          </p:nvPr>
        </p:nvSpPr>
        <p:spPr/>
        <p:txBody>
          <a:bodyPr/>
          <a:lstStyle/>
          <a:p>
            <a:r>
              <a:rPr lang="en-US" dirty="0">
                <a:hlinkClick r:id="rId2"/>
              </a:rPr>
              <a:t>https://controlleddigitallending.org</a:t>
            </a:r>
            <a:r>
              <a:rPr lang="en-US" dirty="0" smtClean="0">
                <a:hlinkClick r:id="rId2"/>
              </a:rPr>
              <a:t>/</a:t>
            </a:r>
            <a:endParaRPr lang="en-US" dirty="0" smtClean="0"/>
          </a:p>
          <a:p>
            <a:endParaRPr lang="en-US" dirty="0"/>
          </a:p>
        </p:txBody>
      </p:sp>
    </p:spTree>
    <p:extLst>
      <p:ext uri="{BB962C8B-B14F-4D97-AF65-F5344CB8AC3E}">
        <p14:creationId xmlns:p14="http://schemas.microsoft.com/office/powerpoint/2010/main" val="2704931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TotalTime>
  <Words>562</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Controlled Digital Lending</vt:lpstr>
      <vt:lpstr>What is controlled digital lending? </vt:lpstr>
      <vt:lpstr>Who has signed on so far?</vt:lpstr>
      <vt:lpstr>Why is it necessary?</vt:lpstr>
      <vt:lpstr>How does it work?</vt:lpstr>
      <vt:lpstr>More logistical issues</vt:lpstr>
      <vt:lpstr>Is it legal?</vt:lpstr>
      <vt:lpstr>Next steps?</vt:lpstr>
      <vt:lpstr>For More information, see: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Controlled Digital Lending</dc:title>
  <dc:creator>Stover, Mark E</dc:creator>
  <cp:lastModifiedBy>Stover, Mark E</cp:lastModifiedBy>
  <cp:revision>10</cp:revision>
  <dcterms:created xsi:type="dcterms:W3CDTF">2018-11-06T01:02:11Z</dcterms:created>
  <dcterms:modified xsi:type="dcterms:W3CDTF">2018-12-07T01:28:44Z</dcterms:modified>
</cp:coreProperties>
</file>