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0" r:id="rId5"/>
    <p:sldId id="260" r:id="rId6"/>
    <p:sldId id="265" r:id="rId7"/>
    <p:sldId id="282" r:id="rId8"/>
    <p:sldId id="283" r:id="rId9"/>
    <p:sldId id="277" r:id="rId10"/>
    <p:sldId id="263" r:id="rId11"/>
    <p:sldId id="262" r:id="rId12"/>
    <p:sldId id="279" r:id="rId13"/>
    <p:sldId id="281" r:id="rId14"/>
    <p:sldId id="264" r:id="rId15"/>
    <p:sldId id="278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2F2F2"/>
    <a:srgbClr val="462340"/>
    <a:srgbClr val="4B374B"/>
    <a:srgbClr val="4A726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3696"/>
  </p:normalViewPr>
  <p:slideViewPr>
    <p:cSldViewPr snapToGrid="0">
      <p:cViewPr varScale="1">
        <p:scale>
          <a:sx n="80" d="100"/>
          <a:sy n="80" d="100"/>
        </p:scale>
        <p:origin x="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1F9995-ABA5-4B84-A110-13D73B9367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FC55C-A306-4A55-B35A-6BA5203CC3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B64A6-5383-4553-9650-AE943B3D4590}" type="datetimeFigureOut">
              <a:rPr lang="en-GB" smtClean="0"/>
              <a:t>14/01/2019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C51AC-ACC0-4B35-8350-D8EA48E4E6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F829-76AE-4D6B-A09B-E771F87F6D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CB224-3C4D-493C-AEF6-51FAC3CC7C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19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E0DF2-F06A-4107-A20D-CF99C15F57D9}" type="datetimeFigureOut">
              <a:rPr lang="en-GB" smtClean="0"/>
              <a:t>14/01/2019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09F48-E3F7-4432-94C0-BC9DA42EACB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10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dirty="0"/>
              <a:t>Subtitle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085F81-D49A-4915-8EEC-2A1A96AC0B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1140" y="5795479"/>
            <a:ext cx="2915816" cy="258532"/>
          </a:xfrm>
        </p:spPr>
        <p:txBody>
          <a:bodyPr vert="horz" wrap="square" lIns="91440" tIns="45720" rIns="91440" bIns="45720" rtlCol="0" anchor="ctr" anchorCtr="1">
            <a:spAutoFit/>
          </a:bodyPr>
          <a:lstStyle>
            <a:lvl1pPr marL="0" indent="0">
              <a:buNone/>
              <a:defRPr lang="en-US" sz="1200" b="0" spc="3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228600" lvl="0" indent="-228600" algn="ctr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013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a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accent3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9404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BE8C2-A941-4BA0-AB92-8B9DAEA8D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EE7A0-1D71-4AE9-A7A8-91F84FED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4934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473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BD117CE-38D2-4C42-9DB4-4A2E280B0DDF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537828-887B-41E4-BAE4-D56B689E999B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3">
            <a:extLst>
              <a:ext uri="{FF2B5EF4-FFF2-40B4-BE49-F238E27FC236}">
                <a16:creationId xmlns:a16="http://schemas.microsoft.com/office/drawing/2014/main" id="{C30B13EC-FDE4-4948-916D-4C19A15AA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DCB14C0-E2E4-43A3-BF4F-3245EC9D047E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1051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F7B2FA-9CC6-4114-86A4-1AFC7AB8DC4E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CEB9D3-1AE0-4506-94BF-5A0560B20E83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C22B8D4B-39B9-4EAD-AE41-4C1E961EAF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EF5E30-7D94-4346-8B55-79B1AFC23045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8165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Cu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E5F57C8-1811-4EED-A1DD-F65E022CFF71}"/>
              </a:ext>
            </a:extLst>
          </p:cNvPr>
          <p:cNvSpPr>
            <a:spLocks/>
          </p:cNvSpPr>
          <p:nvPr/>
        </p:nvSpPr>
        <p:spPr bwMode="auto">
          <a:xfrm rot="20994946">
            <a:off x="-308388" y="270107"/>
            <a:ext cx="12759629" cy="3500921"/>
          </a:xfrm>
          <a:custGeom>
            <a:avLst/>
            <a:gdLst>
              <a:gd name="connsiteX0" fmla="*/ 10516035 w 12759629"/>
              <a:gd name="connsiteY0" fmla="*/ 2541856 h 3500921"/>
              <a:gd name="connsiteX1" fmla="*/ 12070532 w 12759629"/>
              <a:gd name="connsiteY1" fmla="*/ 3047516 h 3500921"/>
              <a:gd name="connsiteX2" fmla="*/ 12340450 w 12759629"/>
              <a:gd name="connsiteY2" fmla="*/ 3189806 h 3500921"/>
              <a:gd name="connsiteX3" fmla="*/ 12320059 w 12759629"/>
              <a:gd name="connsiteY3" fmla="*/ 3304463 h 3500921"/>
              <a:gd name="connsiteX4" fmla="*/ 12187055 w 12759629"/>
              <a:gd name="connsiteY4" fmla="*/ 3237627 h 3500921"/>
              <a:gd name="connsiteX5" fmla="*/ 9703854 w 12759629"/>
              <a:gd name="connsiteY5" fmla="*/ 2636906 h 3500921"/>
              <a:gd name="connsiteX6" fmla="*/ 6410869 w 12759629"/>
              <a:gd name="connsiteY6" fmla="*/ 3114646 h 3500921"/>
              <a:gd name="connsiteX7" fmla="*/ 3103029 w 12759629"/>
              <a:gd name="connsiteY7" fmla="*/ 3500820 h 3500921"/>
              <a:gd name="connsiteX8" fmla="*/ 27535 w 12759629"/>
              <a:gd name="connsiteY8" fmla="*/ 2961569 h 3500921"/>
              <a:gd name="connsiteX9" fmla="*/ 0 w 12759629"/>
              <a:gd name="connsiteY9" fmla="*/ 2948829 h 3500921"/>
              <a:gd name="connsiteX10" fmla="*/ 6084 w 12759629"/>
              <a:gd name="connsiteY10" fmla="*/ 2914623 h 3500921"/>
              <a:gd name="connsiteX11" fmla="*/ 36566 w 12759629"/>
              <a:gd name="connsiteY11" fmla="*/ 2929330 h 3500921"/>
              <a:gd name="connsiteX12" fmla="*/ 3107981 w 12759629"/>
              <a:gd name="connsiteY12" fmla="*/ 3484895 h 3500921"/>
              <a:gd name="connsiteX13" fmla="*/ 6410869 w 12759629"/>
              <a:gd name="connsiteY13" fmla="*/ 3035023 h 3500921"/>
              <a:gd name="connsiteX14" fmla="*/ 9693950 w 12759629"/>
              <a:gd name="connsiteY14" fmla="*/ 2477659 h 3500921"/>
              <a:gd name="connsiteX15" fmla="*/ 10516035 w 12759629"/>
              <a:gd name="connsiteY15" fmla="*/ 2541856 h 3500921"/>
              <a:gd name="connsiteX16" fmla="*/ 10663864 w 12759629"/>
              <a:gd name="connsiteY16" fmla="*/ 1743885 h 3500921"/>
              <a:gd name="connsiteX17" fmla="*/ 12361031 w 12759629"/>
              <a:gd name="connsiteY17" fmla="*/ 2490300 h 3500921"/>
              <a:gd name="connsiteX18" fmla="*/ 12452364 w 12759629"/>
              <a:gd name="connsiteY18" fmla="*/ 2560519 h 3500921"/>
              <a:gd name="connsiteX19" fmla="*/ 12394470 w 12759629"/>
              <a:gd name="connsiteY19" fmla="*/ 2886055 h 3500921"/>
              <a:gd name="connsiteX20" fmla="*/ 12350704 w 12759629"/>
              <a:gd name="connsiteY20" fmla="*/ 2856440 h 3500921"/>
              <a:gd name="connsiteX21" fmla="*/ 9674113 w 12759629"/>
              <a:gd name="connsiteY21" fmla="*/ 2079999 h 3500921"/>
              <a:gd name="connsiteX22" fmla="*/ 6410950 w 12759629"/>
              <a:gd name="connsiteY22" fmla="*/ 2820279 h 3500921"/>
              <a:gd name="connsiteX23" fmla="*/ 3123029 w 12759629"/>
              <a:gd name="connsiteY23" fmla="*/ 3433200 h 3500921"/>
              <a:gd name="connsiteX24" fmla="*/ 64774 w 12759629"/>
              <a:gd name="connsiteY24" fmla="*/ 2832803 h 3500921"/>
              <a:gd name="connsiteX25" fmla="*/ 24504 w 12759629"/>
              <a:gd name="connsiteY25" fmla="*/ 2811044 h 3500921"/>
              <a:gd name="connsiteX26" fmla="*/ 47732 w 12759629"/>
              <a:gd name="connsiteY26" fmla="*/ 2680435 h 3500921"/>
              <a:gd name="connsiteX27" fmla="*/ 97636 w 12759629"/>
              <a:gd name="connsiteY27" fmla="*/ 2708386 h 3500921"/>
              <a:gd name="connsiteX28" fmla="*/ 3137884 w 12759629"/>
              <a:gd name="connsiteY28" fmla="*/ 3361559 h 3500921"/>
              <a:gd name="connsiteX29" fmla="*/ 6410950 w 12759629"/>
              <a:gd name="connsiteY29" fmla="*/ 2565559 h 3500921"/>
              <a:gd name="connsiteX30" fmla="*/ 9649354 w 12759629"/>
              <a:gd name="connsiteY30" fmla="*/ 1697920 h 3500921"/>
              <a:gd name="connsiteX31" fmla="*/ 10663864 w 12759629"/>
              <a:gd name="connsiteY31" fmla="*/ 1743885 h 3500921"/>
              <a:gd name="connsiteX32" fmla="*/ 10969792 w 12759629"/>
              <a:gd name="connsiteY32" fmla="*/ 889041 h 3500921"/>
              <a:gd name="connsiteX33" fmla="*/ 12565593 w 12759629"/>
              <a:gd name="connsiteY33" fmla="*/ 1623395 h 3500921"/>
              <a:gd name="connsiteX34" fmla="*/ 12612354 w 12759629"/>
              <a:gd name="connsiteY34" fmla="*/ 1660905 h 3500921"/>
              <a:gd name="connsiteX35" fmla="*/ 12489095 w 12759629"/>
              <a:gd name="connsiteY35" fmla="*/ 2353982 h 3500921"/>
              <a:gd name="connsiteX36" fmla="*/ 12488942 w 12759629"/>
              <a:gd name="connsiteY36" fmla="*/ 2353851 h 3500921"/>
              <a:gd name="connsiteX37" fmla="*/ 9633837 w 12759629"/>
              <a:gd name="connsiteY37" fmla="*/ 1455647 h 3500921"/>
              <a:gd name="connsiteX38" fmla="*/ 6410394 w 12759629"/>
              <a:gd name="connsiteY38" fmla="*/ 2398498 h 3500921"/>
              <a:gd name="connsiteX39" fmla="*/ 3147339 w 12759629"/>
              <a:gd name="connsiteY39" fmla="*/ 3281676 h 3500921"/>
              <a:gd name="connsiteX40" fmla="*/ 120302 w 12759629"/>
              <a:gd name="connsiteY40" fmla="*/ 2620525 h 3500921"/>
              <a:gd name="connsiteX41" fmla="*/ 64391 w 12759629"/>
              <a:gd name="connsiteY41" fmla="*/ 2586765 h 3500921"/>
              <a:gd name="connsiteX42" fmla="*/ 129014 w 12759629"/>
              <a:gd name="connsiteY42" fmla="*/ 2223396 h 3500921"/>
              <a:gd name="connsiteX43" fmla="*/ 207516 w 12759629"/>
              <a:gd name="connsiteY43" fmla="*/ 2271822 h 3500921"/>
              <a:gd name="connsiteX44" fmla="*/ 3196854 w 12759629"/>
              <a:gd name="connsiteY44" fmla="*/ 2875891 h 3500921"/>
              <a:gd name="connsiteX45" fmla="*/ 6410395 w 12759629"/>
              <a:gd name="connsiteY45" fmla="*/ 1805735 h 3500921"/>
              <a:gd name="connsiteX46" fmla="*/ 9579371 w 12759629"/>
              <a:gd name="connsiteY46" fmla="*/ 846970 h 3500921"/>
              <a:gd name="connsiteX47" fmla="*/ 10969792 w 12759629"/>
              <a:gd name="connsiteY47" fmla="*/ 889041 h 3500921"/>
              <a:gd name="connsiteX48" fmla="*/ 12695153 w 12759629"/>
              <a:gd name="connsiteY48" fmla="*/ 821327 h 3500921"/>
              <a:gd name="connsiteX49" fmla="*/ 12759629 w 12759629"/>
              <a:gd name="connsiteY49" fmla="*/ 832794 h 3500921"/>
              <a:gd name="connsiteX50" fmla="*/ 12754040 w 12759629"/>
              <a:gd name="connsiteY50" fmla="*/ 864218 h 3500921"/>
              <a:gd name="connsiteX51" fmla="*/ 9634801 w 12759629"/>
              <a:gd name="connsiteY51" fmla="*/ 277064 h 3500921"/>
              <a:gd name="connsiteX52" fmla="*/ 12174055 w 12759629"/>
              <a:gd name="connsiteY52" fmla="*/ 728654 h 3500921"/>
              <a:gd name="connsiteX53" fmla="*/ 12314087 w 12759629"/>
              <a:gd name="connsiteY53" fmla="*/ 809460 h 3500921"/>
              <a:gd name="connsiteX54" fmla="*/ 12513862 w 12759629"/>
              <a:gd name="connsiteY54" fmla="*/ 939924 h 3500921"/>
              <a:gd name="connsiteX55" fmla="*/ 12714277 w 12759629"/>
              <a:gd name="connsiteY55" fmla="*/ 1087803 h 3500921"/>
              <a:gd name="connsiteX56" fmla="*/ 12643623 w 12759629"/>
              <a:gd name="connsiteY56" fmla="*/ 1485082 h 3500921"/>
              <a:gd name="connsiteX57" fmla="*/ 12600454 w 12759629"/>
              <a:gd name="connsiteY57" fmla="*/ 1452040 h 3500921"/>
              <a:gd name="connsiteX58" fmla="*/ 9589210 w 12759629"/>
              <a:gd name="connsiteY58" fmla="*/ 735230 h 3500921"/>
              <a:gd name="connsiteX59" fmla="*/ 6425088 w 12759629"/>
              <a:gd name="connsiteY59" fmla="*/ 1694315 h 3500921"/>
              <a:gd name="connsiteX60" fmla="*/ 3221352 w 12759629"/>
              <a:gd name="connsiteY60" fmla="*/ 2804625 h 3500921"/>
              <a:gd name="connsiteX61" fmla="*/ 227896 w 12759629"/>
              <a:gd name="connsiteY61" fmla="*/ 2237254 h 3500921"/>
              <a:gd name="connsiteX62" fmla="*/ 136311 w 12759629"/>
              <a:gd name="connsiteY62" fmla="*/ 2182365 h 3500921"/>
              <a:gd name="connsiteX63" fmla="*/ 209053 w 12759629"/>
              <a:gd name="connsiteY63" fmla="*/ 1773343 h 3500921"/>
              <a:gd name="connsiteX64" fmla="*/ 316297 w 12759629"/>
              <a:gd name="connsiteY64" fmla="*/ 1834690 h 3500921"/>
              <a:gd name="connsiteX65" fmla="*/ 3216401 w 12759629"/>
              <a:gd name="connsiteY65" fmla="*/ 2350950 h 3500921"/>
              <a:gd name="connsiteX66" fmla="*/ 6425087 w 12759629"/>
              <a:gd name="connsiteY66" fmla="*/ 1240640 h 3500921"/>
              <a:gd name="connsiteX67" fmla="*/ 8321580 w 12759629"/>
              <a:gd name="connsiteY67" fmla="*/ 548189 h 3500921"/>
              <a:gd name="connsiteX68" fmla="*/ 9584258 w 12759629"/>
              <a:gd name="connsiteY68" fmla="*/ 281555 h 3500921"/>
              <a:gd name="connsiteX69" fmla="*/ 8076887 w 12759629"/>
              <a:gd name="connsiteY69" fmla="*/ 0 h 3500921"/>
              <a:gd name="connsiteX70" fmla="*/ 9077142 w 12759629"/>
              <a:gd name="connsiteY70" fmla="*/ 177888 h 3500921"/>
              <a:gd name="connsiteX71" fmla="*/ 8801496 w 12759629"/>
              <a:gd name="connsiteY71" fmla="*/ 241291 h 3500921"/>
              <a:gd name="connsiteX72" fmla="*/ 6485520 w 12759629"/>
              <a:gd name="connsiteY72" fmla="*/ 1101274 h 3500921"/>
              <a:gd name="connsiteX73" fmla="*/ 3365985 w 12759629"/>
              <a:gd name="connsiteY73" fmla="*/ 2267067 h 3500921"/>
              <a:gd name="connsiteX74" fmla="*/ 393929 w 12759629"/>
              <a:gd name="connsiteY74" fmla="*/ 1766952 h 3500921"/>
              <a:gd name="connsiteX75" fmla="*/ 227146 w 12759629"/>
              <a:gd name="connsiteY75" fmla="*/ 1671603 h 3500921"/>
              <a:gd name="connsiteX76" fmla="*/ 298125 w 12759629"/>
              <a:gd name="connsiteY76" fmla="*/ 1272495 h 3500921"/>
              <a:gd name="connsiteX77" fmla="*/ 466713 w 12759629"/>
              <a:gd name="connsiteY77" fmla="*/ 1365124 h 3500921"/>
              <a:gd name="connsiteX78" fmla="*/ 3346178 w 12759629"/>
              <a:gd name="connsiteY78" fmla="*/ 1817461 h 3500921"/>
              <a:gd name="connsiteX79" fmla="*/ 6470665 w 12759629"/>
              <a:gd name="connsiteY79" fmla="*/ 651668 h 3500921"/>
              <a:gd name="connsiteX80" fmla="*/ 7856352 w 12759629"/>
              <a:gd name="connsiteY80" fmla="*/ 73683 h 350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59629" h="3500921">
                <a:moveTo>
                  <a:pt x="10516035" y="2541856"/>
                </a:moveTo>
                <a:cubicBezTo>
                  <a:pt x="11030903" y="2624900"/>
                  <a:pt x="11548218" y="2790173"/>
                  <a:pt x="12070532" y="3047516"/>
                </a:cubicBezTo>
                <a:lnTo>
                  <a:pt x="12340450" y="3189806"/>
                </a:lnTo>
                <a:lnTo>
                  <a:pt x="12320059" y="3304463"/>
                </a:lnTo>
                <a:lnTo>
                  <a:pt x="12187055" y="3237627"/>
                </a:lnTo>
                <a:cubicBezTo>
                  <a:pt x="11350964" y="2834721"/>
                  <a:pt x="10524624" y="2642878"/>
                  <a:pt x="9703854" y="2636906"/>
                </a:cubicBezTo>
                <a:cubicBezTo>
                  <a:pt x="8604542" y="2609038"/>
                  <a:pt x="7510181" y="2915588"/>
                  <a:pt x="6410869" y="3114646"/>
                </a:cubicBezTo>
                <a:cubicBezTo>
                  <a:pt x="5311558" y="3349536"/>
                  <a:pt x="4207293" y="3484895"/>
                  <a:pt x="3103029" y="3500820"/>
                </a:cubicBezTo>
                <a:cubicBezTo>
                  <a:pt x="2072424" y="3504552"/>
                  <a:pt x="1041819" y="3406811"/>
                  <a:pt x="27535" y="2961569"/>
                </a:cubicBezTo>
                <a:lnTo>
                  <a:pt x="0" y="2948829"/>
                </a:lnTo>
                <a:lnTo>
                  <a:pt x="6084" y="2914623"/>
                </a:lnTo>
                <a:lnTo>
                  <a:pt x="36566" y="2929330"/>
                </a:lnTo>
                <a:cubicBezTo>
                  <a:pt x="1046771" y="3391821"/>
                  <a:pt x="2077376" y="3496093"/>
                  <a:pt x="3107981" y="3484895"/>
                </a:cubicBezTo>
                <a:cubicBezTo>
                  <a:pt x="4212245" y="3461008"/>
                  <a:pt x="5311557" y="3305743"/>
                  <a:pt x="6410869" y="3035023"/>
                </a:cubicBezTo>
                <a:cubicBezTo>
                  <a:pt x="7510181" y="2808097"/>
                  <a:pt x="8599590" y="2469697"/>
                  <a:pt x="9693950" y="2477659"/>
                </a:cubicBezTo>
                <a:cubicBezTo>
                  <a:pt x="9967541" y="2476664"/>
                  <a:pt x="10241440" y="2497565"/>
                  <a:pt x="10516035" y="2541856"/>
                </a:cubicBezTo>
                <a:close/>
                <a:moveTo>
                  <a:pt x="10663864" y="1743885"/>
                </a:moveTo>
                <a:cubicBezTo>
                  <a:pt x="11223806" y="1839737"/>
                  <a:pt x="11787945" y="2065808"/>
                  <a:pt x="12361031" y="2490300"/>
                </a:cubicBezTo>
                <a:lnTo>
                  <a:pt x="12452364" y="2560519"/>
                </a:lnTo>
                <a:lnTo>
                  <a:pt x="12394470" y="2886055"/>
                </a:lnTo>
                <a:lnTo>
                  <a:pt x="12350704" y="2856440"/>
                </a:lnTo>
                <a:cubicBezTo>
                  <a:pt x="11444342" y="2270184"/>
                  <a:pt x="10559227" y="2047662"/>
                  <a:pt x="9674113" y="2079999"/>
                </a:cubicBezTo>
                <a:cubicBezTo>
                  <a:pt x="8584741" y="2107859"/>
                  <a:pt x="7505273" y="2521779"/>
                  <a:pt x="6410950" y="2820279"/>
                </a:cubicBezTo>
                <a:cubicBezTo>
                  <a:pt x="5321578" y="3162559"/>
                  <a:pt x="4222304" y="3385439"/>
                  <a:pt x="3123029" y="3433200"/>
                </a:cubicBezTo>
                <a:cubicBezTo>
                  <a:pt x="2092458" y="3466780"/>
                  <a:pt x="1066240" y="3346448"/>
                  <a:pt x="64774" y="2832803"/>
                </a:cubicBezTo>
                <a:lnTo>
                  <a:pt x="24504" y="2811044"/>
                </a:lnTo>
                <a:lnTo>
                  <a:pt x="47732" y="2680435"/>
                </a:lnTo>
                <a:lnTo>
                  <a:pt x="97636" y="2708386"/>
                </a:lnTo>
                <a:cubicBezTo>
                  <a:pt x="1090380" y="3240061"/>
                  <a:pt x="2111955" y="3424990"/>
                  <a:pt x="3137884" y="3361559"/>
                </a:cubicBezTo>
                <a:cubicBezTo>
                  <a:pt x="4232207" y="3297879"/>
                  <a:pt x="5326530" y="2951619"/>
                  <a:pt x="6410950" y="2565559"/>
                </a:cubicBezTo>
                <a:cubicBezTo>
                  <a:pt x="7495369" y="2191439"/>
                  <a:pt x="8569886" y="1777519"/>
                  <a:pt x="9649354" y="1697920"/>
                </a:cubicBezTo>
                <a:cubicBezTo>
                  <a:pt x="9986687" y="1675532"/>
                  <a:pt x="10324505" y="1685793"/>
                  <a:pt x="10663864" y="1743885"/>
                </a:cubicBezTo>
                <a:close/>
                <a:moveTo>
                  <a:pt x="10969792" y="889041"/>
                </a:moveTo>
                <a:cubicBezTo>
                  <a:pt x="11494753" y="992910"/>
                  <a:pt x="12025114" y="1215559"/>
                  <a:pt x="12565593" y="1623395"/>
                </a:cubicBezTo>
                <a:lnTo>
                  <a:pt x="12612354" y="1660905"/>
                </a:lnTo>
                <a:lnTo>
                  <a:pt x="12489095" y="2353982"/>
                </a:lnTo>
                <a:lnTo>
                  <a:pt x="12488942" y="2353851"/>
                </a:lnTo>
                <a:cubicBezTo>
                  <a:pt x="11517970" y="1566603"/>
                  <a:pt x="10574007" y="1375584"/>
                  <a:pt x="9633837" y="1455647"/>
                </a:cubicBezTo>
                <a:cubicBezTo>
                  <a:pt x="8559356" y="1547147"/>
                  <a:pt x="7489826" y="1988736"/>
                  <a:pt x="6410394" y="2398498"/>
                </a:cubicBezTo>
                <a:cubicBezTo>
                  <a:pt x="5330962" y="2812239"/>
                  <a:pt x="4236674" y="3198132"/>
                  <a:pt x="3147339" y="3281676"/>
                </a:cubicBezTo>
                <a:cubicBezTo>
                  <a:pt x="2126087" y="3367457"/>
                  <a:pt x="1104834" y="3187502"/>
                  <a:pt x="120302" y="2620525"/>
                </a:cubicBezTo>
                <a:lnTo>
                  <a:pt x="64391" y="2586765"/>
                </a:lnTo>
                <a:lnTo>
                  <a:pt x="129014" y="2223396"/>
                </a:lnTo>
                <a:lnTo>
                  <a:pt x="207516" y="2271822"/>
                </a:lnTo>
                <a:cubicBezTo>
                  <a:pt x="1182202" y="2845122"/>
                  <a:pt x="2189528" y="3021347"/>
                  <a:pt x="3196854" y="2875891"/>
                </a:cubicBezTo>
                <a:cubicBezTo>
                  <a:pt x="4271335" y="2732674"/>
                  <a:pt x="5345816" y="2227432"/>
                  <a:pt x="6410395" y="1805735"/>
                </a:cubicBezTo>
                <a:cubicBezTo>
                  <a:pt x="7474973" y="1348233"/>
                  <a:pt x="8524696" y="978253"/>
                  <a:pt x="9579371" y="846970"/>
                </a:cubicBezTo>
                <a:cubicBezTo>
                  <a:pt x="10040791" y="798236"/>
                  <a:pt x="10503160" y="796713"/>
                  <a:pt x="10969792" y="889041"/>
                </a:cubicBezTo>
                <a:close/>
                <a:moveTo>
                  <a:pt x="12695153" y="821327"/>
                </a:moveTo>
                <a:lnTo>
                  <a:pt x="12759629" y="832794"/>
                </a:lnTo>
                <a:lnTo>
                  <a:pt x="12754040" y="864218"/>
                </a:lnTo>
                <a:close/>
                <a:moveTo>
                  <a:pt x="9634801" y="277064"/>
                </a:moveTo>
                <a:lnTo>
                  <a:pt x="12174055" y="728654"/>
                </a:lnTo>
                <a:lnTo>
                  <a:pt x="12314087" y="809460"/>
                </a:lnTo>
                <a:cubicBezTo>
                  <a:pt x="12380513" y="850280"/>
                  <a:pt x="12447102" y="893724"/>
                  <a:pt x="12513862" y="939924"/>
                </a:cubicBezTo>
                <a:lnTo>
                  <a:pt x="12714277" y="1087803"/>
                </a:lnTo>
                <a:lnTo>
                  <a:pt x="12643623" y="1485082"/>
                </a:lnTo>
                <a:lnTo>
                  <a:pt x="12600454" y="1452040"/>
                </a:lnTo>
                <a:cubicBezTo>
                  <a:pt x="11566786" y="703751"/>
                  <a:pt x="10577998" y="623304"/>
                  <a:pt x="9589210" y="735230"/>
                </a:cubicBezTo>
                <a:cubicBezTo>
                  <a:pt x="8534502" y="874516"/>
                  <a:pt x="7484746" y="1232681"/>
                  <a:pt x="6425088" y="1694315"/>
                </a:cubicBezTo>
                <a:cubicBezTo>
                  <a:pt x="5365430" y="2120133"/>
                  <a:pt x="4295867" y="2649420"/>
                  <a:pt x="3221352" y="2804625"/>
                </a:cubicBezTo>
                <a:cubicBezTo>
                  <a:pt x="2218638" y="2965053"/>
                  <a:pt x="1207219" y="2796697"/>
                  <a:pt x="227896" y="2237254"/>
                </a:cubicBezTo>
                <a:lnTo>
                  <a:pt x="136311" y="2182365"/>
                </a:lnTo>
                <a:lnTo>
                  <a:pt x="209053" y="1773343"/>
                </a:lnTo>
                <a:lnTo>
                  <a:pt x="316297" y="1834690"/>
                </a:lnTo>
                <a:cubicBezTo>
                  <a:pt x="1266678" y="2353048"/>
                  <a:pt x="2241539" y="2507646"/>
                  <a:pt x="3216401" y="2350950"/>
                </a:cubicBezTo>
                <a:cubicBezTo>
                  <a:pt x="4290915" y="2195745"/>
                  <a:pt x="5365428" y="1666458"/>
                  <a:pt x="6425087" y="1240640"/>
                </a:cubicBezTo>
                <a:cubicBezTo>
                  <a:pt x="7058903" y="966047"/>
                  <a:pt x="7687765" y="723291"/>
                  <a:pt x="8321580" y="548189"/>
                </a:cubicBezTo>
                <a:cubicBezTo>
                  <a:pt x="8742473" y="428801"/>
                  <a:pt x="9163364" y="337269"/>
                  <a:pt x="9584258" y="281555"/>
                </a:cubicBezTo>
                <a:close/>
                <a:moveTo>
                  <a:pt x="8076887" y="0"/>
                </a:moveTo>
                <a:lnTo>
                  <a:pt x="9077142" y="177888"/>
                </a:lnTo>
                <a:lnTo>
                  <a:pt x="8801496" y="241291"/>
                </a:lnTo>
                <a:cubicBezTo>
                  <a:pt x="8029504" y="437310"/>
                  <a:pt x="7261690" y="740197"/>
                  <a:pt x="6485520" y="1101274"/>
                </a:cubicBezTo>
                <a:cubicBezTo>
                  <a:pt x="5455578" y="1546902"/>
                  <a:pt x="4420685" y="2091999"/>
                  <a:pt x="3365985" y="2267067"/>
                </a:cubicBezTo>
                <a:cubicBezTo>
                  <a:pt x="2377204" y="2449844"/>
                  <a:pt x="1379719" y="2303903"/>
                  <a:pt x="393929" y="1766952"/>
                </a:cubicBezTo>
                <a:lnTo>
                  <a:pt x="227146" y="1671603"/>
                </a:lnTo>
                <a:lnTo>
                  <a:pt x="298125" y="1272495"/>
                </a:lnTo>
                <a:lnTo>
                  <a:pt x="466713" y="1365124"/>
                </a:lnTo>
                <a:cubicBezTo>
                  <a:pt x="1420551" y="1863855"/>
                  <a:pt x="2389893" y="1992778"/>
                  <a:pt x="3346178" y="1817461"/>
                </a:cubicBezTo>
                <a:cubicBezTo>
                  <a:pt x="4400879" y="1642393"/>
                  <a:pt x="5440723" y="1097296"/>
                  <a:pt x="6470665" y="651668"/>
                </a:cubicBezTo>
                <a:cubicBezTo>
                  <a:pt x="6931168" y="433828"/>
                  <a:pt x="7394457" y="238369"/>
                  <a:pt x="7856352" y="73683"/>
                </a:cubicBezTo>
                <a:close/>
              </a:path>
            </a:pathLst>
          </a:custGeom>
          <a:gradFill flip="none" rotWithShape="1">
            <a:gsLst>
              <a:gs pos="23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776770" y="4752155"/>
            <a:ext cx="9680574" cy="131096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2400" b="0" i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Quote</a:t>
            </a:r>
            <a:endParaRPr lang="en-GB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5BDC404-2F32-43B2-8FF8-F44E737B7739}"/>
              </a:ext>
            </a:extLst>
          </p:cNvPr>
          <p:cNvSpPr/>
          <p:nvPr userDrawn="1"/>
        </p:nvSpPr>
        <p:spPr>
          <a:xfrm>
            <a:off x="1" y="1"/>
            <a:ext cx="4716581" cy="4149353"/>
          </a:xfrm>
          <a:custGeom>
            <a:avLst/>
            <a:gdLst>
              <a:gd name="connsiteX0" fmla="*/ 0 w 4716581"/>
              <a:gd name="connsiteY0" fmla="*/ 0 h 4149353"/>
              <a:gd name="connsiteX1" fmla="*/ 4324798 w 4716581"/>
              <a:gd name="connsiteY1" fmla="*/ 0 h 4149353"/>
              <a:gd name="connsiteX2" fmla="*/ 4385617 w 4716581"/>
              <a:gd name="connsiteY2" fmla="*/ 100111 h 4149353"/>
              <a:gd name="connsiteX3" fmla="*/ 4716581 w 4716581"/>
              <a:gd name="connsiteY3" fmla="*/ 1407189 h 4149353"/>
              <a:gd name="connsiteX4" fmla="*/ 1974417 w 4716581"/>
              <a:gd name="connsiteY4" fmla="*/ 4149353 h 4149353"/>
              <a:gd name="connsiteX5" fmla="*/ 35414 w 4716581"/>
              <a:gd name="connsiteY5" fmla="*/ 3346192 h 4149353"/>
              <a:gd name="connsiteX6" fmla="*/ 0 w 4716581"/>
              <a:gd name="connsiteY6" fmla="*/ 3307226 h 41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6581" h="4149353">
                <a:moveTo>
                  <a:pt x="0" y="0"/>
                </a:moveTo>
                <a:lnTo>
                  <a:pt x="4324798" y="0"/>
                </a:lnTo>
                <a:lnTo>
                  <a:pt x="4385617" y="100111"/>
                </a:lnTo>
                <a:cubicBezTo>
                  <a:pt x="4596688" y="488657"/>
                  <a:pt x="4716581" y="933922"/>
                  <a:pt x="4716581" y="1407189"/>
                </a:cubicBezTo>
                <a:cubicBezTo>
                  <a:pt x="4716581" y="2921644"/>
                  <a:pt x="3488872" y="4149353"/>
                  <a:pt x="1974417" y="4149353"/>
                </a:cubicBezTo>
                <a:cubicBezTo>
                  <a:pt x="1217190" y="4149353"/>
                  <a:pt x="531649" y="3842426"/>
                  <a:pt x="35414" y="3346192"/>
                </a:cubicBezTo>
                <a:lnTo>
                  <a:pt x="0" y="3307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87D3D51C-EF1C-4FF2-AB62-ADC1DF32A28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" y="0"/>
            <a:ext cx="4524507" cy="3957278"/>
          </a:xfrm>
          <a:custGeom>
            <a:avLst/>
            <a:gdLst>
              <a:gd name="connsiteX0" fmla="*/ 8414 w 4524507"/>
              <a:gd name="connsiteY0" fmla="*/ 0 h 3957278"/>
              <a:gd name="connsiteX1" fmla="*/ 4048912 w 4524507"/>
              <a:gd name="connsiteY1" fmla="*/ 0 h 3957278"/>
              <a:gd name="connsiteX2" fmla="*/ 4098256 w 4524507"/>
              <a:gd name="connsiteY2" fmla="*/ 65987 h 3957278"/>
              <a:gd name="connsiteX3" fmla="*/ 4524507 w 4524507"/>
              <a:gd name="connsiteY3" fmla="*/ 1461436 h 3957278"/>
              <a:gd name="connsiteX4" fmla="*/ 2028663 w 4524507"/>
              <a:gd name="connsiteY4" fmla="*/ 3957278 h 3957278"/>
              <a:gd name="connsiteX5" fmla="*/ 102748 w 4524507"/>
              <a:gd name="connsiteY5" fmla="*/ 3049023 h 3957278"/>
              <a:gd name="connsiteX6" fmla="*/ 0 w 4524507"/>
              <a:gd name="connsiteY6" fmla="*/ 2911620 h 3957278"/>
              <a:gd name="connsiteX7" fmla="*/ 0 w 4524507"/>
              <a:gd name="connsiteY7" fmla="*/ 11253 h 395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507" h="3957278">
                <a:moveTo>
                  <a:pt x="8414" y="0"/>
                </a:moveTo>
                <a:lnTo>
                  <a:pt x="4048912" y="0"/>
                </a:lnTo>
                <a:lnTo>
                  <a:pt x="4098256" y="65987"/>
                </a:lnTo>
                <a:cubicBezTo>
                  <a:pt x="4367369" y="464326"/>
                  <a:pt x="4524507" y="944530"/>
                  <a:pt x="4524507" y="1461436"/>
                </a:cubicBezTo>
                <a:cubicBezTo>
                  <a:pt x="4524507" y="2839851"/>
                  <a:pt x="3407080" y="3957278"/>
                  <a:pt x="2028663" y="3957278"/>
                </a:cubicBezTo>
                <a:cubicBezTo>
                  <a:pt x="1253303" y="3957278"/>
                  <a:pt x="560523" y="3603717"/>
                  <a:pt x="102748" y="3049023"/>
                </a:cubicBezTo>
                <a:lnTo>
                  <a:pt x="0" y="2911620"/>
                </a:lnTo>
                <a:lnTo>
                  <a:pt x="0" y="11253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wrap="square" lIns="91440" tIns="457200" rIns="91440" bIns="45720" rtlCol="0" anchor="t" anchorCtr="1">
            <a:noAutofit/>
          </a:bodyPr>
          <a:lstStyle>
            <a:lvl1pPr>
              <a:defRPr lang="en-GB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76670" y="4475195"/>
            <a:ext cx="800100" cy="1505250"/>
          </a:xfrm>
          <a:prstGeom prst="rect">
            <a:avLst/>
          </a:prstGeom>
          <a:noFill/>
          <a:extLst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8AD67CF-75C0-4B27-B3F2-C99382A990DA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AD26E31-DFC7-4619-9B7C-D90ABC8CCB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13">
            <a:extLst>
              <a:ext uri="{FF2B5EF4-FFF2-40B4-BE49-F238E27FC236}">
                <a16:creationId xmlns:a16="http://schemas.microsoft.com/office/drawing/2014/main" id="{BBB6659B-6CE0-4853-BB6C-1DAC306ED28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C57D515-267D-428B-AD8D-9917FC8D1170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6023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6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0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71726A-1E0A-434B-A802-4FCC15A82D01}"/>
              </a:ext>
            </a:extLst>
          </p:cNvPr>
          <p:cNvSpPr/>
          <p:nvPr userDrawn="1"/>
        </p:nvSpPr>
        <p:spPr>
          <a:xfrm>
            <a:off x="2674071" y="21211"/>
            <a:ext cx="6843859" cy="6843859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482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4B03F13-A59A-4526-9D17-27A3B8C63BCD}"/>
              </a:ext>
            </a:extLst>
          </p:cNvPr>
          <p:cNvSpPr/>
          <p:nvPr userDrawn="1"/>
        </p:nvSpPr>
        <p:spPr>
          <a:xfrm>
            <a:off x="-1" y="-16064"/>
            <a:ext cx="3981692" cy="2505614"/>
          </a:xfrm>
          <a:custGeom>
            <a:avLst/>
            <a:gdLst>
              <a:gd name="connsiteX0" fmla="*/ 0 w 3981692"/>
              <a:gd name="connsiteY0" fmla="*/ 0 h 2505614"/>
              <a:gd name="connsiteX1" fmla="*/ 3978183 w 3981692"/>
              <a:gd name="connsiteY1" fmla="*/ 0 h 2505614"/>
              <a:gd name="connsiteX2" fmla="*/ 3981692 w 3981692"/>
              <a:gd name="connsiteY2" fmla="*/ 54609 h 2505614"/>
              <a:gd name="connsiteX3" fmla="*/ 862315 w 3981692"/>
              <a:gd name="connsiteY3" fmla="*/ 2505614 h 2505614"/>
              <a:gd name="connsiteX4" fmla="*/ 233652 w 3981692"/>
              <a:gd name="connsiteY4" fmla="*/ 2455818 h 2505614"/>
              <a:gd name="connsiteX5" fmla="*/ 0 w 3981692"/>
              <a:gd name="connsiteY5" fmla="*/ 2408613 h 250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692" h="2505614">
                <a:moveTo>
                  <a:pt x="0" y="0"/>
                </a:moveTo>
                <a:lnTo>
                  <a:pt x="3978183" y="0"/>
                </a:lnTo>
                <a:lnTo>
                  <a:pt x="3981692" y="54609"/>
                </a:lnTo>
                <a:cubicBezTo>
                  <a:pt x="3981692" y="1408262"/>
                  <a:pt x="2585099" y="2505614"/>
                  <a:pt x="862315" y="2505614"/>
                </a:cubicBezTo>
                <a:cubicBezTo>
                  <a:pt x="646967" y="2505614"/>
                  <a:pt x="436716" y="2488468"/>
                  <a:pt x="233652" y="2455818"/>
                </a:cubicBezTo>
                <a:lnTo>
                  <a:pt x="0" y="24086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A1E45B6-C7EC-4687-B8D8-10D1DBC47018}"/>
              </a:ext>
            </a:extLst>
          </p:cNvPr>
          <p:cNvSpPr/>
          <p:nvPr userDrawn="1"/>
        </p:nvSpPr>
        <p:spPr>
          <a:xfrm>
            <a:off x="0" y="-16063"/>
            <a:ext cx="3795148" cy="2242063"/>
          </a:xfrm>
          <a:custGeom>
            <a:avLst/>
            <a:gdLst>
              <a:gd name="connsiteX0" fmla="*/ 0 w 3795148"/>
              <a:gd name="connsiteY0" fmla="*/ 0 h 2242063"/>
              <a:gd name="connsiteX1" fmla="*/ 3795148 w 3795148"/>
              <a:gd name="connsiteY1" fmla="*/ 0 h 2242063"/>
              <a:gd name="connsiteX2" fmla="*/ 3793988 w 3795148"/>
              <a:gd name="connsiteY2" fmla="*/ 18343 h 2242063"/>
              <a:gd name="connsiteX3" fmla="*/ 708660 w 3795148"/>
              <a:gd name="connsiteY3" fmla="*/ 2242063 h 2242063"/>
              <a:gd name="connsiteX4" fmla="*/ 83632 w 3795148"/>
              <a:gd name="connsiteY4" fmla="*/ 2191740 h 2242063"/>
              <a:gd name="connsiteX5" fmla="*/ 0 w 3795148"/>
              <a:gd name="connsiteY5" fmla="*/ 2174565 h 224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5148" h="2242063">
                <a:moveTo>
                  <a:pt x="0" y="0"/>
                </a:moveTo>
                <a:lnTo>
                  <a:pt x="3795148" y="0"/>
                </a:lnTo>
                <a:lnTo>
                  <a:pt x="3793988" y="18343"/>
                </a:lnTo>
                <a:cubicBezTo>
                  <a:pt x="3635169" y="1267374"/>
                  <a:pt x="2314432" y="2242063"/>
                  <a:pt x="708660" y="2242063"/>
                </a:cubicBezTo>
                <a:cubicBezTo>
                  <a:pt x="494557" y="2242063"/>
                  <a:pt x="285522" y="2224735"/>
                  <a:pt x="83632" y="2191740"/>
                </a:cubicBezTo>
                <a:lnTo>
                  <a:pt x="0" y="2174565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8536E4F-F1FA-484F-8F59-EAADF8904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6039"/>
            <a:ext cx="10782283" cy="38309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00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CACE3D1-F863-4422-B475-730B2AEA7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7325"/>
            <a:ext cx="5181600" cy="37396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C6DDB857-67CE-4444-B436-F7A2F6E06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886" y="2404377"/>
            <a:ext cx="5181600" cy="3772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2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EAA5535-A3DD-490B-B233-9C9B84EEC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6326" y="1251145"/>
            <a:ext cx="6615674" cy="5596389"/>
          </a:xfrm>
          <a:custGeom>
            <a:avLst/>
            <a:gdLst>
              <a:gd name="connsiteX0" fmla="*/ 3621727 w 6615674"/>
              <a:gd name="connsiteY0" fmla="*/ 0 h 5596389"/>
              <a:gd name="connsiteX1" fmla="*/ 6416428 w 6615674"/>
              <a:gd name="connsiteY1" fmla="*/ 1317972 h 5596389"/>
              <a:gd name="connsiteX2" fmla="*/ 6615674 w 6615674"/>
              <a:gd name="connsiteY2" fmla="*/ 1584421 h 5596389"/>
              <a:gd name="connsiteX3" fmla="*/ 6615674 w 6615674"/>
              <a:gd name="connsiteY3" fmla="*/ 5596389 h 5596389"/>
              <a:gd name="connsiteX4" fmla="*/ 587989 w 6615674"/>
              <a:gd name="connsiteY4" fmla="*/ 5596389 h 5596389"/>
              <a:gd name="connsiteX5" fmla="*/ 437123 w 6615674"/>
              <a:gd name="connsiteY5" fmla="*/ 5348058 h 5596389"/>
              <a:gd name="connsiteX6" fmla="*/ 0 w 6615674"/>
              <a:gd name="connsiteY6" fmla="*/ 3621727 h 5596389"/>
              <a:gd name="connsiteX7" fmla="*/ 3621727 w 6615674"/>
              <a:gd name="connsiteY7" fmla="*/ 0 h 559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596389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596389"/>
                </a:lnTo>
                <a:lnTo>
                  <a:pt x="587989" y="5596389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ctr" anchorCtr="1">
            <a:noAutofit/>
          </a:bodyPr>
          <a:lstStyle>
            <a:lvl1pPr>
              <a:defRPr lang="en-US" sz="16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108634F-AB43-4931-97E0-C7125C9FD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489548"/>
            <a:ext cx="4131946" cy="33794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778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F7D2858-2046-4CAD-A3EE-D0A4D0F2C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3331"/>
            <a:ext cx="5157787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2A9DBBF8-4A18-4CB1-A8AC-30C9B5308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39199"/>
            <a:ext cx="5157787" cy="33504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3E81B2D-A79D-4DC3-B7DF-1E1E0F58E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7304" y="2123331"/>
            <a:ext cx="5183188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8C0B65ED-88D9-4E01-AD11-24590E2C7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7304" y="2839199"/>
            <a:ext cx="5183188" cy="33504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36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BB6343A-FD10-4841-94C8-487A8E7E71C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576326" y="1251144"/>
            <a:ext cx="6615674" cy="5625145"/>
          </a:xfrm>
          <a:custGeom>
            <a:avLst/>
            <a:gdLst>
              <a:gd name="connsiteX0" fmla="*/ 3621727 w 6615674"/>
              <a:gd name="connsiteY0" fmla="*/ 0 h 5625145"/>
              <a:gd name="connsiteX1" fmla="*/ 6416428 w 6615674"/>
              <a:gd name="connsiteY1" fmla="*/ 1317972 h 5625145"/>
              <a:gd name="connsiteX2" fmla="*/ 6615674 w 6615674"/>
              <a:gd name="connsiteY2" fmla="*/ 1584421 h 5625145"/>
              <a:gd name="connsiteX3" fmla="*/ 6615674 w 6615674"/>
              <a:gd name="connsiteY3" fmla="*/ 5625145 h 5625145"/>
              <a:gd name="connsiteX4" fmla="*/ 605458 w 6615674"/>
              <a:gd name="connsiteY4" fmla="*/ 5625145 h 5625145"/>
              <a:gd name="connsiteX5" fmla="*/ 437123 w 6615674"/>
              <a:gd name="connsiteY5" fmla="*/ 5348058 h 5625145"/>
              <a:gd name="connsiteX6" fmla="*/ 0 w 6615674"/>
              <a:gd name="connsiteY6" fmla="*/ 3621727 h 5625145"/>
              <a:gd name="connsiteX7" fmla="*/ 3621727 w 6615674"/>
              <a:gd name="connsiteY7" fmla="*/ 0 h 56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625145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625145"/>
                </a:lnTo>
                <a:lnTo>
                  <a:pt x="605458" y="5625145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3801966" cy="3653188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None/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018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6ABD40F-74C4-48BF-BEBE-FD456D424166}"/>
              </a:ext>
            </a:extLst>
          </p:cNvPr>
          <p:cNvSpPr/>
          <p:nvPr userDrawn="1"/>
        </p:nvSpPr>
        <p:spPr>
          <a:xfrm>
            <a:off x="4846320" y="0"/>
            <a:ext cx="7345680" cy="6907322"/>
          </a:xfrm>
          <a:custGeom>
            <a:avLst/>
            <a:gdLst>
              <a:gd name="connsiteX0" fmla="*/ 3543489 w 7345680"/>
              <a:gd name="connsiteY0" fmla="*/ 0 h 6907322"/>
              <a:gd name="connsiteX1" fmla="*/ 5432871 w 7345680"/>
              <a:gd name="connsiteY1" fmla="*/ 0 h 6907322"/>
              <a:gd name="connsiteX2" fmla="*/ 5609846 w 7345680"/>
              <a:gd name="connsiteY2" fmla="*/ 40446 h 6907322"/>
              <a:gd name="connsiteX3" fmla="*/ 7343079 w 7345680"/>
              <a:gd name="connsiteY3" fmla="*/ 915371 h 6907322"/>
              <a:gd name="connsiteX4" fmla="*/ 7345680 w 7345680"/>
              <a:gd name="connsiteY4" fmla="*/ 917602 h 6907322"/>
              <a:gd name="connsiteX5" fmla="*/ 7345680 w 7345680"/>
              <a:gd name="connsiteY5" fmla="*/ 6907322 h 6907322"/>
              <a:gd name="connsiteX6" fmla="*/ 822371 w 7345680"/>
              <a:gd name="connsiteY6" fmla="*/ 6907322 h 6907322"/>
              <a:gd name="connsiteX7" fmla="*/ 766511 w 7345680"/>
              <a:gd name="connsiteY7" fmla="*/ 6829539 h 6907322"/>
              <a:gd name="connsiteX8" fmla="*/ 0 w 7345680"/>
              <a:gd name="connsiteY8" fmla="*/ 4344739 h 6907322"/>
              <a:gd name="connsiteX9" fmla="*/ 3366514 w 7345680"/>
              <a:gd name="connsiteY9" fmla="*/ 40446 h 69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5680" h="6907322">
                <a:moveTo>
                  <a:pt x="3543489" y="0"/>
                </a:moveTo>
                <a:lnTo>
                  <a:pt x="5432871" y="0"/>
                </a:lnTo>
                <a:lnTo>
                  <a:pt x="5609846" y="40446"/>
                </a:lnTo>
                <a:cubicBezTo>
                  <a:pt x="6255171" y="204854"/>
                  <a:pt x="6844336" y="507805"/>
                  <a:pt x="7343079" y="915371"/>
                </a:cubicBezTo>
                <a:lnTo>
                  <a:pt x="7345680" y="917602"/>
                </a:lnTo>
                <a:lnTo>
                  <a:pt x="7345680" y="6907322"/>
                </a:lnTo>
                <a:lnTo>
                  <a:pt x="822371" y="6907322"/>
                </a:lnTo>
                <a:lnTo>
                  <a:pt x="766511" y="6829539"/>
                </a:lnTo>
                <a:cubicBezTo>
                  <a:pt x="282576" y="6120238"/>
                  <a:pt x="0" y="5265165"/>
                  <a:pt x="0" y="4344739"/>
                </a:cubicBezTo>
                <a:cubicBezTo>
                  <a:pt x="0" y="2273781"/>
                  <a:pt x="1430540" y="533670"/>
                  <a:pt x="3366514" y="40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04419"/>
            <a:ext cx="4006532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98BAA80-2B02-4FB1-AE39-6D8426AB4FB7}"/>
              </a:ext>
            </a:extLst>
          </p:cNvPr>
          <p:cNvSpPr/>
          <p:nvPr userDrawn="1"/>
        </p:nvSpPr>
        <p:spPr>
          <a:xfrm>
            <a:off x="5323076" y="314025"/>
            <a:ext cx="6868924" cy="6593297"/>
          </a:xfrm>
          <a:custGeom>
            <a:avLst/>
            <a:gdLst>
              <a:gd name="connsiteX0" fmla="*/ 4079984 w 6868924"/>
              <a:gd name="connsiteY0" fmla="*/ 0 h 6593297"/>
              <a:gd name="connsiteX1" fmla="*/ 6675233 w 6868924"/>
              <a:gd name="connsiteY1" fmla="*/ 931670 h 6593297"/>
              <a:gd name="connsiteX2" fmla="*/ 6868924 w 6868924"/>
              <a:gd name="connsiteY2" fmla="*/ 1107709 h 6593297"/>
              <a:gd name="connsiteX3" fmla="*/ 6868924 w 6868924"/>
              <a:gd name="connsiteY3" fmla="*/ 6593297 h 6593297"/>
              <a:gd name="connsiteX4" fmla="*/ 867282 w 6868924"/>
              <a:gd name="connsiteY4" fmla="*/ 6593297 h 6593297"/>
              <a:gd name="connsiteX5" fmla="*/ 810549 w 6868924"/>
              <a:gd name="connsiteY5" fmla="*/ 6521104 h 6593297"/>
              <a:gd name="connsiteX6" fmla="*/ 0 w 6868924"/>
              <a:gd name="connsiteY6" fmla="*/ 4079984 h 6593297"/>
              <a:gd name="connsiteX7" fmla="*/ 4079984 w 6868924"/>
              <a:gd name="connsiteY7" fmla="*/ 0 h 659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6593297">
                <a:moveTo>
                  <a:pt x="4079984" y="0"/>
                </a:moveTo>
                <a:cubicBezTo>
                  <a:pt x="5065808" y="0"/>
                  <a:pt x="5969971" y="349636"/>
                  <a:pt x="6675233" y="931670"/>
                </a:cubicBezTo>
                <a:lnTo>
                  <a:pt x="6868924" y="1107709"/>
                </a:lnTo>
                <a:lnTo>
                  <a:pt x="6868924" y="6593297"/>
                </a:lnTo>
                <a:lnTo>
                  <a:pt x="867282" y="6593297"/>
                </a:lnTo>
                <a:lnTo>
                  <a:pt x="810549" y="6521104"/>
                </a:lnTo>
                <a:cubicBezTo>
                  <a:pt x="301472" y="5840388"/>
                  <a:pt x="0" y="4995393"/>
                  <a:pt x="0" y="4079984"/>
                </a:cubicBezTo>
                <a:cubicBezTo>
                  <a:pt x="0" y="1826671"/>
                  <a:pt x="1826671" y="0"/>
                  <a:pt x="4079984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7859439-9F65-4FE4-AFB1-B0352945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592" y="1480710"/>
            <a:ext cx="5144928" cy="4698602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2002298-DFBB-481C-BB65-B2B03B0D8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324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7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/>
              <a:t>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/>
              <a:t>Edit Master text styles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76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77C6A0E-9AD9-4DAE-A8F9-47352997DD40}"/>
              </a:ext>
            </a:extLst>
          </p:cNvPr>
          <p:cNvSpPr/>
          <p:nvPr/>
        </p:nvSpPr>
        <p:spPr>
          <a:xfrm>
            <a:off x="1" y="1"/>
            <a:ext cx="4779963" cy="6413064"/>
          </a:xfrm>
          <a:custGeom>
            <a:avLst/>
            <a:gdLst>
              <a:gd name="connsiteX0" fmla="*/ 0 w 4779963"/>
              <a:gd name="connsiteY0" fmla="*/ 0 h 6413064"/>
              <a:gd name="connsiteX1" fmla="*/ 3376100 w 4779963"/>
              <a:gd name="connsiteY1" fmla="*/ 0 h 6413064"/>
              <a:gd name="connsiteX2" fmla="*/ 3478394 w 4779963"/>
              <a:gd name="connsiteY2" fmla="*/ 76494 h 6413064"/>
              <a:gd name="connsiteX3" fmla="*/ 4779963 w 4779963"/>
              <a:gd name="connsiteY3" fmla="*/ 2836412 h 6413064"/>
              <a:gd name="connsiteX4" fmla="*/ 1203311 w 4779963"/>
              <a:gd name="connsiteY4" fmla="*/ 6413064 h 6413064"/>
              <a:gd name="connsiteX5" fmla="*/ 139724 w 4779963"/>
              <a:gd name="connsiteY5" fmla="*/ 6252265 h 6413064"/>
              <a:gd name="connsiteX6" fmla="*/ 0 w 4779963"/>
              <a:gd name="connsiteY6" fmla="*/ 6201125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3" h="6413064">
                <a:moveTo>
                  <a:pt x="0" y="0"/>
                </a:moveTo>
                <a:lnTo>
                  <a:pt x="3376100" y="0"/>
                </a:lnTo>
                <a:lnTo>
                  <a:pt x="3478394" y="76494"/>
                </a:lnTo>
                <a:cubicBezTo>
                  <a:pt x="4273295" y="732504"/>
                  <a:pt x="4779963" y="1725289"/>
                  <a:pt x="4779963" y="2836412"/>
                </a:cubicBezTo>
                <a:cubicBezTo>
                  <a:pt x="4779963" y="4811742"/>
                  <a:pt x="3178641" y="6413064"/>
                  <a:pt x="1203311" y="6413064"/>
                </a:cubicBezTo>
                <a:cubicBezTo>
                  <a:pt x="832937" y="6413064"/>
                  <a:pt x="475711" y="6356768"/>
                  <a:pt x="139724" y="6252265"/>
                </a:cubicBezTo>
                <a:lnTo>
                  <a:pt x="0" y="6201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8E37E15-2CF4-46CD-A97E-2366CDF20E8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2" y="1"/>
            <a:ext cx="4546213" cy="6179312"/>
          </a:xfrm>
          <a:custGeom>
            <a:avLst/>
            <a:gdLst>
              <a:gd name="connsiteX0" fmla="*/ 0 w 4546213"/>
              <a:gd name="connsiteY0" fmla="*/ 0 h 6179312"/>
              <a:gd name="connsiteX1" fmla="*/ 2966307 w 4546213"/>
              <a:gd name="connsiteY1" fmla="*/ 0 h 6179312"/>
              <a:gd name="connsiteX2" fmla="*/ 3072361 w 4546213"/>
              <a:gd name="connsiteY2" fmla="*/ 64429 h 6179312"/>
              <a:gd name="connsiteX3" fmla="*/ 4546213 w 4546213"/>
              <a:gd name="connsiteY3" fmla="*/ 2836413 h 6179312"/>
              <a:gd name="connsiteX4" fmla="*/ 1203314 w 4546213"/>
              <a:gd name="connsiteY4" fmla="*/ 6179312 h 6179312"/>
              <a:gd name="connsiteX5" fmla="*/ 209238 w 4546213"/>
              <a:gd name="connsiteY5" fmla="*/ 6029022 h 6179312"/>
              <a:gd name="connsiteX6" fmla="*/ 0 w 4546213"/>
              <a:gd name="connsiteY6" fmla="*/ 5952440 h 617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3" h="6179312">
                <a:moveTo>
                  <a:pt x="0" y="0"/>
                </a:moveTo>
                <a:lnTo>
                  <a:pt x="2966307" y="0"/>
                </a:lnTo>
                <a:lnTo>
                  <a:pt x="3072361" y="64429"/>
                </a:lnTo>
                <a:cubicBezTo>
                  <a:pt x="3961578" y="665172"/>
                  <a:pt x="4546213" y="1682518"/>
                  <a:pt x="4546213" y="2836413"/>
                </a:cubicBezTo>
                <a:cubicBezTo>
                  <a:pt x="4546213" y="4682645"/>
                  <a:pt x="3049546" y="6179312"/>
                  <a:pt x="1203314" y="6179312"/>
                </a:cubicBezTo>
                <a:cubicBezTo>
                  <a:pt x="857146" y="6179312"/>
                  <a:pt x="523266" y="6126695"/>
                  <a:pt x="209238" y="6029022"/>
                </a:cubicBezTo>
                <a:lnTo>
                  <a:pt x="0" y="5952440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/>
              <a:t>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/>
              <a:t>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11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5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1500">
                <a:srgbClr val="FFFFFF">
                  <a:alpha val="70000"/>
                </a:srgbClr>
              </a:gs>
              <a:gs pos="8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/>
              <a:t>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/>
              <a:t>Edit Master text styles</a:t>
            </a:r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CE1FD2D3-33AB-45C8-8460-A53DA1178B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5E165C-C0B1-4DBC-9626-FFD61EB2A3C6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59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/>
              <a:t>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/>
              <a:t>Edit Master text styles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504A362-78AD-4F31-9FCF-66BA2DBDB3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0E096E-920F-4CEE-BF9A-07CA664FED2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99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i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Insert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6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Section Header</a:t>
            </a:r>
            <a:endParaRPr lang="en-GB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47620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609FE-43FB-456B-BAF9-6FC670B8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1484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9D659-7B46-41C1-9CA1-5746C1F33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522197"/>
            <a:ext cx="10980413" cy="365476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A1F076-A89C-4CB0-B989-3D0025F57611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C3D765-86AA-4427-A0B6-8B18C4317F1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5F01409D-0479-49CD-B8ED-E73E5F96A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16A1F9-49AB-4FE6-BBD0-DD68FF6EB75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89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65" r:id="rId3"/>
    <p:sldLayoutId id="2147483666" r:id="rId4"/>
    <p:sldLayoutId id="2147483671" r:id="rId5"/>
    <p:sldLayoutId id="2147483663" r:id="rId6"/>
    <p:sldLayoutId id="2147483664" r:id="rId7"/>
    <p:sldLayoutId id="2147483660" r:id="rId8"/>
    <p:sldLayoutId id="2147483675" r:id="rId9"/>
    <p:sldLayoutId id="2147483661" r:id="rId10"/>
    <p:sldLayoutId id="2147483655" r:id="rId11"/>
    <p:sldLayoutId id="2147483667" r:id="rId12"/>
    <p:sldLayoutId id="2147483670" r:id="rId13"/>
    <p:sldLayoutId id="2147483672" r:id="rId14"/>
    <p:sldLayoutId id="2147483668" r:id="rId15"/>
    <p:sldLayoutId id="2147483669" r:id="rId16"/>
    <p:sldLayoutId id="2147483676" r:id="rId17"/>
    <p:sldLayoutId id="2147483677" r:id="rId18"/>
    <p:sldLayoutId id="2147483679" r:id="rId19"/>
    <p:sldLayoutId id="2147483680" r:id="rId20"/>
    <p:sldLayoutId id="2147483682" r:id="rId21"/>
    <p:sldLayoutId id="2147483683" r:id="rId22"/>
    <p:sldLayoutId id="214748368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Red umbrella">
            <a:extLst>
              <a:ext uri="{FF2B5EF4-FFF2-40B4-BE49-F238E27FC236}">
                <a16:creationId xmlns:a16="http://schemas.microsoft.com/office/drawing/2014/main" id="{30FFF511-4CAB-A64C-A5DD-3E2A803547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A1BF7DBB-67AA-4599-B44E-07D280BDF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1243584"/>
            <a:ext cx="5943600" cy="2596896"/>
          </a:xfrm>
        </p:spPr>
        <p:txBody>
          <a:bodyPr/>
          <a:lstStyle/>
          <a:p>
            <a:r>
              <a:rPr lang="en-GB" b="0" dirty="0"/>
              <a:t>Advocacy and Matching the Media with the Message</a:t>
            </a:r>
          </a:p>
        </p:txBody>
      </p:sp>
      <p:cxnSp>
        <p:nvCxnSpPr>
          <p:cNvPr id="17" name="Straight Connector 16" descr="divider line">
            <a:extLst>
              <a:ext uri="{FF2B5EF4-FFF2-40B4-BE49-F238E27FC236}">
                <a16:creationId xmlns:a16="http://schemas.microsoft.com/office/drawing/2014/main" id="{BA62D616-C355-46BC-B4B6-8254E2BE6EE7}"/>
              </a:ext>
            </a:extLst>
          </p:cNvPr>
          <p:cNvCxnSpPr/>
          <p:nvPr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13">
            <a:extLst>
              <a:ext uri="{FF2B5EF4-FFF2-40B4-BE49-F238E27FC236}">
                <a16:creationId xmlns:a16="http://schemas.microsoft.com/office/drawing/2014/main" id="{F5E856BA-8A49-437A-AC08-57B28491C5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Day Two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ECF636-D45E-4307-9E3A-89A2B59602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140" y="5795479"/>
            <a:ext cx="2915816" cy="258532"/>
          </a:xfrm>
        </p:spPr>
        <p:txBody>
          <a:bodyPr/>
          <a:lstStyle/>
          <a:p>
            <a:r>
              <a:rPr lang="en-GB" dirty="0"/>
              <a:t>COLD Advocacy Workshop</a:t>
            </a:r>
          </a:p>
        </p:txBody>
      </p:sp>
    </p:spTree>
    <p:extLst>
      <p:ext uri="{BB962C8B-B14F-4D97-AF65-F5344CB8AC3E}">
        <p14:creationId xmlns:p14="http://schemas.microsoft.com/office/powerpoint/2010/main" val="2906193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ouble happiness Chinese symbol">
            <a:extLst>
              <a:ext uri="{FF2B5EF4-FFF2-40B4-BE49-F238E27FC236}">
                <a16:creationId xmlns:a16="http://schemas.microsoft.com/office/drawing/2014/main" id="{91439F9D-68BB-5041-93B0-C3C42E89D79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75" b="7475"/>
          <a:stretch>
            <a:fillRect/>
          </a:stretch>
        </p:blipFill>
        <p:spPr/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96B69F7F-7BDF-4049-AB94-D24D1055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place for community to provide feedback, stories, new ideas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24D790-0AE9-488A-A1A9-F732CD7A0F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4761260" cy="36531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is the CSU message?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can the CSU Libraries connect their messages to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 Which departments/institutions have messaged successfully?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did they do?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D674A398-A2D9-421A-AAC4-14E16A9A14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03063" y="6327775"/>
            <a:ext cx="388937" cy="393700"/>
          </a:xfrm>
        </p:spPr>
        <p:txBody>
          <a:bodyPr/>
          <a:lstStyle/>
          <a:p>
            <a:fld id="{DCB4E619-4CA9-4A22-920F-20396BF50470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43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red abstract image">
            <a:extLst>
              <a:ext uri="{FF2B5EF4-FFF2-40B4-BE49-F238E27FC236}">
                <a16:creationId xmlns:a16="http://schemas.microsoft.com/office/drawing/2014/main" id="{1D287659-9DB1-C84A-9E42-4CCE0445FA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03" b="7703"/>
          <a:stretch>
            <a:fillRect/>
          </a:stretch>
        </p:blipFill>
        <p:spPr/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96B69F7F-7BDF-4049-AB94-D24D1055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Steps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24D790-0AE9-488A-A1A9-F732CD7A0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/>
              <a:t>Vision</a:t>
            </a:r>
          </a:p>
          <a:p>
            <a:r>
              <a:rPr lang="en-US" sz="4000" dirty="0"/>
              <a:t>Articulation of Needs</a:t>
            </a:r>
          </a:p>
          <a:p>
            <a:r>
              <a:rPr lang="en-US" sz="4000" dirty="0"/>
              <a:t>Design of Scripts</a:t>
            </a:r>
          </a:p>
          <a:p>
            <a:r>
              <a:rPr lang="en-US" sz="4000" dirty="0"/>
              <a:t>Format</a:t>
            </a:r>
          </a:p>
          <a:p>
            <a:r>
              <a:rPr lang="en-US" sz="4000" dirty="0"/>
              <a:t>Schedule</a:t>
            </a:r>
            <a:endParaRPr lang="en-GB" sz="4000" dirty="0"/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D674A398-A2D9-421A-AAC4-14E16A9A14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03063" y="6327775"/>
            <a:ext cx="388937" cy="393700"/>
          </a:xfrm>
        </p:spPr>
        <p:txBody>
          <a:bodyPr/>
          <a:lstStyle/>
          <a:p>
            <a:fld id="{DCB4E619-4CA9-4A22-920F-20396BF50470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095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erson holding umbrella in front of red door">
            <a:extLst>
              <a:ext uri="{FF2B5EF4-FFF2-40B4-BE49-F238E27FC236}">
                <a16:creationId xmlns:a16="http://schemas.microsoft.com/office/drawing/2014/main" id="{293AAE8D-77DF-48AD-9316-297E522678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0" b="280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6E62E09-7004-4A2E-958A-28DD809A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degrees of separation approach: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21A584-7071-4718-B256-83681FB5F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489548"/>
            <a:ext cx="4936246" cy="3379439"/>
          </a:xfrm>
        </p:spPr>
        <p:txBody>
          <a:bodyPr>
            <a:normAutofit fontScale="925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existing supporters;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potential supporters;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converting naysayers</a:t>
            </a:r>
          </a:p>
          <a:p>
            <a:r>
              <a:rPr lang="en-US" sz="3600" dirty="0"/>
              <a:t> </a:t>
            </a:r>
          </a:p>
          <a:p>
            <a:r>
              <a:rPr lang="en-US" sz="3600" b="1" dirty="0"/>
              <a:t>Match your message to the targets.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714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dog portrait funny expression">
            <a:extLst>
              <a:ext uri="{FF2B5EF4-FFF2-40B4-BE49-F238E27FC236}">
                <a16:creationId xmlns:a16="http://schemas.microsoft.com/office/drawing/2014/main" id="{FDC60EB8-8563-A04B-B4E8-DE80832D31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446BE206-C4BE-4BB3-9114-F18129E1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70" y="4752155"/>
            <a:ext cx="9355687" cy="1310968"/>
          </a:xfrm>
        </p:spPr>
        <p:txBody>
          <a:bodyPr/>
          <a:lstStyle/>
          <a:p>
            <a:r>
              <a:rPr lang="en-GB" dirty="0"/>
              <a:t>On to the work!”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4BDA5F0-D940-4649-AA56-1C6A6E6F817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53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we already doing?</a:t>
            </a:r>
          </a:p>
        </p:txBody>
      </p:sp>
      <p:pic>
        <p:nvPicPr>
          <p:cNvPr id="10" name="Picture Placeholder 9" descr="closeup modern building">
            <a:extLst>
              <a:ext uri="{FF2B5EF4-FFF2-40B4-BE49-F238E27FC236}">
                <a16:creationId xmlns:a16="http://schemas.microsoft.com/office/drawing/2014/main" id="{F4D18FF8-AA04-4E4F-9ABD-D7320616C6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4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6B69F7F-7BDF-4049-AB94-D24D1055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Discovery:  What do we know?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24D790-0AE9-488A-A1A9-F732CD7A0F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How many use social media for their library?</a:t>
            </a:r>
          </a:p>
          <a:p>
            <a:r>
              <a:rPr lang="en-US" dirty="0"/>
              <a:t>Who from the CSUs do you follow?</a:t>
            </a:r>
          </a:p>
          <a:p>
            <a:r>
              <a:rPr lang="en-US" dirty="0"/>
              <a:t>On what platforms?</a:t>
            </a:r>
          </a:p>
          <a:p>
            <a:r>
              <a:rPr lang="en-US" dirty="0"/>
              <a:t>Who from the CSUs follows you?</a:t>
            </a:r>
          </a:p>
          <a:p>
            <a:r>
              <a:rPr lang="en-US" dirty="0"/>
              <a:t>What do you know about your advocacy targets from following them?</a:t>
            </a:r>
          </a:p>
          <a:p>
            <a:r>
              <a:rPr lang="en-US" dirty="0"/>
              <a:t>How have you used that knowledge to grab their attention?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F7D456B-7C3B-486F-804B-C2860F61E5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What do you have that tells your collective story?</a:t>
            </a:r>
          </a:p>
          <a:p>
            <a:r>
              <a:rPr lang="en-US" dirty="0"/>
              <a:t>Where do you place it?</a:t>
            </a:r>
          </a:p>
          <a:p>
            <a:r>
              <a:rPr lang="en-US" dirty="0"/>
              <a:t>Do you have anything interactive?</a:t>
            </a:r>
          </a:p>
          <a:p>
            <a:r>
              <a:rPr lang="en-US" dirty="0"/>
              <a:t>Anything that requires repeat visits (a thermometer rising/# that increases from uses)</a:t>
            </a:r>
          </a:p>
          <a:p>
            <a:endParaRPr lang="en-GB" dirty="0"/>
          </a:p>
        </p:txBody>
      </p:sp>
      <p:pic>
        <p:nvPicPr>
          <p:cNvPr id="5" name="Picture Placeholder 4" descr="double happiness Chinese symbol">
            <a:extLst>
              <a:ext uri="{FF2B5EF4-FFF2-40B4-BE49-F238E27FC236}">
                <a16:creationId xmlns:a16="http://schemas.microsoft.com/office/drawing/2014/main" id="{91439F9D-68BB-5041-93B0-C3C42E89D79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D674A398-A2D9-421A-AAC4-14E16A9A14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83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Pointers to a few more resources”</a:t>
            </a:r>
            <a:endParaRPr lang="en-GB" b="1" dirty="0"/>
          </a:p>
        </p:txBody>
      </p:sp>
      <p:pic>
        <p:nvPicPr>
          <p:cNvPr id="10" name="Picture Placeholder 9" descr="closeup modern building">
            <a:extLst>
              <a:ext uri="{FF2B5EF4-FFF2-40B4-BE49-F238E27FC236}">
                <a16:creationId xmlns:a16="http://schemas.microsoft.com/office/drawing/2014/main" id="{F4D18FF8-AA04-4E4F-9ABD-D7320616C6F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63" b="62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704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AEF1A43-54EB-4306-B677-8B169921FB8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567" b="1567"/>
          <a:stretch>
            <a:fillRect/>
          </a:stretch>
        </p:blipFill>
        <p:spPr>
          <a:xfrm>
            <a:off x="236722" y="1884460"/>
            <a:ext cx="1995659" cy="2712544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B784825-F1E8-4FC0-BDC1-419F5B02C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381" y="504419"/>
            <a:ext cx="9853602" cy="5403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Marketing the Academic Library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chemeClr val="tx1"/>
                </a:solidFill>
              </a:rPr>
              <a:t>Advocacy Toolkit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Libraries Transform Toolkit (ACRL </a:t>
            </a:r>
            <a:r>
              <a:rPr lang="en-US" dirty="0" err="1">
                <a:solidFill>
                  <a:schemeClr val="tx1"/>
                </a:solidFill>
              </a:rPr>
              <a:t>LibGuide</a:t>
            </a:r>
            <a:r>
              <a:rPr lang="en-US" dirty="0">
                <a:solidFill>
                  <a:schemeClr val="tx1"/>
                </a:solidFill>
              </a:rPr>
              <a:t>)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and more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r>
              <a:rPr lang="en-US" sz="3600" dirty="0"/>
              <a:t>http://www.ala.org/acrl/issues/marketing</a:t>
            </a:r>
          </a:p>
        </p:txBody>
      </p:sp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534F9331-1196-4E3D-AB13-FC12F7A602BF}"/>
              </a:ext>
            </a:extLst>
          </p:cNvPr>
          <p:cNvSpPr/>
          <p:nvPr/>
        </p:nvSpPr>
        <p:spPr>
          <a:xfrm>
            <a:off x="2711395" y="3430988"/>
            <a:ext cx="389614" cy="1749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5B93B944-7CF5-4DEF-B56A-4B373C6A9AE8}"/>
              </a:ext>
            </a:extLst>
          </p:cNvPr>
          <p:cNvSpPr/>
          <p:nvPr/>
        </p:nvSpPr>
        <p:spPr>
          <a:xfrm>
            <a:off x="2711395" y="4139731"/>
            <a:ext cx="389614" cy="1749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D8406BB8-99B5-4062-8757-26F42BDBE71D}"/>
              </a:ext>
            </a:extLst>
          </p:cNvPr>
          <p:cNvSpPr/>
          <p:nvPr/>
        </p:nvSpPr>
        <p:spPr>
          <a:xfrm>
            <a:off x="2711395" y="4848475"/>
            <a:ext cx="389614" cy="1749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2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Collaborative Messaging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hands make light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08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up of old-car wheels">
            <a:extLst>
              <a:ext uri="{FF2B5EF4-FFF2-40B4-BE49-F238E27FC236}">
                <a16:creationId xmlns:a16="http://schemas.microsoft.com/office/drawing/2014/main" id="{CA775DB0-EB24-DB4C-AB2C-20FB50C4B6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6" b="226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6E62E09-7004-4A2E-958A-28DD809A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Attention Grabbers/Not Passive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21A584-7071-4718-B256-83681FB5F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399" y="2169042"/>
            <a:ext cx="4895513" cy="459326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Who do you have telling the story?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Need student 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Need to include uses of resources with type of research which generated # of dollars (grant funds, new products, etc.) – could be collectively huge!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Recruitment stories of superstar faculty who can speak to importance of maintaining the access.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Just collecting use data without contextualizing it does not demonstrate value.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418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34" y="489097"/>
            <a:ext cx="5680075" cy="5709683"/>
          </a:xfrm>
        </p:spPr>
        <p:txBody>
          <a:bodyPr/>
          <a:lstStyle/>
          <a:p>
            <a:pPr algn="ctr"/>
            <a:r>
              <a:rPr lang="en-US" dirty="0"/>
              <a:t>You already have conveyed the </a:t>
            </a:r>
            <a:r>
              <a:rPr lang="en-US" dirty="0" err="1"/>
              <a:t>consortial</a:t>
            </a:r>
            <a:r>
              <a:rPr lang="en-US" dirty="0"/>
              <a:t> cost savings.  So how does that translate into what your top administrators care about?  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0076" y="5524231"/>
            <a:ext cx="5680075" cy="1078588"/>
          </a:xfrm>
        </p:spPr>
        <p:txBody>
          <a:bodyPr/>
          <a:lstStyle/>
          <a:p>
            <a:r>
              <a:rPr lang="en-US" sz="4800" dirty="0"/>
              <a:t>**Tell </a:t>
            </a:r>
            <a:r>
              <a:rPr lang="en-US" sz="4800" b="1" dirty="0"/>
              <a:t>THAT</a:t>
            </a:r>
            <a:r>
              <a:rPr lang="en-US" sz="4800" dirty="0"/>
              <a:t> story.</a:t>
            </a:r>
            <a:endParaRPr lang="en-GB" sz="4800" dirty="0"/>
          </a:p>
        </p:txBody>
      </p:sp>
      <p:pic>
        <p:nvPicPr>
          <p:cNvPr id="14" name="Picture Placeholder 13" descr="person looking down red shoes">
            <a:extLst>
              <a:ext uri="{FF2B5EF4-FFF2-40B4-BE49-F238E27FC236}">
                <a16:creationId xmlns:a16="http://schemas.microsoft.com/office/drawing/2014/main" id="{0636CA69-779E-BF41-9053-091902E02B4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5973" y="335810"/>
            <a:ext cx="5010912" cy="5010912"/>
          </a:xfrm>
        </p:spPr>
      </p:pic>
    </p:spTree>
    <p:extLst>
      <p:ext uri="{BB962C8B-B14F-4D97-AF65-F5344CB8AC3E}">
        <p14:creationId xmlns:p14="http://schemas.microsoft.com/office/powerpoint/2010/main" val="186587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social tools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Conversation, Twitter, </a:t>
            </a:r>
            <a:r>
              <a:rPr lang="en-US" dirty="0" err="1"/>
              <a:t>FaceBook</a:t>
            </a:r>
            <a:r>
              <a:rPr lang="en-US" dirty="0"/>
              <a:t>,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08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44546A"/>
      </a:dk2>
      <a:lt2>
        <a:srgbClr val="D9D9D9"/>
      </a:lt2>
      <a:accent1>
        <a:srgbClr val="FFC000"/>
      </a:accent1>
      <a:accent2>
        <a:srgbClr val="C00000"/>
      </a:accent2>
      <a:accent3>
        <a:srgbClr val="8A0000"/>
      </a:accent3>
      <a:accent4>
        <a:srgbClr val="462340"/>
      </a:accent4>
      <a:accent5>
        <a:srgbClr val="4A7260"/>
      </a:accent5>
      <a:accent6>
        <a:srgbClr val="70AD47"/>
      </a:accent6>
      <a:hlink>
        <a:srgbClr val="0070C0"/>
      </a:hlink>
      <a:folHlink>
        <a:srgbClr val="954F72"/>
      </a:folHlink>
    </a:clrScheme>
    <a:fontScheme name="Custom 38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_Template_CA - v5" id="{91F2B38C-E08A-46D0-9EA0-C8E2D9504695}" vid="{05019A34-FD6E-4E67-9877-6213236777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FBBA49-322C-48B8-8651-28266E2FD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163F52-96AE-4DAB-9EEA-C8B1B9049CF4}">
  <ds:schemaRefs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46228D5-9BE7-4F82-AB6E-A758A04F31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Creative red presentation</Template>
  <TotalTime>0</TotalTime>
  <Words>307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Century Gothic</vt:lpstr>
      <vt:lpstr>CiscoSans</vt:lpstr>
      <vt:lpstr>Office Theme</vt:lpstr>
      <vt:lpstr>Advocacy and Matching the Media with the Message</vt:lpstr>
      <vt:lpstr>Discovery</vt:lpstr>
      <vt:lpstr>Discovery:  What do we know?</vt:lpstr>
      <vt:lpstr>Pointers to a few more resources”</vt:lpstr>
      <vt:lpstr>Marketing the Academic Library    Advocacy Toolkit   Libraries Transform Toolkit (ACRL LibGuide)   and more  http://www.ala.org/acrl/issues/marketing</vt:lpstr>
      <vt:lpstr>Collaborative Messaging</vt:lpstr>
      <vt:lpstr>Attention Grabbers/Not Passive</vt:lpstr>
      <vt:lpstr>You already have conveyed the consortial cost savings.  So how does that translate into what your top administrators care about?  </vt:lpstr>
      <vt:lpstr>Use social tools</vt:lpstr>
      <vt:lpstr>A place for community to provide feedback, stories, new ideas</vt:lpstr>
      <vt:lpstr>Five Steps</vt:lpstr>
      <vt:lpstr>Six degrees of separation approach:</vt:lpstr>
      <vt:lpstr>On to the work!”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2019-01-11T20:44:41Z</dcterms:created>
  <dcterms:modified xsi:type="dcterms:W3CDTF">2019-01-14T22:00:32Z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