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10"/>
  </p:notesMasterIdLst>
  <p:handoutMasterIdLst>
    <p:handoutMasterId r:id="rId11"/>
  </p:handoutMasterIdLst>
  <p:sldIdLst>
    <p:sldId id="256" r:id="rId2"/>
    <p:sldId id="257" r:id="rId3"/>
    <p:sldId id="258" r:id="rId4"/>
    <p:sldId id="264" r:id="rId5"/>
    <p:sldId id="266" r:id="rId6"/>
    <p:sldId id="259" r:id="rId7"/>
    <p:sldId id="261" r:id="rId8"/>
    <p:sldId id="265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08E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4" autoAdjust="0"/>
  </p:normalViewPr>
  <p:slideViewPr>
    <p:cSldViewPr>
      <p:cViewPr varScale="1">
        <p:scale>
          <a:sx n="80" d="100"/>
          <a:sy n="80" d="100"/>
        </p:scale>
        <p:origin x="100" y="4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1854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AF4E404-DC04-4FB6-B808-7FEE4A3E0CBA}" type="doc">
      <dgm:prSet loTypeId="urn:microsoft.com/office/officeart/2005/8/layout/hProcess9" loCatId="process" qsTypeId="urn:microsoft.com/office/officeart/2005/8/quickstyle/simple1" qsCatId="simple" csTypeId="urn:microsoft.com/office/officeart/2005/8/colors/colorful1" csCatId="colorful" phldr="1"/>
      <dgm:spPr/>
    </dgm:pt>
    <dgm:pt modelId="{B03BAD3D-156C-4957-8596-90DA14C2E74E}">
      <dgm:prSet phldrT="[Text]"/>
      <dgm:spPr/>
      <dgm:t>
        <a:bodyPr/>
        <a:lstStyle/>
        <a:p>
          <a:r>
            <a:rPr lang="en-US" dirty="0"/>
            <a:t>Gantt Charts</a:t>
          </a:r>
        </a:p>
      </dgm:t>
    </dgm:pt>
    <dgm:pt modelId="{FA32AD3C-C74D-4639-94B0-B66B24F5DE93}" type="parTrans" cxnId="{CD59C4D1-7E9A-4537-B136-7ECF2CCC5A0D}">
      <dgm:prSet/>
      <dgm:spPr/>
      <dgm:t>
        <a:bodyPr/>
        <a:lstStyle/>
        <a:p>
          <a:endParaRPr lang="en-US"/>
        </a:p>
      </dgm:t>
    </dgm:pt>
    <dgm:pt modelId="{929D7F83-D21D-4C29-8D0F-72F673EB02EA}" type="sibTrans" cxnId="{CD59C4D1-7E9A-4537-B136-7ECF2CCC5A0D}">
      <dgm:prSet/>
      <dgm:spPr/>
      <dgm:t>
        <a:bodyPr/>
        <a:lstStyle/>
        <a:p>
          <a:endParaRPr lang="en-US"/>
        </a:p>
      </dgm:t>
    </dgm:pt>
    <dgm:pt modelId="{D50659D8-0D57-492F-94A2-4154D75160EB}">
      <dgm:prSet phldrT="[Text]"/>
      <dgm:spPr/>
      <dgm:t>
        <a:bodyPr/>
        <a:lstStyle/>
        <a:p>
          <a:r>
            <a:rPr lang="en-US" dirty="0"/>
            <a:t>Network diagrams</a:t>
          </a:r>
        </a:p>
      </dgm:t>
    </dgm:pt>
    <dgm:pt modelId="{1B4E216D-0496-497A-9D7E-CA8B2AB0BAC5}" type="parTrans" cxnId="{60CF7383-FF19-4BB5-8DFF-DE39D93C753F}">
      <dgm:prSet/>
      <dgm:spPr/>
      <dgm:t>
        <a:bodyPr/>
        <a:lstStyle/>
        <a:p>
          <a:endParaRPr lang="en-US"/>
        </a:p>
      </dgm:t>
    </dgm:pt>
    <dgm:pt modelId="{0587512D-A789-4663-8AD5-FFCD546F4008}" type="sibTrans" cxnId="{60CF7383-FF19-4BB5-8DFF-DE39D93C753F}">
      <dgm:prSet/>
      <dgm:spPr/>
      <dgm:t>
        <a:bodyPr/>
        <a:lstStyle/>
        <a:p>
          <a:endParaRPr lang="en-US"/>
        </a:p>
      </dgm:t>
    </dgm:pt>
    <dgm:pt modelId="{A30144DA-45FC-4957-A8B1-6A5FBF443FB9}">
      <dgm:prSet phldrT="[Text]"/>
      <dgm:spPr/>
      <dgm:t>
        <a:bodyPr/>
        <a:lstStyle/>
        <a:p>
          <a:r>
            <a:rPr lang="en-US" dirty="0"/>
            <a:t>Critical Path Method</a:t>
          </a:r>
        </a:p>
      </dgm:t>
    </dgm:pt>
    <dgm:pt modelId="{8EB3A67D-762E-47C8-B1FB-813DDD71AA29}" type="parTrans" cxnId="{11482F0E-EFC5-48C1-980F-51046B04F124}">
      <dgm:prSet/>
      <dgm:spPr/>
      <dgm:t>
        <a:bodyPr/>
        <a:lstStyle/>
        <a:p>
          <a:endParaRPr lang="en-US"/>
        </a:p>
      </dgm:t>
    </dgm:pt>
    <dgm:pt modelId="{B08BFA41-E7D6-4211-8BAF-460A63BB017E}" type="sibTrans" cxnId="{11482F0E-EFC5-48C1-980F-51046B04F124}">
      <dgm:prSet/>
      <dgm:spPr/>
      <dgm:t>
        <a:bodyPr/>
        <a:lstStyle/>
        <a:p>
          <a:endParaRPr lang="en-US"/>
        </a:p>
      </dgm:t>
    </dgm:pt>
    <dgm:pt modelId="{15828E6C-59E9-4194-8E5C-F7547F99A895}">
      <dgm:prSet phldrT="[Text]"/>
      <dgm:spPr/>
      <dgm:t>
        <a:bodyPr/>
        <a:lstStyle/>
        <a:p>
          <a:r>
            <a:rPr lang="en-US" dirty="0"/>
            <a:t>PERT (Program Evaluation and Review)</a:t>
          </a:r>
        </a:p>
      </dgm:t>
    </dgm:pt>
    <dgm:pt modelId="{0EE20CAA-9F52-4CAD-A3AF-657219EAC752}" type="parTrans" cxnId="{64475C58-8868-4DD4-85FD-A497DB0570A2}">
      <dgm:prSet/>
      <dgm:spPr/>
      <dgm:t>
        <a:bodyPr/>
        <a:lstStyle/>
        <a:p>
          <a:endParaRPr lang="en-US"/>
        </a:p>
      </dgm:t>
    </dgm:pt>
    <dgm:pt modelId="{A447CF0D-C00A-457D-90BD-E3343ABD9DBE}" type="sibTrans" cxnId="{64475C58-8868-4DD4-85FD-A497DB0570A2}">
      <dgm:prSet/>
      <dgm:spPr/>
      <dgm:t>
        <a:bodyPr/>
        <a:lstStyle/>
        <a:p>
          <a:endParaRPr lang="en-US"/>
        </a:p>
      </dgm:t>
    </dgm:pt>
    <dgm:pt modelId="{2B051BD9-D51C-489C-8D02-D0F3B3D36D22}" type="pres">
      <dgm:prSet presAssocID="{FAF4E404-DC04-4FB6-B808-7FEE4A3E0CBA}" presName="CompostProcess" presStyleCnt="0">
        <dgm:presLayoutVars>
          <dgm:dir/>
          <dgm:resizeHandles val="exact"/>
        </dgm:presLayoutVars>
      </dgm:prSet>
      <dgm:spPr/>
    </dgm:pt>
    <dgm:pt modelId="{801E7493-788D-4970-A4F6-DC9DD852D682}" type="pres">
      <dgm:prSet presAssocID="{FAF4E404-DC04-4FB6-B808-7FEE4A3E0CBA}" presName="arrow" presStyleLbl="bgShp" presStyleIdx="0" presStyleCnt="1"/>
      <dgm:spPr>
        <a:solidFill>
          <a:schemeClr val="accent6"/>
        </a:solidFill>
      </dgm:spPr>
    </dgm:pt>
    <dgm:pt modelId="{4E0F53BD-5862-448D-9222-3E40A970F683}" type="pres">
      <dgm:prSet presAssocID="{FAF4E404-DC04-4FB6-B808-7FEE4A3E0CBA}" presName="linearProcess" presStyleCnt="0"/>
      <dgm:spPr/>
    </dgm:pt>
    <dgm:pt modelId="{745ED5E6-79D2-4175-B029-635231D795C5}" type="pres">
      <dgm:prSet presAssocID="{B03BAD3D-156C-4957-8596-90DA14C2E74E}" presName="textNode" presStyleLbl="node1" presStyleIdx="0" presStyleCnt="4">
        <dgm:presLayoutVars>
          <dgm:bulletEnabled val="1"/>
        </dgm:presLayoutVars>
      </dgm:prSet>
      <dgm:spPr/>
    </dgm:pt>
    <dgm:pt modelId="{EB09C0FB-D9C8-40FD-83F8-124329D3AE77}" type="pres">
      <dgm:prSet presAssocID="{929D7F83-D21D-4C29-8D0F-72F673EB02EA}" presName="sibTrans" presStyleCnt="0"/>
      <dgm:spPr/>
    </dgm:pt>
    <dgm:pt modelId="{3E5C41A4-031D-4B03-A6E3-17ACA23C6D76}" type="pres">
      <dgm:prSet presAssocID="{D50659D8-0D57-492F-94A2-4154D75160EB}" presName="textNode" presStyleLbl="node1" presStyleIdx="1" presStyleCnt="4">
        <dgm:presLayoutVars>
          <dgm:bulletEnabled val="1"/>
        </dgm:presLayoutVars>
      </dgm:prSet>
      <dgm:spPr/>
    </dgm:pt>
    <dgm:pt modelId="{79D35D61-AFA6-4B29-AC92-1716E61B4325}" type="pres">
      <dgm:prSet presAssocID="{0587512D-A789-4663-8AD5-FFCD546F4008}" presName="sibTrans" presStyleCnt="0"/>
      <dgm:spPr/>
    </dgm:pt>
    <dgm:pt modelId="{D5745B5A-A99C-4532-BD68-3C9232E33AA7}" type="pres">
      <dgm:prSet presAssocID="{A30144DA-45FC-4957-A8B1-6A5FBF443FB9}" presName="textNode" presStyleLbl="node1" presStyleIdx="2" presStyleCnt="4">
        <dgm:presLayoutVars>
          <dgm:bulletEnabled val="1"/>
        </dgm:presLayoutVars>
      </dgm:prSet>
      <dgm:spPr/>
    </dgm:pt>
    <dgm:pt modelId="{21A819EE-703C-4D9E-91CC-992514E848C4}" type="pres">
      <dgm:prSet presAssocID="{B08BFA41-E7D6-4211-8BAF-460A63BB017E}" presName="sibTrans" presStyleCnt="0"/>
      <dgm:spPr/>
    </dgm:pt>
    <dgm:pt modelId="{EF843695-7419-49E8-BB05-5BBDD0FA5320}" type="pres">
      <dgm:prSet presAssocID="{15828E6C-59E9-4194-8E5C-F7547F99A895}" presName="textNode" presStyleLbl="node1" presStyleIdx="3" presStyleCnt="4">
        <dgm:presLayoutVars>
          <dgm:bulletEnabled val="1"/>
        </dgm:presLayoutVars>
      </dgm:prSet>
      <dgm:spPr/>
    </dgm:pt>
  </dgm:ptLst>
  <dgm:cxnLst>
    <dgm:cxn modelId="{11482F0E-EFC5-48C1-980F-51046B04F124}" srcId="{FAF4E404-DC04-4FB6-B808-7FEE4A3E0CBA}" destId="{A30144DA-45FC-4957-A8B1-6A5FBF443FB9}" srcOrd="2" destOrd="0" parTransId="{8EB3A67D-762E-47C8-B1FB-813DDD71AA29}" sibTransId="{B08BFA41-E7D6-4211-8BAF-460A63BB017E}"/>
    <dgm:cxn modelId="{6143DD2D-3DE3-4599-B86B-435A8AC8EA85}" type="presOf" srcId="{FAF4E404-DC04-4FB6-B808-7FEE4A3E0CBA}" destId="{2B051BD9-D51C-489C-8D02-D0F3B3D36D22}" srcOrd="0" destOrd="0" presId="urn:microsoft.com/office/officeart/2005/8/layout/hProcess9"/>
    <dgm:cxn modelId="{13178A60-50BD-49F3-BCE6-964C7EA5B435}" type="presOf" srcId="{D50659D8-0D57-492F-94A2-4154D75160EB}" destId="{3E5C41A4-031D-4B03-A6E3-17ACA23C6D76}" srcOrd="0" destOrd="0" presId="urn:microsoft.com/office/officeart/2005/8/layout/hProcess9"/>
    <dgm:cxn modelId="{8ABFBA68-C9FD-4C56-A0E6-85D8FD80BB72}" type="presOf" srcId="{B03BAD3D-156C-4957-8596-90DA14C2E74E}" destId="{745ED5E6-79D2-4175-B029-635231D795C5}" srcOrd="0" destOrd="0" presId="urn:microsoft.com/office/officeart/2005/8/layout/hProcess9"/>
    <dgm:cxn modelId="{FA436449-D996-4D82-AA00-A9526990859A}" type="presOf" srcId="{A30144DA-45FC-4957-A8B1-6A5FBF443FB9}" destId="{D5745B5A-A99C-4532-BD68-3C9232E33AA7}" srcOrd="0" destOrd="0" presId="urn:microsoft.com/office/officeart/2005/8/layout/hProcess9"/>
    <dgm:cxn modelId="{64475C58-8868-4DD4-85FD-A497DB0570A2}" srcId="{FAF4E404-DC04-4FB6-B808-7FEE4A3E0CBA}" destId="{15828E6C-59E9-4194-8E5C-F7547F99A895}" srcOrd="3" destOrd="0" parTransId="{0EE20CAA-9F52-4CAD-A3AF-657219EAC752}" sibTransId="{A447CF0D-C00A-457D-90BD-E3343ABD9DBE}"/>
    <dgm:cxn modelId="{60CF7383-FF19-4BB5-8DFF-DE39D93C753F}" srcId="{FAF4E404-DC04-4FB6-B808-7FEE4A3E0CBA}" destId="{D50659D8-0D57-492F-94A2-4154D75160EB}" srcOrd="1" destOrd="0" parTransId="{1B4E216D-0496-497A-9D7E-CA8B2AB0BAC5}" sibTransId="{0587512D-A789-4663-8AD5-FFCD546F4008}"/>
    <dgm:cxn modelId="{FF1D968D-D2EE-4D32-8BC1-6DB7A607FB2A}" type="presOf" srcId="{15828E6C-59E9-4194-8E5C-F7547F99A895}" destId="{EF843695-7419-49E8-BB05-5BBDD0FA5320}" srcOrd="0" destOrd="0" presId="urn:microsoft.com/office/officeart/2005/8/layout/hProcess9"/>
    <dgm:cxn modelId="{CD59C4D1-7E9A-4537-B136-7ECF2CCC5A0D}" srcId="{FAF4E404-DC04-4FB6-B808-7FEE4A3E0CBA}" destId="{B03BAD3D-156C-4957-8596-90DA14C2E74E}" srcOrd="0" destOrd="0" parTransId="{FA32AD3C-C74D-4639-94B0-B66B24F5DE93}" sibTransId="{929D7F83-D21D-4C29-8D0F-72F673EB02EA}"/>
    <dgm:cxn modelId="{CC27911B-34DD-4D5B-9B21-1DCB2D8BDDBD}" type="presParOf" srcId="{2B051BD9-D51C-489C-8D02-D0F3B3D36D22}" destId="{801E7493-788D-4970-A4F6-DC9DD852D682}" srcOrd="0" destOrd="0" presId="urn:microsoft.com/office/officeart/2005/8/layout/hProcess9"/>
    <dgm:cxn modelId="{18C90BB2-1392-4368-AC84-4A91646A7A7D}" type="presParOf" srcId="{2B051BD9-D51C-489C-8D02-D0F3B3D36D22}" destId="{4E0F53BD-5862-448D-9222-3E40A970F683}" srcOrd="1" destOrd="0" presId="urn:microsoft.com/office/officeart/2005/8/layout/hProcess9"/>
    <dgm:cxn modelId="{597D9036-8A6A-466E-8983-90D233F8C35D}" type="presParOf" srcId="{4E0F53BD-5862-448D-9222-3E40A970F683}" destId="{745ED5E6-79D2-4175-B029-635231D795C5}" srcOrd="0" destOrd="0" presId="urn:microsoft.com/office/officeart/2005/8/layout/hProcess9"/>
    <dgm:cxn modelId="{6BBE1A44-B4BB-43F3-9867-F4B9EEC7D459}" type="presParOf" srcId="{4E0F53BD-5862-448D-9222-3E40A970F683}" destId="{EB09C0FB-D9C8-40FD-83F8-124329D3AE77}" srcOrd="1" destOrd="0" presId="urn:microsoft.com/office/officeart/2005/8/layout/hProcess9"/>
    <dgm:cxn modelId="{1A4E7FA5-8C55-478C-B661-435DA3AEDDA5}" type="presParOf" srcId="{4E0F53BD-5862-448D-9222-3E40A970F683}" destId="{3E5C41A4-031D-4B03-A6E3-17ACA23C6D76}" srcOrd="2" destOrd="0" presId="urn:microsoft.com/office/officeart/2005/8/layout/hProcess9"/>
    <dgm:cxn modelId="{68B87C0F-2F3F-435C-9FCC-53136B5A74DB}" type="presParOf" srcId="{4E0F53BD-5862-448D-9222-3E40A970F683}" destId="{79D35D61-AFA6-4B29-AC92-1716E61B4325}" srcOrd="3" destOrd="0" presId="urn:microsoft.com/office/officeart/2005/8/layout/hProcess9"/>
    <dgm:cxn modelId="{B771BA10-F7D3-4085-8819-35CCA5434D18}" type="presParOf" srcId="{4E0F53BD-5862-448D-9222-3E40A970F683}" destId="{D5745B5A-A99C-4532-BD68-3C9232E33AA7}" srcOrd="4" destOrd="0" presId="urn:microsoft.com/office/officeart/2005/8/layout/hProcess9"/>
    <dgm:cxn modelId="{0C0E583D-0BBD-4247-B962-159DF846054A}" type="presParOf" srcId="{4E0F53BD-5862-448D-9222-3E40A970F683}" destId="{21A819EE-703C-4D9E-91CC-992514E848C4}" srcOrd="5" destOrd="0" presId="urn:microsoft.com/office/officeart/2005/8/layout/hProcess9"/>
    <dgm:cxn modelId="{E392108B-486B-4B51-852A-1DAC3A10F6DC}" type="presParOf" srcId="{4E0F53BD-5862-448D-9222-3E40A970F683}" destId="{EF843695-7419-49E8-BB05-5BBDD0FA5320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1E7493-788D-4970-A4F6-DC9DD852D682}">
      <dsp:nvSpPr>
        <dsp:cNvPr id="0" name=""/>
        <dsp:cNvSpPr/>
      </dsp:nvSpPr>
      <dsp:spPr>
        <a:xfrm>
          <a:off x="421124" y="0"/>
          <a:ext cx="4772738" cy="4535488"/>
        </a:xfrm>
        <a:prstGeom prst="rightArrow">
          <a:avLst/>
        </a:prstGeom>
        <a:solidFill>
          <a:schemeClr val="accent6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45ED5E6-79D2-4175-B029-635231D795C5}">
      <dsp:nvSpPr>
        <dsp:cNvPr id="0" name=""/>
        <dsp:cNvSpPr/>
      </dsp:nvSpPr>
      <dsp:spPr>
        <a:xfrm>
          <a:off x="2810" y="1360646"/>
          <a:ext cx="1351654" cy="181419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Gantt Charts</a:t>
          </a:r>
        </a:p>
      </dsp:txBody>
      <dsp:txXfrm>
        <a:off x="68792" y="1426628"/>
        <a:ext cx="1219690" cy="1682231"/>
      </dsp:txXfrm>
    </dsp:sp>
    <dsp:sp modelId="{3E5C41A4-031D-4B03-A6E3-17ACA23C6D76}">
      <dsp:nvSpPr>
        <dsp:cNvPr id="0" name=""/>
        <dsp:cNvSpPr/>
      </dsp:nvSpPr>
      <dsp:spPr>
        <a:xfrm>
          <a:off x="1422047" y="1360646"/>
          <a:ext cx="1351654" cy="1814195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Network diagrams</a:t>
          </a:r>
        </a:p>
      </dsp:txBody>
      <dsp:txXfrm>
        <a:off x="1488029" y="1426628"/>
        <a:ext cx="1219690" cy="1682231"/>
      </dsp:txXfrm>
    </dsp:sp>
    <dsp:sp modelId="{D5745B5A-A99C-4532-BD68-3C9232E33AA7}">
      <dsp:nvSpPr>
        <dsp:cNvPr id="0" name=""/>
        <dsp:cNvSpPr/>
      </dsp:nvSpPr>
      <dsp:spPr>
        <a:xfrm>
          <a:off x="2841284" y="1360646"/>
          <a:ext cx="1351654" cy="1814195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Critical Path Method</a:t>
          </a:r>
        </a:p>
      </dsp:txBody>
      <dsp:txXfrm>
        <a:off x="2907266" y="1426628"/>
        <a:ext cx="1219690" cy="1682231"/>
      </dsp:txXfrm>
    </dsp:sp>
    <dsp:sp modelId="{EF843695-7419-49E8-BB05-5BBDD0FA5320}">
      <dsp:nvSpPr>
        <dsp:cNvPr id="0" name=""/>
        <dsp:cNvSpPr/>
      </dsp:nvSpPr>
      <dsp:spPr>
        <a:xfrm>
          <a:off x="4260522" y="1360646"/>
          <a:ext cx="1351654" cy="181419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PERT (Program Evaluation and Review)</a:t>
          </a:r>
        </a:p>
      </dsp:txBody>
      <dsp:txXfrm>
        <a:off x="4326504" y="1426628"/>
        <a:ext cx="1219690" cy="168223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253D917-7FFA-4EF6-B1AF-837C0A06807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119B0EC-F558-4E16-8FD4-A713879F635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0EF4C2-7168-48BF-87CB-160664602E92}" type="datetimeFigureOut">
              <a:rPr lang="en-US" smtClean="0"/>
              <a:t>1/15/2019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7A03A8D-5E14-4BBC-AC44-EF21E6701EC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67F2BE-38B7-4D3C-A1EB-2472A11E9BC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A95325-AA0C-4243-957D-58023EE2BF0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81109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A5ED17-416B-4083-A6B3-B23D2AC2171C}" type="datetimeFigureOut">
              <a:rPr lang="en-US" smtClean="0"/>
              <a:t>1/15/2019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3F9531-3326-4057-9EBA-1F5D68C6F04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02569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3F9531-3326-4057-9EBA-1F5D68C6F04A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4526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3F9531-3326-4057-9EBA-1F5D68C6F04A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18904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3F9531-3326-4057-9EBA-1F5D68C6F04A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23846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3F9531-3326-4057-9EBA-1F5D68C6F04A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76063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3F9531-3326-4057-9EBA-1F5D68C6F04A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99199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3F9531-3326-4057-9EBA-1F5D68C6F04A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54397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B0DCC21-CDD1-4F71-BEA4-14CB2C645D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2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9" hidden="1">
            <a:extLst>
              <a:ext uri="{FF2B5EF4-FFF2-40B4-BE49-F238E27FC236}">
                <a16:creationId xmlns:a16="http://schemas.microsoft.com/office/drawing/2014/main" id="{C6BF408C-A3FE-427A-BCAC-49F0BEAE4F3E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gradFill flip="none" rotWithShape="1">
            <a:gsLst>
              <a:gs pos="70000">
                <a:schemeClr val="tx1">
                  <a:alpha val="0"/>
                </a:schemeClr>
              </a:gs>
              <a:gs pos="100000">
                <a:schemeClr val="tx1">
                  <a:alpha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A991D7A-A48B-465E-9937-C66BC43F3B2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550" y="3501000"/>
            <a:ext cx="5759450" cy="2735262"/>
          </a:xfrm>
        </p:spPr>
        <p:txBody>
          <a:bodyPr>
            <a:noAutofit/>
          </a:bodyPr>
          <a:lstStyle>
            <a:lvl1pPr marL="0" indent="0">
              <a:buNone/>
              <a:defRPr sz="36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Your name</a:t>
            </a:r>
          </a:p>
          <a:p>
            <a:pPr lvl="0"/>
            <a:r>
              <a:rPr lang="en-US" dirty="0"/>
              <a:t>Teacher’s name</a:t>
            </a:r>
          </a:p>
          <a:p>
            <a:pPr lvl="0"/>
            <a:r>
              <a:rPr lang="en-US" dirty="0"/>
              <a:t>School</a:t>
            </a:r>
          </a:p>
          <a:p>
            <a:pPr lvl="0"/>
            <a:r>
              <a:rPr lang="en-US" dirty="0"/>
              <a:t>Date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165040-5BDA-4405-B53B-23E35F213E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6000" y="1269000"/>
            <a:ext cx="11520000" cy="1800000"/>
          </a:xfrm>
        </p:spPr>
        <p:txBody>
          <a:bodyPr anchor="t"/>
          <a:lstStyle>
            <a:lvl1pPr>
              <a:defRPr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PROJECT NAME</a:t>
            </a:r>
          </a:p>
        </p:txBody>
      </p:sp>
    </p:spTree>
    <p:extLst>
      <p:ext uri="{BB962C8B-B14F-4D97-AF65-F5344CB8AC3E}">
        <p14:creationId xmlns:p14="http://schemas.microsoft.com/office/powerpoint/2010/main" val="11208704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ject 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73B65BC-ED1F-4E11-8CD2-27879C134D6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6000" y="261000"/>
            <a:ext cx="11520000" cy="1224000"/>
          </a:xfrm>
        </p:spPr>
        <p:txBody>
          <a:bodyPr anchor="b">
            <a:noAutofit/>
          </a:bodyPr>
          <a:lstStyle>
            <a:lvl1pPr algn="l">
              <a:defRPr sz="6000">
                <a:solidFill>
                  <a:schemeClr val="accent3"/>
                </a:solidFill>
                <a:latin typeface="+mj-lt"/>
                <a:cs typeface="Arial Nova Cond" panose="020B0604020202020204" pitchFamily="34" charset="0"/>
              </a:defRPr>
            </a:lvl1pPr>
          </a:lstStyle>
          <a:p>
            <a:r>
              <a:rPr lang="en-US" dirty="0"/>
              <a:t>PROJECT OVERVIEW</a:t>
            </a:r>
          </a:p>
        </p:txBody>
      </p:sp>
      <p:sp>
        <p:nvSpPr>
          <p:cNvPr id="9" name="Content Placeholder 7">
            <a:extLst>
              <a:ext uri="{FF2B5EF4-FFF2-40B4-BE49-F238E27FC236}">
                <a16:creationId xmlns:a16="http://schemas.microsoft.com/office/drawing/2014/main" id="{E5222D5C-13B5-45BB-9749-CD2A06E863DC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36000" y="1628775"/>
            <a:ext cx="5614987" cy="4535488"/>
          </a:xfrm>
        </p:spPr>
        <p:txBody>
          <a:bodyPr>
            <a:normAutofit/>
          </a:bodyPr>
          <a:lstStyle>
            <a:lvl1pPr marL="0" indent="0">
              <a:buNone/>
              <a:defRPr sz="3000"/>
            </a:lvl1pPr>
            <a:lvl2pPr marL="457200" indent="0">
              <a:buNone/>
              <a:defRPr sz="3000"/>
            </a:lvl2pPr>
            <a:lvl3pPr marL="914400" indent="0">
              <a:buNone/>
              <a:defRPr sz="3000"/>
            </a:lvl3pPr>
            <a:lvl4pPr marL="1371600" indent="0">
              <a:buNone/>
              <a:defRPr sz="3000"/>
            </a:lvl4pPr>
            <a:lvl5pPr marL="1828800" indent="0">
              <a:buNone/>
              <a:defRPr sz="3000"/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318269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sear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73B65BC-ED1F-4E11-8CD2-27879C134D6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6000" y="261000"/>
            <a:ext cx="11520000" cy="1224000"/>
          </a:xfrm>
        </p:spPr>
        <p:txBody>
          <a:bodyPr anchor="b">
            <a:noAutofit/>
          </a:bodyPr>
          <a:lstStyle>
            <a:lvl1pPr algn="l">
              <a:defRPr sz="6000">
                <a:solidFill>
                  <a:schemeClr val="accent3"/>
                </a:solidFill>
                <a:latin typeface="+mj-lt"/>
                <a:cs typeface="Arial Nova Cond" panose="020B0604020202020204" pitchFamily="34" charset="0"/>
              </a:defRPr>
            </a:lvl1pPr>
          </a:lstStyle>
          <a:p>
            <a:r>
              <a:rPr lang="en-US" dirty="0"/>
              <a:t>RESEARCH</a:t>
            </a:r>
          </a:p>
        </p:txBody>
      </p:sp>
      <p:sp>
        <p:nvSpPr>
          <p:cNvPr id="6" name="Content Placeholder 7">
            <a:extLst>
              <a:ext uri="{FF2B5EF4-FFF2-40B4-BE49-F238E27FC236}">
                <a16:creationId xmlns:a16="http://schemas.microsoft.com/office/drawing/2014/main" id="{287BCA3F-9EE5-4C8F-A070-1E38715B006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241013" y="1628775"/>
            <a:ext cx="5614987" cy="4535488"/>
          </a:xfrm>
        </p:spPr>
        <p:txBody>
          <a:bodyPr>
            <a:normAutofit/>
          </a:bodyPr>
          <a:lstStyle>
            <a:lvl1pPr marL="0" indent="0">
              <a:buNone/>
              <a:defRPr sz="3000"/>
            </a:lvl1pPr>
            <a:lvl2pPr marL="457200" indent="0">
              <a:buNone/>
              <a:defRPr sz="3000"/>
            </a:lvl2pPr>
            <a:lvl3pPr marL="914400" indent="0">
              <a:buNone/>
              <a:defRPr sz="3000"/>
            </a:lvl3pPr>
            <a:lvl4pPr marL="1371600" indent="0">
              <a:buNone/>
              <a:defRPr sz="3000"/>
            </a:lvl4pPr>
            <a:lvl5pPr marL="1828800" indent="0">
              <a:buNone/>
              <a:defRPr sz="3000"/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629065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d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73B65BC-ED1F-4E11-8CD2-27879C134D6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6000" y="261000"/>
            <a:ext cx="11520000" cy="1224000"/>
          </a:xfrm>
        </p:spPr>
        <p:txBody>
          <a:bodyPr anchor="b">
            <a:noAutofit/>
          </a:bodyPr>
          <a:lstStyle>
            <a:lvl1pPr algn="l">
              <a:defRPr sz="6000">
                <a:solidFill>
                  <a:schemeClr val="accent3"/>
                </a:solidFill>
                <a:latin typeface="+mj-lt"/>
                <a:cs typeface="Arial Nova Cond" panose="020B0604020202020204" pitchFamily="34" charset="0"/>
              </a:defRPr>
            </a:lvl1pPr>
          </a:lstStyle>
          <a:p>
            <a:r>
              <a:rPr lang="en-US" dirty="0"/>
              <a:t>PROCEDURE</a:t>
            </a:r>
          </a:p>
        </p:txBody>
      </p:sp>
      <p:sp>
        <p:nvSpPr>
          <p:cNvPr id="6" name="Content Placeholder 7">
            <a:extLst>
              <a:ext uri="{FF2B5EF4-FFF2-40B4-BE49-F238E27FC236}">
                <a16:creationId xmlns:a16="http://schemas.microsoft.com/office/drawing/2014/main" id="{94149598-B48E-4B55-976A-D24F96208AA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241013" y="1628775"/>
            <a:ext cx="5614987" cy="4535488"/>
          </a:xfrm>
        </p:spPr>
        <p:txBody>
          <a:bodyPr>
            <a:normAutofit/>
          </a:bodyPr>
          <a:lstStyle>
            <a:lvl1pPr marL="0" indent="0">
              <a:buNone/>
              <a:defRPr sz="3000"/>
            </a:lvl1pPr>
            <a:lvl2pPr marL="457200" indent="0">
              <a:buNone/>
              <a:defRPr sz="3000"/>
            </a:lvl2pPr>
            <a:lvl3pPr marL="914400" indent="0">
              <a:buNone/>
              <a:defRPr sz="3000"/>
            </a:lvl3pPr>
            <a:lvl4pPr marL="1371600" indent="0">
              <a:buNone/>
              <a:defRPr sz="3000"/>
            </a:lvl4pPr>
            <a:lvl5pPr marL="1828800" indent="0">
              <a:buNone/>
              <a:defRPr sz="30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Content Placeholder 7">
            <a:extLst>
              <a:ext uri="{FF2B5EF4-FFF2-40B4-BE49-F238E27FC236}">
                <a16:creationId xmlns:a16="http://schemas.microsoft.com/office/drawing/2014/main" id="{D219114E-5ECA-4366-8381-58F6FA247A4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36000" y="1628775"/>
            <a:ext cx="5614987" cy="4535488"/>
          </a:xfrm>
        </p:spPr>
        <p:txBody>
          <a:bodyPr>
            <a:normAutofit/>
          </a:bodyPr>
          <a:lstStyle>
            <a:lvl1pPr marL="0" indent="0">
              <a:buNone/>
              <a:defRPr sz="3000"/>
            </a:lvl1pPr>
            <a:lvl2pPr marL="457200" indent="0">
              <a:buNone/>
              <a:defRPr sz="3000"/>
            </a:lvl2pPr>
            <a:lvl3pPr marL="914400" indent="0">
              <a:buNone/>
              <a:defRPr sz="3000"/>
            </a:lvl3pPr>
            <a:lvl4pPr marL="1371600" indent="0">
              <a:buNone/>
              <a:defRPr sz="3000"/>
            </a:lvl4pPr>
            <a:lvl5pPr marL="1828800" indent="0">
              <a:buNone/>
              <a:defRPr sz="3000"/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444408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ta/Observa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73B65BC-ED1F-4E11-8CD2-27879C134D6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6000" y="261000"/>
            <a:ext cx="11520000" cy="1224000"/>
          </a:xfrm>
        </p:spPr>
        <p:txBody>
          <a:bodyPr anchor="b">
            <a:noAutofit/>
          </a:bodyPr>
          <a:lstStyle>
            <a:lvl1pPr algn="l">
              <a:defRPr sz="6000">
                <a:solidFill>
                  <a:schemeClr val="accent3"/>
                </a:solidFill>
                <a:latin typeface="+mj-lt"/>
                <a:cs typeface="Arial Nova Cond" panose="020B0604020202020204" pitchFamily="34" charset="0"/>
              </a:defRPr>
            </a:lvl1pPr>
          </a:lstStyle>
          <a:p>
            <a:r>
              <a:rPr lang="en-US" dirty="0"/>
              <a:t>DATA/ OBSERVATIONS</a:t>
            </a:r>
          </a:p>
        </p:txBody>
      </p:sp>
      <p:sp>
        <p:nvSpPr>
          <p:cNvPr id="6" name="Content Placeholder 7">
            <a:extLst>
              <a:ext uri="{FF2B5EF4-FFF2-40B4-BE49-F238E27FC236}">
                <a16:creationId xmlns:a16="http://schemas.microsoft.com/office/drawing/2014/main" id="{361C4FC2-0C19-4353-8988-7DF73658015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241013" y="1628775"/>
            <a:ext cx="5614987" cy="4535488"/>
          </a:xfrm>
        </p:spPr>
        <p:txBody>
          <a:bodyPr>
            <a:normAutofit/>
          </a:bodyPr>
          <a:lstStyle>
            <a:lvl1pPr marL="0" indent="0">
              <a:buNone/>
              <a:defRPr sz="3000"/>
            </a:lvl1pPr>
            <a:lvl2pPr marL="457200" indent="0">
              <a:buNone/>
              <a:defRPr sz="3000"/>
            </a:lvl2pPr>
            <a:lvl3pPr marL="914400" indent="0">
              <a:buNone/>
              <a:defRPr sz="3000"/>
            </a:lvl3pPr>
            <a:lvl4pPr marL="1371600" indent="0">
              <a:buNone/>
              <a:defRPr sz="3000"/>
            </a:lvl4pPr>
            <a:lvl5pPr marL="1828800" indent="0">
              <a:buNone/>
              <a:defRPr sz="30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Content Placeholder 7">
            <a:extLst>
              <a:ext uri="{FF2B5EF4-FFF2-40B4-BE49-F238E27FC236}">
                <a16:creationId xmlns:a16="http://schemas.microsoft.com/office/drawing/2014/main" id="{F1058464-D459-4155-A53D-FFB15AE5C18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36000" y="1628775"/>
            <a:ext cx="5614987" cy="4535488"/>
          </a:xfrm>
        </p:spPr>
        <p:txBody>
          <a:bodyPr>
            <a:normAutofit/>
          </a:bodyPr>
          <a:lstStyle>
            <a:lvl1pPr marL="0" indent="0">
              <a:buNone/>
              <a:defRPr sz="3000"/>
            </a:lvl1pPr>
            <a:lvl2pPr marL="457200" indent="0">
              <a:buNone/>
              <a:defRPr sz="3000"/>
            </a:lvl2pPr>
            <a:lvl3pPr marL="914400" indent="0">
              <a:buNone/>
              <a:defRPr sz="3000"/>
            </a:lvl3pPr>
            <a:lvl4pPr marL="1371600" indent="0">
              <a:buNone/>
              <a:defRPr sz="3000"/>
            </a:lvl4pPr>
            <a:lvl5pPr marL="1828800" indent="0">
              <a:buNone/>
              <a:defRPr sz="3000"/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213151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73B65BC-ED1F-4E11-8CD2-27879C134D6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6000" y="261000"/>
            <a:ext cx="11520000" cy="1224000"/>
          </a:xfrm>
        </p:spPr>
        <p:txBody>
          <a:bodyPr anchor="b">
            <a:noAutofit/>
          </a:bodyPr>
          <a:lstStyle>
            <a:lvl1pPr algn="l">
              <a:defRPr sz="6000">
                <a:solidFill>
                  <a:schemeClr val="accent3"/>
                </a:solidFill>
                <a:latin typeface="+mj-lt"/>
                <a:cs typeface="Arial Nova Cond" panose="020B0604020202020204" pitchFamily="34" charset="0"/>
              </a:defRPr>
            </a:lvl1pPr>
          </a:lstStyle>
          <a:p>
            <a:r>
              <a:rPr lang="en-US" dirty="0"/>
              <a:t>CONCLUSIONS</a:t>
            </a:r>
          </a:p>
        </p:txBody>
      </p:sp>
      <p:sp>
        <p:nvSpPr>
          <p:cNvPr id="7" name="Content Placeholder 7">
            <a:extLst>
              <a:ext uri="{FF2B5EF4-FFF2-40B4-BE49-F238E27FC236}">
                <a16:creationId xmlns:a16="http://schemas.microsoft.com/office/drawing/2014/main" id="{1780D337-5125-4C9C-9B06-8B3F72A1594F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36000" y="1628775"/>
            <a:ext cx="11520000" cy="4535488"/>
          </a:xfrm>
        </p:spPr>
        <p:txBody>
          <a:bodyPr>
            <a:normAutofit/>
          </a:bodyPr>
          <a:lstStyle>
            <a:lvl1pPr marL="0" indent="0">
              <a:buNone/>
              <a:defRPr sz="3000"/>
            </a:lvl1pPr>
            <a:lvl2pPr marL="457200" indent="0">
              <a:buNone/>
              <a:defRPr sz="3000"/>
            </a:lvl2pPr>
            <a:lvl3pPr marL="914400" indent="0">
              <a:buNone/>
              <a:defRPr sz="3000"/>
            </a:lvl3pPr>
            <a:lvl4pPr marL="1371600" indent="0">
              <a:buNone/>
              <a:defRPr sz="3000"/>
            </a:lvl4pPr>
            <a:lvl5pPr marL="1828800" indent="0">
              <a:buNone/>
              <a:defRPr sz="3000"/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171194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orks ci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73B65BC-ED1F-4E11-8CD2-27879C134D6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6000" y="261000"/>
            <a:ext cx="11520000" cy="1224000"/>
          </a:xfrm>
        </p:spPr>
        <p:txBody>
          <a:bodyPr anchor="b">
            <a:noAutofit/>
          </a:bodyPr>
          <a:lstStyle>
            <a:lvl1pPr algn="l">
              <a:defRPr sz="6000">
                <a:solidFill>
                  <a:schemeClr val="accent3"/>
                </a:solidFill>
                <a:latin typeface="+mj-lt"/>
                <a:cs typeface="Arial Nova Cond" panose="020B0604020202020204" pitchFamily="34" charset="0"/>
              </a:defRPr>
            </a:lvl1pPr>
          </a:lstStyle>
          <a:p>
            <a:r>
              <a:rPr lang="en-US" dirty="0"/>
              <a:t>Works Cited</a:t>
            </a:r>
          </a:p>
        </p:txBody>
      </p:sp>
      <p:sp>
        <p:nvSpPr>
          <p:cNvPr id="7" name="Content Placeholder 7">
            <a:extLst>
              <a:ext uri="{FF2B5EF4-FFF2-40B4-BE49-F238E27FC236}">
                <a16:creationId xmlns:a16="http://schemas.microsoft.com/office/drawing/2014/main" id="{C31EA982-5E0F-408B-B3DC-45CB263529BC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36000" y="1628775"/>
            <a:ext cx="11520000" cy="4535488"/>
          </a:xfrm>
        </p:spPr>
        <p:txBody>
          <a:bodyPr>
            <a:normAutofit/>
          </a:bodyPr>
          <a:lstStyle>
            <a:lvl1pPr marL="288000" indent="-288000">
              <a:buFont typeface="Arial" panose="020B0604020202020204" pitchFamily="34" charset="0"/>
              <a:buChar char="•"/>
              <a:defRPr sz="3000"/>
            </a:lvl1pPr>
            <a:lvl2pPr marL="457200" indent="0">
              <a:buNone/>
              <a:defRPr sz="3000"/>
            </a:lvl2pPr>
            <a:lvl3pPr marL="914400" indent="0">
              <a:buNone/>
              <a:defRPr sz="3000"/>
            </a:lvl3pPr>
            <a:lvl4pPr marL="1371600" indent="0">
              <a:buNone/>
              <a:defRPr sz="3000"/>
            </a:lvl4pPr>
            <a:lvl5pPr marL="1828800" indent="0">
              <a:buNone/>
              <a:defRPr sz="3000"/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733889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02C925-8B44-44C6-A649-F0FB17E738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6000" y="261000"/>
            <a:ext cx="11520000" cy="12240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98048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18926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microsoft.com/office/2007/relationships/hdphoto" Target="../media/hdphoto1.wdp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74CD960-83A7-46AA-B9DF-F84C11AFF37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11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harpenSoften amount="-50000"/>
                      </a14:imgEffect>
                      <a14:imgEffect>
                        <a14:saturation sat="0"/>
                      </a14:imgEffect>
                      <a14:imgEffect>
                        <a14:brightnessContrast contrast="-1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1A9A825-7557-4500-8CCD-1373C95FF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000" y="261000"/>
            <a:ext cx="11520000" cy="1224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C4F931-B635-4B85-BE10-74008338EE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6000" y="1629000"/>
            <a:ext cx="11520000" cy="4536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9AE95C-FC17-478C-AA9E-710213A4FD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6BF23A-3D24-42D3-8F1A-75A13C888DEA}" type="datetimeFigureOut">
              <a:rPr lang="en-US" smtClean="0"/>
              <a:t>1/15/2019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D4E31F-5B11-490E-AD3F-BE92E0F2DF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DD7FA-F9F4-4DC4-9791-ACD495680E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717781-12D9-4CDB-9AAE-83636CBD66D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4248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1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54" r:id="rId8"/>
    <p:sldLayoutId id="2147483655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000" kern="1200">
          <a:solidFill>
            <a:schemeClr val="accent3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blog.teamweek.com/2017/04/5-best-practices-successful-project-implementation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title">
            <a:extLst>
              <a:ext uri="{FF2B5EF4-FFF2-40B4-BE49-F238E27FC236}">
                <a16:creationId xmlns:a16="http://schemas.microsoft.com/office/drawing/2014/main" id="{19AB89D0-8562-49A8-BAFA-01679A4CC9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MANAGEMENT</a:t>
            </a:r>
          </a:p>
        </p:txBody>
      </p:sp>
      <p:sp>
        <p:nvSpPr>
          <p:cNvPr id="23" name="Author's contact details">
            <a:extLst>
              <a:ext uri="{FF2B5EF4-FFF2-40B4-BE49-F238E27FC236}">
                <a16:creationId xmlns:a16="http://schemas.microsoft.com/office/drawing/2014/main" id="{F43A3CE6-1060-4EEC-AB5A-19160A9BEE3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An outline of what happens next</a:t>
            </a:r>
          </a:p>
          <a:p>
            <a:endParaRPr lang="en-US" sz="2400" dirty="0"/>
          </a:p>
          <a:p>
            <a:r>
              <a:rPr lang="en-US" sz="2400" dirty="0"/>
              <a:t>Irene Herold</a:t>
            </a:r>
          </a:p>
          <a:p>
            <a:r>
              <a:rPr lang="en-US" sz="2400" dirty="0"/>
              <a:t>COLD Advocacy Retreat</a:t>
            </a:r>
          </a:p>
        </p:txBody>
      </p:sp>
    </p:spTree>
    <p:extLst>
      <p:ext uri="{BB962C8B-B14F-4D97-AF65-F5344CB8AC3E}">
        <p14:creationId xmlns:p14="http://schemas.microsoft.com/office/powerpoint/2010/main" val="41824053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Title">
            <a:extLst>
              <a:ext uri="{FF2B5EF4-FFF2-40B4-BE49-F238E27FC236}">
                <a16:creationId xmlns:a16="http://schemas.microsoft.com/office/drawing/2014/main" id="{929EA470-9264-443A-A06E-FDFF0B05DED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Next Steps</a:t>
            </a:r>
          </a:p>
        </p:txBody>
      </p:sp>
      <p:sp>
        <p:nvSpPr>
          <p:cNvPr id="14" name="Deck description Background Rectangle" descr="Background color for the &quot;about the deck&quot; sections" title="background rectangle">
            <a:extLst>
              <a:ext uri="{FF2B5EF4-FFF2-40B4-BE49-F238E27FC236}">
                <a16:creationId xmlns:a16="http://schemas.microsoft.com/office/drawing/2014/main" id="{B0035708-F243-4220-829E-410C6EF1FB6A}"/>
              </a:ext>
            </a:extLst>
          </p:cNvPr>
          <p:cNvSpPr/>
          <p:nvPr/>
        </p:nvSpPr>
        <p:spPr>
          <a:xfrm>
            <a:off x="84000" y="1612078"/>
            <a:ext cx="6096000" cy="5229002"/>
          </a:xfrm>
          <a:prstGeom prst="rect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6" name="Deck description">
            <a:extLst>
              <a:ext uri="{FF2B5EF4-FFF2-40B4-BE49-F238E27FC236}">
                <a16:creationId xmlns:a16="http://schemas.microsoft.com/office/drawing/2014/main" id="{A57781AA-5DC8-4047-A353-41D44C25097A}"/>
              </a:ext>
            </a:extLst>
          </p:cNvPr>
          <p:cNvSpPr txBox="1">
            <a:spLocks/>
          </p:cNvSpPr>
          <p:nvPr/>
        </p:nvSpPr>
        <p:spPr>
          <a:xfrm>
            <a:off x="229500" y="1744268"/>
            <a:ext cx="3093000" cy="424732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kern="1200">
                <a:solidFill>
                  <a:srgbClr val="408E93"/>
                </a:solidFill>
                <a:latin typeface="Agency FB" panose="020B0503020202020204" pitchFamily="34" charset="0"/>
                <a:ea typeface="+mj-ea"/>
                <a:cs typeface="Segoe UI Light" panose="020B0502040204020203" pitchFamily="34" charset="0"/>
              </a:defRPr>
            </a:lvl1pPr>
          </a:lstStyle>
          <a:p>
            <a:r>
              <a:rPr lang="en-US" sz="2400" dirty="0">
                <a:solidFill>
                  <a:schemeClr val="tx1"/>
                </a:solidFill>
                <a:latin typeface="+mj-lt"/>
              </a:rPr>
              <a:t>Best Practices</a:t>
            </a:r>
          </a:p>
        </p:txBody>
      </p:sp>
      <p:cxnSp>
        <p:nvCxnSpPr>
          <p:cNvPr id="17" name="Deck description underline" descr="Straight Connector">
            <a:extLst>
              <a:ext uri="{FF2B5EF4-FFF2-40B4-BE49-F238E27FC236}">
                <a16:creationId xmlns:a16="http://schemas.microsoft.com/office/drawing/2014/main" id="{B459D0BE-5E7B-4C69-BF34-51D229171959}"/>
              </a:ext>
            </a:extLst>
          </p:cNvPr>
          <p:cNvCxnSpPr>
            <a:cxnSpLocks/>
          </p:cNvCxnSpPr>
          <p:nvPr/>
        </p:nvCxnSpPr>
        <p:spPr>
          <a:xfrm>
            <a:off x="229500" y="2227023"/>
            <a:ext cx="2880000" cy="0"/>
          </a:xfrm>
          <a:prstGeom prst="line">
            <a:avLst/>
          </a:prstGeom>
          <a:ln>
            <a:solidFill>
              <a:schemeClr val="tx2"/>
            </a:solidFill>
            <a:prstDash val="sys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Deck description">
            <a:extLst>
              <a:ext uri="{FF2B5EF4-FFF2-40B4-BE49-F238E27FC236}">
                <a16:creationId xmlns:a16="http://schemas.microsoft.com/office/drawing/2014/main" id="{0337D7D5-6958-4BAB-A4C4-0671891AEF10}"/>
              </a:ext>
            </a:extLst>
          </p:cNvPr>
          <p:cNvSpPr txBox="1">
            <a:spLocks/>
          </p:cNvSpPr>
          <p:nvPr/>
        </p:nvSpPr>
        <p:spPr>
          <a:xfrm>
            <a:off x="84000" y="2306565"/>
            <a:ext cx="5256000" cy="417492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kern="1200">
                <a:solidFill>
                  <a:schemeClr val="bg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These are gleaned from a couple of sources:</a:t>
            </a:r>
          </a:p>
          <a:p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hlinkClick r:id="rId3"/>
              </a:rPr>
              <a:t>https://blog.teamweek.com/2017/04/5-best-practices-successful-project-implementation/</a:t>
            </a:r>
            <a:endParaRPr lang="en-US" sz="2000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Salapatas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J. N. (2000). Best practices—the nine elements to success. Paper presented at Project Management Institute Annual Seminars &amp; Symposium, Houston, TX. Newtown Square, PA: Project Management Institute.</a:t>
            </a:r>
          </a:p>
          <a:p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You can find more best practice examples, but these keep it simple.</a:t>
            </a:r>
          </a:p>
        </p:txBody>
      </p:sp>
    </p:spTree>
    <p:extLst>
      <p:ext uri="{BB962C8B-B14F-4D97-AF65-F5344CB8AC3E}">
        <p14:creationId xmlns:p14="http://schemas.microsoft.com/office/powerpoint/2010/main" val="8875935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Title">
            <a:extLst>
              <a:ext uri="{FF2B5EF4-FFF2-40B4-BE49-F238E27FC236}">
                <a16:creationId xmlns:a16="http://schemas.microsoft.com/office/drawing/2014/main" id="{5093DD3D-4B9E-4EA4-A4C8-20389E9977A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400" dirty="0"/>
              <a:t>Scope, Timeline, Keep Planning, Implement &amp; Quality </a:t>
            </a:r>
            <a:r>
              <a:rPr lang="en-US" sz="4400" dirty="0" err="1"/>
              <a:t>Assesment</a:t>
            </a:r>
            <a:endParaRPr lang="en-US" sz="4400" dirty="0"/>
          </a:p>
        </p:txBody>
      </p:sp>
      <p:sp>
        <p:nvSpPr>
          <p:cNvPr id="6" name="Content Placeholder">
            <a:extLst>
              <a:ext uri="{FF2B5EF4-FFF2-40B4-BE49-F238E27FC236}">
                <a16:creationId xmlns:a16="http://schemas.microsoft.com/office/drawing/2014/main" id="{E39AB279-ED9D-4EF8-878A-34B9B797AF57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b="1" u="sng" dirty="0"/>
              <a:t>Scope/Concept</a:t>
            </a:r>
            <a:r>
              <a:rPr lang="en-US" dirty="0"/>
              <a:t>:  vision, start and end, defined messaging “target,” risk assessment, implementation process (what is to be done by whom and deliverables)</a:t>
            </a:r>
          </a:p>
          <a:p>
            <a:endParaRPr lang="en-US" dirty="0"/>
          </a:p>
          <a:p>
            <a:r>
              <a:rPr lang="en-US" b="1" u="sng" dirty="0"/>
              <a:t>Timeline</a:t>
            </a:r>
            <a:r>
              <a:rPr lang="en-US" dirty="0"/>
              <a:t>: Put everything on it, know you will make </a:t>
            </a:r>
            <a:r>
              <a:rPr lang="en-US" dirty="0" err="1"/>
              <a:t>adjusments</a:t>
            </a:r>
            <a:r>
              <a:rPr lang="en-US" dirty="0"/>
              <a:t>, key milestones, roles, system for distribution</a:t>
            </a:r>
          </a:p>
        </p:txBody>
      </p:sp>
    </p:spTree>
    <p:extLst>
      <p:ext uri="{BB962C8B-B14F-4D97-AF65-F5344CB8AC3E}">
        <p14:creationId xmlns:p14="http://schemas.microsoft.com/office/powerpoint/2010/main" val="22949648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Title">
            <a:extLst>
              <a:ext uri="{FF2B5EF4-FFF2-40B4-BE49-F238E27FC236}">
                <a16:creationId xmlns:a16="http://schemas.microsoft.com/office/drawing/2014/main" id="{5093DD3D-4B9E-4EA4-A4C8-20389E9977A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400" dirty="0"/>
              <a:t>Scope, Timeline, Keep Planning, Implement &amp; Quality Assessment</a:t>
            </a:r>
          </a:p>
        </p:txBody>
      </p:sp>
      <p:sp>
        <p:nvSpPr>
          <p:cNvPr id="6" name="Content Placeholder">
            <a:extLst>
              <a:ext uri="{FF2B5EF4-FFF2-40B4-BE49-F238E27FC236}">
                <a16:creationId xmlns:a16="http://schemas.microsoft.com/office/drawing/2014/main" id="{E39AB279-ED9D-4EF8-878A-34B9B797AF5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105698" y="1454520"/>
            <a:ext cx="5614987" cy="4535488"/>
          </a:xfrm>
        </p:spPr>
        <p:txBody>
          <a:bodyPr>
            <a:normAutofit lnSpcReduction="10000"/>
          </a:bodyPr>
          <a:lstStyle/>
          <a:p>
            <a:r>
              <a:rPr lang="en-US" b="1" u="sng" dirty="0"/>
              <a:t>Keep Planning: What to do when things do not work as anticipated:</a:t>
            </a:r>
            <a:r>
              <a:rPr lang="en-US" dirty="0"/>
              <a:t>  Things come up, unexpected issues, scope change, unforeseen risks, quality assessment dictates change, communication</a:t>
            </a:r>
          </a:p>
          <a:p>
            <a:r>
              <a:rPr lang="en-US" b="1" u="sng" dirty="0"/>
              <a:t>Implementation Phase</a:t>
            </a:r>
            <a:r>
              <a:rPr lang="en-US" dirty="0"/>
              <a:t>: Do metrics, meet commitments, timeline update, monitor resources</a:t>
            </a:r>
          </a:p>
          <a:p>
            <a:r>
              <a:rPr lang="en-US" b="1" u="sng" dirty="0"/>
              <a:t>Quality Assessment</a:t>
            </a:r>
            <a:r>
              <a:rPr lang="en-US" dirty="0"/>
              <a:t>:  Gather feedback (from COLD, Targets, etc.) </a:t>
            </a:r>
          </a:p>
        </p:txBody>
      </p:sp>
    </p:spTree>
    <p:extLst>
      <p:ext uri="{BB962C8B-B14F-4D97-AF65-F5344CB8AC3E}">
        <p14:creationId xmlns:p14="http://schemas.microsoft.com/office/powerpoint/2010/main" val="38113198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124D0A-5C18-4E84-8FFB-92D4A60D29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6000" y="261000"/>
            <a:ext cx="11520000" cy="882000"/>
          </a:xfrm>
        </p:spPr>
        <p:txBody>
          <a:bodyPr/>
          <a:lstStyle/>
          <a:p>
            <a:r>
              <a:rPr lang="en-US" dirty="0"/>
              <a:t>In other words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ADF60E-8B5F-4D57-9D96-FDDD7D424FC3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51240" y="1283421"/>
            <a:ext cx="11520000" cy="453548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1. Determine your requirements</a:t>
            </a:r>
          </a:p>
          <a:p>
            <a:r>
              <a:rPr lang="en-US" dirty="0"/>
              <a:t>2. Identify scope and develop a work plan</a:t>
            </a:r>
          </a:p>
          <a:p>
            <a:r>
              <a:rPr lang="en-US" dirty="0"/>
              <a:t>3. Break the work down into deliverables and activities</a:t>
            </a:r>
          </a:p>
          <a:p>
            <a:r>
              <a:rPr lang="en-US" dirty="0"/>
              <a:t>4. Determine the sequence of activities and identify risks</a:t>
            </a:r>
          </a:p>
          <a:p>
            <a:r>
              <a:rPr lang="en-US" dirty="0"/>
              <a:t>5. Use basic scheduling tools and set realistic schedules</a:t>
            </a:r>
          </a:p>
          <a:p>
            <a:r>
              <a:rPr lang="en-US" dirty="0"/>
              <a:t>6. Establish milestones and deliverables</a:t>
            </a:r>
          </a:p>
          <a:p>
            <a:r>
              <a:rPr lang="en-US" dirty="0"/>
              <a:t>7. Determine resources required and assign owners</a:t>
            </a:r>
          </a:p>
          <a:p>
            <a:r>
              <a:rPr lang="en-US" dirty="0"/>
              <a:t>8. Control assignments and report progress</a:t>
            </a:r>
          </a:p>
          <a:p>
            <a:r>
              <a:rPr lang="en-US" dirty="0"/>
              <a:t>9. Obtain customer acceptance and complete project documents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7BF4CAA-06C3-413D-B73B-D9482C49301C}"/>
              </a:ext>
            </a:extLst>
          </p:cNvPr>
          <p:cNvSpPr txBox="1"/>
          <p:nvPr/>
        </p:nvSpPr>
        <p:spPr>
          <a:xfrm>
            <a:off x="320760" y="5791200"/>
            <a:ext cx="11627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Salapatas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, J. N. (2000). Best practices—the nine elements to success. Paper presented at Project Management Institute Annual Seminars &amp; Symposium, Houston, TX. Newtown Square, PA: Project Management Institute.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79674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Title">
            <a:extLst>
              <a:ext uri="{FF2B5EF4-FFF2-40B4-BE49-F238E27FC236}">
                <a16:creationId xmlns:a16="http://schemas.microsoft.com/office/drawing/2014/main" id="{4AFB171C-88B3-4B24-9015-55F44DDF4C6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Project Management tools</a:t>
            </a:r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FB736C23-35C7-43F5-BA6F-C92830B43B1E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/>
              <a:t>There are lots of tools.  I like to keep it simple and use a calendar, or an excel spreadsheet, or even just a table in a word document.</a:t>
            </a:r>
          </a:p>
          <a:p>
            <a:endParaRPr lang="en-US" dirty="0"/>
          </a:p>
          <a:p>
            <a:r>
              <a:rPr lang="en-US" dirty="0"/>
              <a:t>If you want to consider something more sophisticated, there are a few examples listed in the chart. </a:t>
            </a:r>
          </a:p>
        </p:txBody>
      </p:sp>
      <p:graphicFrame>
        <p:nvGraphicFramePr>
          <p:cNvPr id="9" name="Content Placeholder 2" descr="3 rectangles with rounded corners nd numers inside, 1,2,3 colored differently, green, blue and dark blue with a magenta arrow in the back showing the direction of the steps" title="3 steps sample diagram">
            <a:extLst>
              <a:ext uri="{FF2B5EF4-FFF2-40B4-BE49-F238E27FC236}">
                <a16:creationId xmlns:a16="http://schemas.microsoft.com/office/drawing/2014/main" id="{3DAD94E4-3343-405E-A18F-ED59E1115604}"/>
              </a:ext>
            </a:extLst>
          </p:cNvPr>
          <p:cNvGraphicFramePr>
            <a:graphicFrameLocks noGrp="1"/>
          </p:cNvGraphicFramePr>
          <p:nvPr>
            <p:ph sz="quarter" idx="10"/>
            <p:extLst>
              <p:ext uri="{D42A27DB-BD31-4B8C-83A1-F6EECF244321}">
                <p14:modId xmlns:p14="http://schemas.microsoft.com/office/powerpoint/2010/main" val="2869653603"/>
              </p:ext>
            </p:extLst>
          </p:nvPr>
        </p:nvGraphicFramePr>
        <p:xfrm>
          <a:off x="6240463" y="1628775"/>
          <a:ext cx="5614987" cy="45354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Arrow: Striped Right 1">
            <a:extLst>
              <a:ext uri="{FF2B5EF4-FFF2-40B4-BE49-F238E27FC236}">
                <a16:creationId xmlns:a16="http://schemas.microsoft.com/office/drawing/2014/main" id="{2FB864A7-D8B9-4171-AB91-81F695D55B0C}"/>
              </a:ext>
            </a:extLst>
          </p:cNvPr>
          <p:cNvSpPr/>
          <p:nvPr/>
        </p:nvSpPr>
        <p:spPr>
          <a:xfrm rot="19962423">
            <a:off x="4595115" y="4833955"/>
            <a:ext cx="1741916" cy="1138062"/>
          </a:xfrm>
          <a:prstGeom prst="striped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8330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Title">
            <a:extLst>
              <a:ext uri="{FF2B5EF4-FFF2-40B4-BE49-F238E27FC236}">
                <a16:creationId xmlns:a16="http://schemas.microsoft.com/office/drawing/2014/main" id="{083C325F-F11B-412D-BA3F-DD90FCE17D0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Today’s work:</a:t>
            </a:r>
          </a:p>
        </p:txBody>
      </p:sp>
      <p:sp>
        <p:nvSpPr>
          <p:cNvPr id="4" name="Content Placeholder">
            <a:extLst>
              <a:ext uri="{FF2B5EF4-FFF2-40B4-BE49-F238E27FC236}">
                <a16:creationId xmlns:a16="http://schemas.microsoft.com/office/drawing/2014/main" id="{46C9C52E-F096-444B-927A-5E067306042C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Conclusion Circle 1">
            <a:extLst>
              <a:ext uri="{FF2B5EF4-FFF2-40B4-BE49-F238E27FC236}">
                <a16:creationId xmlns:a16="http://schemas.microsoft.com/office/drawing/2014/main" id="{88631ECC-80AE-4D48-B0DD-9116401F1F51}"/>
              </a:ext>
            </a:extLst>
          </p:cNvPr>
          <p:cNvSpPr/>
          <p:nvPr/>
        </p:nvSpPr>
        <p:spPr>
          <a:xfrm>
            <a:off x="457200" y="2667000"/>
            <a:ext cx="3400800" cy="32100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/>
              <a:t>Refining visualizations/messaging</a:t>
            </a:r>
          </a:p>
        </p:txBody>
      </p:sp>
      <p:sp>
        <p:nvSpPr>
          <p:cNvPr id="10" name="Conclusion Circle 2">
            <a:extLst>
              <a:ext uri="{FF2B5EF4-FFF2-40B4-BE49-F238E27FC236}">
                <a16:creationId xmlns:a16="http://schemas.microsoft.com/office/drawing/2014/main" id="{C3E0A781-B7AC-4F3F-B056-7D81D1A3194D}"/>
              </a:ext>
            </a:extLst>
          </p:cNvPr>
          <p:cNvSpPr/>
          <p:nvPr/>
        </p:nvSpPr>
        <p:spPr>
          <a:xfrm>
            <a:off x="3990600" y="2438400"/>
            <a:ext cx="3725400" cy="3438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/>
              <a:t>Establishing preliminary timeline</a:t>
            </a:r>
          </a:p>
        </p:txBody>
      </p:sp>
      <p:sp>
        <p:nvSpPr>
          <p:cNvPr id="11" name="Conclusion Circle 3">
            <a:extLst>
              <a:ext uri="{FF2B5EF4-FFF2-40B4-BE49-F238E27FC236}">
                <a16:creationId xmlns:a16="http://schemas.microsoft.com/office/drawing/2014/main" id="{9206C0DA-4102-42A7-A007-C8068A71E989}"/>
              </a:ext>
            </a:extLst>
          </p:cNvPr>
          <p:cNvSpPr/>
          <p:nvPr/>
        </p:nvSpPr>
        <p:spPr>
          <a:xfrm>
            <a:off x="7848600" y="2133600"/>
            <a:ext cx="3962400" cy="37434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/>
              <a:t>Assigning responsibilities for deliverables and execution of the deliverables</a:t>
            </a:r>
          </a:p>
        </p:txBody>
      </p:sp>
    </p:spTree>
    <p:extLst>
      <p:ext uri="{BB962C8B-B14F-4D97-AF65-F5344CB8AC3E}">
        <p14:creationId xmlns:p14="http://schemas.microsoft.com/office/powerpoint/2010/main" val="26094204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8FC03C0-6FDE-4A6D-9671-03F66FD0742F}"/>
              </a:ext>
            </a:extLst>
          </p:cNvPr>
          <p:cNvSpPr txBox="1"/>
          <p:nvPr/>
        </p:nvSpPr>
        <p:spPr>
          <a:xfrm>
            <a:off x="1371600" y="914400"/>
            <a:ext cx="101346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/>
              <a:t>Keep focused and have fun</a:t>
            </a:r>
          </a:p>
        </p:txBody>
      </p:sp>
    </p:spTree>
    <p:extLst>
      <p:ext uri="{BB962C8B-B14F-4D97-AF65-F5344CB8AC3E}">
        <p14:creationId xmlns:p14="http://schemas.microsoft.com/office/powerpoint/2010/main" val="12718888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666699"/>
      </a:hlink>
      <a:folHlink>
        <a:srgbClr val="666699"/>
      </a:folHlink>
    </a:clrScheme>
    <a:fontScheme name="Dino PPT">
      <a:majorFont>
        <a:latin typeface="Gill Sans MT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resentation2" id="{128E4EC6-83F5-41DD-97ED-0E1B0F898129}" vid="{60930B6E-C32B-4707-855D-8F31EFDF734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443</Words>
  <Application>Microsoft Office PowerPoint</Application>
  <PresentationFormat>Widescreen</PresentationFormat>
  <Paragraphs>49</Paragraphs>
  <Slides>8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6" baseType="lpstr">
      <vt:lpstr>Arial</vt:lpstr>
      <vt:lpstr>Arial Nova Cond</vt:lpstr>
      <vt:lpstr>Calibri</vt:lpstr>
      <vt:lpstr>Garamond</vt:lpstr>
      <vt:lpstr>Gill Sans MT</vt:lpstr>
      <vt:lpstr>Segoe UI Light</vt:lpstr>
      <vt:lpstr>Verdana</vt:lpstr>
      <vt:lpstr>Office Theme</vt:lpstr>
      <vt:lpstr>PROJECT MANAGEMENT</vt:lpstr>
      <vt:lpstr>Next Steps</vt:lpstr>
      <vt:lpstr>Scope, Timeline, Keep Planning, Implement &amp; Quality Assesment</vt:lpstr>
      <vt:lpstr>Scope, Timeline, Keep Planning, Implement &amp; Quality Assessment</vt:lpstr>
      <vt:lpstr>In other words </vt:lpstr>
      <vt:lpstr>Project Management tools</vt:lpstr>
      <vt:lpstr>Today’s work: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2019-01-15T12:00:48Z</dcterms:created>
  <dcterms:modified xsi:type="dcterms:W3CDTF">2019-01-15T13:01:14Z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f42aa342-8706-4288-bd11-ebb85995028c_Enabled">
    <vt:lpwstr>True</vt:lpwstr>
  </property>
  <property fmtid="{D5CDD505-2E9C-101B-9397-08002B2CF9AE}" pid="3" name="MSIP_Label_f42aa342-8706-4288-bd11-ebb85995028c_SiteId">
    <vt:lpwstr>72f988bf-86f1-41af-91ab-2d7cd011db47</vt:lpwstr>
  </property>
  <property fmtid="{D5CDD505-2E9C-101B-9397-08002B2CF9AE}" pid="4" name="MSIP_Label_f42aa342-8706-4288-bd11-ebb85995028c_Owner">
    <vt:lpwstr>marmil@microsoft.com</vt:lpwstr>
  </property>
  <property fmtid="{D5CDD505-2E9C-101B-9397-08002B2CF9AE}" pid="5" name="MSIP_Label_f42aa342-8706-4288-bd11-ebb85995028c_SetDate">
    <vt:lpwstr>2018-03-23T18:03:51.8678326Z</vt:lpwstr>
  </property>
  <property fmtid="{D5CDD505-2E9C-101B-9397-08002B2CF9AE}" pid="6" name="MSIP_Label_f42aa342-8706-4288-bd11-ebb85995028c_Name">
    <vt:lpwstr>General</vt:lpwstr>
  </property>
  <property fmtid="{D5CDD505-2E9C-101B-9397-08002B2CF9AE}" pid="7" name="MSIP_Label_f42aa342-8706-4288-bd11-ebb85995028c_Application">
    <vt:lpwstr>Microsoft Azure Information Protection</vt:lpwstr>
  </property>
  <property fmtid="{D5CDD505-2E9C-101B-9397-08002B2CF9AE}" pid="8" name="MSIP_Label_f42aa342-8706-4288-bd11-ebb85995028c_Extended_MSFT_Method">
    <vt:lpwstr>Automatic</vt:lpwstr>
  </property>
  <property fmtid="{D5CDD505-2E9C-101B-9397-08002B2CF9AE}" pid="9" name="Sensitivity">
    <vt:lpwstr>General</vt:lpwstr>
  </property>
</Properties>
</file>