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21"/>
  </p:notesMasterIdLst>
  <p:sldIdLst>
    <p:sldId id="274" r:id="rId2"/>
    <p:sldId id="306" r:id="rId3"/>
    <p:sldId id="307" r:id="rId4"/>
    <p:sldId id="308" r:id="rId5"/>
    <p:sldId id="305" r:id="rId6"/>
    <p:sldId id="309" r:id="rId7"/>
    <p:sldId id="296" r:id="rId8"/>
    <p:sldId id="298" r:id="rId9"/>
    <p:sldId id="311" r:id="rId10"/>
    <p:sldId id="286" r:id="rId11"/>
    <p:sldId id="299" r:id="rId12"/>
    <p:sldId id="297" r:id="rId13"/>
    <p:sldId id="289" r:id="rId14"/>
    <p:sldId id="300" r:id="rId15"/>
    <p:sldId id="318" r:id="rId16"/>
    <p:sldId id="317" r:id="rId17"/>
    <p:sldId id="319" r:id="rId18"/>
    <p:sldId id="315" r:id="rId19"/>
    <p:sldId id="316" r:id="rId20"/>
  </p:sldIdLst>
  <p:sldSz cx="9144000" cy="6858000" type="screen4x3"/>
  <p:notesSz cx="9309100" cy="7023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9249" autoAdjust="0"/>
  </p:normalViewPr>
  <p:slideViewPr>
    <p:cSldViewPr>
      <p:cViewPr varScale="1">
        <p:scale>
          <a:sx n="55" d="100"/>
          <a:sy n="55" d="100"/>
        </p:scale>
        <p:origin x="1600" y="40"/>
      </p:cViewPr>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3943" cy="352781"/>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5273541" y="0"/>
            <a:ext cx="4033943" cy="352781"/>
          </a:xfrm>
          <a:prstGeom prst="rect">
            <a:avLst/>
          </a:prstGeom>
        </p:spPr>
        <p:txBody>
          <a:bodyPr vert="horz" lIns="93324" tIns="46662" rIns="93324" bIns="46662" rtlCol="0"/>
          <a:lstStyle>
            <a:lvl1pPr algn="r">
              <a:defRPr sz="1200"/>
            </a:lvl1pPr>
          </a:lstStyle>
          <a:p>
            <a:fld id="{46094F64-E5BB-452A-B880-4BEEDCAB8CF7}" type="datetimeFigureOut">
              <a:rPr lang="en-US" smtClean="0"/>
              <a:t>1/15/2019</a:t>
            </a:fld>
            <a:endParaRPr lang="en-US"/>
          </a:p>
        </p:txBody>
      </p:sp>
      <p:sp>
        <p:nvSpPr>
          <p:cNvPr id="4" name="Slide Image Placeholder 3"/>
          <p:cNvSpPr>
            <a:spLocks noGrp="1" noRot="1" noChangeAspect="1"/>
          </p:cNvSpPr>
          <p:nvPr>
            <p:ph type="sldImg" idx="2"/>
          </p:nvPr>
        </p:nvSpPr>
        <p:spPr>
          <a:xfrm>
            <a:off x="3074988" y="877888"/>
            <a:ext cx="3159125" cy="2370137"/>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930910" y="3379868"/>
            <a:ext cx="7447280" cy="2765345"/>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70320"/>
            <a:ext cx="4033943" cy="352780"/>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5273541" y="6670320"/>
            <a:ext cx="4033943" cy="352780"/>
          </a:xfrm>
          <a:prstGeom prst="rect">
            <a:avLst/>
          </a:prstGeom>
        </p:spPr>
        <p:txBody>
          <a:bodyPr vert="horz" lIns="93324" tIns="46662" rIns="93324" bIns="46662" rtlCol="0" anchor="b"/>
          <a:lstStyle>
            <a:lvl1pPr algn="r">
              <a:defRPr sz="1200"/>
            </a:lvl1pPr>
          </a:lstStyle>
          <a:p>
            <a:fld id="{8B84D484-59D6-4C78-BA39-E123044619C5}" type="slidenum">
              <a:rPr lang="en-US" smtClean="0"/>
              <a:t>‹#›</a:t>
            </a:fld>
            <a:endParaRPr lang="en-US"/>
          </a:p>
        </p:txBody>
      </p:sp>
    </p:spTree>
    <p:extLst>
      <p:ext uri="{BB962C8B-B14F-4D97-AF65-F5344CB8AC3E}">
        <p14:creationId xmlns:p14="http://schemas.microsoft.com/office/powerpoint/2010/main" val="2786662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8" Type="http://schemas.openxmlformats.org/officeDocument/2006/relationships/hyperlink" Target="https://en.wikipedia.org/wiki/Best_alternative_to_a_negotiated_agreement" TargetMode="External"/><Relationship Id="rId13" Type="http://schemas.openxmlformats.org/officeDocument/2006/relationships/hyperlink" Target="https://en.wikipedia.org/wiki/Mutual_Gains_Approach#cite_note-11" TargetMode="External"/><Relationship Id="rId18" Type="http://schemas.openxmlformats.org/officeDocument/2006/relationships/hyperlink" Target="https://en.wikipedia.org/wiki/Mutual_Gains_Approach#cite_note-16" TargetMode="External"/><Relationship Id="rId26" Type="http://schemas.openxmlformats.org/officeDocument/2006/relationships/hyperlink" Target="https://en.wikipedia.org/wiki/Mutual_Gains_Approach#cite_note-24" TargetMode="External"/><Relationship Id="rId3" Type="http://schemas.openxmlformats.org/officeDocument/2006/relationships/hyperlink" Target="http://www.pon.harvard.edu/tag/mutual-gains/" TargetMode="External"/><Relationship Id="rId21" Type="http://schemas.openxmlformats.org/officeDocument/2006/relationships/hyperlink" Target="https://en.wikipedia.org/wiki/Mutual_Gains_Approach#cite_note-19" TargetMode="External"/><Relationship Id="rId7" Type="http://schemas.openxmlformats.org/officeDocument/2006/relationships/hyperlink" Target="https://en.wikipedia.org/wiki/Lawrence_Susskind" TargetMode="External"/><Relationship Id="rId12" Type="http://schemas.openxmlformats.org/officeDocument/2006/relationships/hyperlink" Target="https://en.wikipedia.org/wiki/Mutual_Gains_Approach#cite_note-10" TargetMode="External"/><Relationship Id="rId17" Type="http://schemas.openxmlformats.org/officeDocument/2006/relationships/hyperlink" Target="https://en.wikipedia.org/wiki/Mutual_Gains_Approach#cite_note-15" TargetMode="External"/><Relationship Id="rId25" Type="http://schemas.openxmlformats.org/officeDocument/2006/relationships/hyperlink" Target="https://en.wikipedia.org/wiki/Mutual_Gains_Approach#cite_note-23" TargetMode="External"/><Relationship Id="rId2" Type="http://schemas.openxmlformats.org/officeDocument/2006/relationships/slide" Target="../slides/slide19.xml"/><Relationship Id="rId16" Type="http://schemas.openxmlformats.org/officeDocument/2006/relationships/hyperlink" Target="https://en.wikipedia.org/wiki/Mutual_Gains_Approach#cite_note-14" TargetMode="External"/><Relationship Id="rId20" Type="http://schemas.openxmlformats.org/officeDocument/2006/relationships/hyperlink" Target="https://en.wikipedia.org/wiki/Mutual_Gains_Approach#cite_note-18" TargetMode="External"/><Relationship Id="rId29" Type="http://schemas.openxmlformats.org/officeDocument/2006/relationships/hyperlink" Target="https://en.wikipedia.org/wiki/Mutual_Gains_Approach#cite_note-27" TargetMode="External"/><Relationship Id="rId1" Type="http://schemas.openxmlformats.org/officeDocument/2006/relationships/notesMaster" Target="../notesMasters/notesMaster1.xml"/><Relationship Id="rId6" Type="http://schemas.openxmlformats.org/officeDocument/2006/relationships/hyperlink" Target="https://en.wikipedia.org/wiki/MIT" TargetMode="External"/><Relationship Id="rId11" Type="http://schemas.openxmlformats.org/officeDocument/2006/relationships/hyperlink" Target="https://en.wikipedia.org/wiki/Mutual_Gains_Approach#cite_note-9" TargetMode="External"/><Relationship Id="rId24" Type="http://schemas.openxmlformats.org/officeDocument/2006/relationships/hyperlink" Target="https://en.wikipedia.org/wiki/Mutual_Gains_Approach#cite_note-22" TargetMode="External"/><Relationship Id="rId5" Type="http://schemas.openxmlformats.org/officeDocument/2006/relationships/hyperlink" Target="https://en.wikipedia.org/wiki/Cambridge,_Massachusetts" TargetMode="External"/><Relationship Id="rId15" Type="http://schemas.openxmlformats.org/officeDocument/2006/relationships/hyperlink" Target="https://en.wikipedia.org/wiki/Mutual_Gains_Approach#cite_note-13" TargetMode="External"/><Relationship Id="rId23" Type="http://schemas.openxmlformats.org/officeDocument/2006/relationships/hyperlink" Target="https://en.wikipedia.org/wiki/Mutual_Gains_Approach#cite_note-21" TargetMode="External"/><Relationship Id="rId28" Type="http://schemas.openxmlformats.org/officeDocument/2006/relationships/hyperlink" Target="https://en.wikipedia.org/wiki/Mutual_Gains_Approach#cite_note-26" TargetMode="External"/><Relationship Id="rId10" Type="http://schemas.openxmlformats.org/officeDocument/2006/relationships/hyperlink" Target="https://en.wikipedia.org/wiki/Mutual_Gains_Approach#cite_note-8" TargetMode="External"/><Relationship Id="rId19" Type="http://schemas.openxmlformats.org/officeDocument/2006/relationships/hyperlink" Target="https://en.wikipedia.org/wiki/Mutual_Gains_Approach#cite_note-17" TargetMode="External"/><Relationship Id="rId4" Type="http://schemas.openxmlformats.org/officeDocument/2006/relationships/hyperlink" Target="http://cbuilding.org/" TargetMode="External"/><Relationship Id="rId9" Type="http://schemas.openxmlformats.org/officeDocument/2006/relationships/hyperlink" Target="https://en.wikipedia.org/wiki/Mutual_Gains_Approach#cite_note-7" TargetMode="External"/><Relationship Id="rId14" Type="http://schemas.openxmlformats.org/officeDocument/2006/relationships/hyperlink" Target="https://en.wikipedia.org/wiki/Mutual_Gains_Approach#cite_note-12" TargetMode="External"/><Relationship Id="rId22" Type="http://schemas.openxmlformats.org/officeDocument/2006/relationships/hyperlink" Target="https://en.wikipedia.org/wiki/Mutual_Gains_Approach#cite_note-20" TargetMode="External"/><Relationship Id="rId27" Type="http://schemas.openxmlformats.org/officeDocument/2006/relationships/hyperlink" Target="https://en.wikipedia.org/wiki/Mutual_Gains_Approach#cite_note-25"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84D484-59D6-4C78-BA39-E123044619C5}" type="slidenum">
              <a:rPr lang="en-US" smtClean="0"/>
              <a:t>1</a:t>
            </a:fld>
            <a:endParaRPr lang="en-US"/>
          </a:p>
        </p:txBody>
      </p:sp>
    </p:spTree>
    <p:extLst>
      <p:ext uri="{BB962C8B-B14F-4D97-AF65-F5344CB8AC3E}">
        <p14:creationId xmlns:p14="http://schemas.microsoft.com/office/powerpoint/2010/main" val="10120417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B84D484-59D6-4C78-BA39-E123044619C5}" type="slidenum">
              <a:rPr lang="en-US" smtClean="0"/>
              <a:t>10</a:t>
            </a:fld>
            <a:endParaRPr lang="en-US"/>
          </a:p>
        </p:txBody>
      </p:sp>
    </p:spTree>
    <p:extLst>
      <p:ext uri="{BB962C8B-B14F-4D97-AF65-F5344CB8AC3E}">
        <p14:creationId xmlns:p14="http://schemas.microsoft.com/office/powerpoint/2010/main" val="14738610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B84D484-59D6-4C78-BA39-E123044619C5}" type="slidenum">
              <a:rPr lang="en-US" smtClean="0"/>
              <a:t>11</a:t>
            </a:fld>
            <a:endParaRPr lang="en-US"/>
          </a:p>
        </p:txBody>
      </p:sp>
    </p:spTree>
    <p:extLst>
      <p:ext uri="{BB962C8B-B14F-4D97-AF65-F5344CB8AC3E}">
        <p14:creationId xmlns:p14="http://schemas.microsoft.com/office/powerpoint/2010/main" val="20556285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B84D484-59D6-4C78-BA39-E123044619C5}" type="slidenum">
              <a:rPr lang="en-US" smtClean="0"/>
              <a:t>12</a:t>
            </a:fld>
            <a:endParaRPr lang="en-US"/>
          </a:p>
        </p:txBody>
      </p:sp>
    </p:spTree>
    <p:extLst>
      <p:ext uri="{BB962C8B-B14F-4D97-AF65-F5344CB8AC3E}">
        <p14:creationId xmlns:p14="http://schemas.microsoft.com/office/powerpoint/2010/main" val="40632177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84D484-59D6-4C78-BA39-E123044619C5}" type="slidenum">
              <a:rPr lang="en-US" smtClean="0"/>
              <a:t>13</a:t>
            </a:fld>
            <a:endParaRPr lang="en-US"/>
          </a:p>
        </p:txBody>
      </p:sp>
    </p:spTree>
    <p:extLst>
      <p:ext uri="{BB962C8B-B14F-4D97-AF65-F5344CB8AC3E}">
        <p14:creationId xmlns:p14="http://schemas.microsoft.com/office/powerpoint/2010/main" val="3081725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B84D484-59D6-4C78-BA39-E123044619C5}" type="slidenum">
              <a:rPr lang="en-US" smtClean="0"/>
              <a:t>14</a:t>
            </a:fld>
            <a:endParaRPr lang="en-US"/>
          </a:p>
        </p:txBody>
      </p:sp>
    </p:spTree>
    <p:extLst>
      <p:ext uri="{BB962C8B-B14F-4D97-AF65-F5344CB8AC3E}">
        <p14:creationId xmlns:p14="http://schemas.microsoft.com/office/powerpoint/2010/main" val="24687086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B84D484-59D6-4C78-BA39-E123044619C5}" type="slidenum">
              <a:rPr lang="en-US" smtClean="0"/>
              <a:t>15</a:t>
            </a:fld>
            <a:endParaRPr lang="en-US"/>
          </a:p>
        </p:txBody>
      </p:sp>
    </p:spTree>
    <p:extLst>
      <p:ext uri="{BB962C8B-B14F-4D97-AF65-F5344CB8AC3E}">
        <p14:creationId xmlns:p14="http://schemas.microsoft.com/office/powerpoint/2010/main" val="6814897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B84D484-59D6-4C78-BA39-E123044619C5}" type="slidenum">
              <a:rPr lang="en-US" smtClean="0"/>
              <a:t>16</a:t>
            </a:fld>
            <a:endParaRPr lang="en-US"/>
          </a:p>
        </p:txBody>
      </p:sp>
    </p:spTree>
    <p:extLst>
      <p:ext uri="{BB962C8B-B14F-4D97-AF65-F5344CB8AC3E}">
        <p14:creationId xmlns:p14="http://schemas.microsoft.com/office/powerpoint/2010/main" val="11894297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B84D484-59D6-4C78-BA39-E123044619C5}" type="slidenum">
              <a:rPr lang="en-US" smtClean="0"/>
              <a:t>17</a:t>
            </a:fld>
            <a:endParaRPr lang="en-US"/>
          </a:p>
        </p:txBody>
      </p:sp>
    </p:spTree>
    <p:extLst>
      <p:ext uri="{BB962C8B-B14F-4D97-AF65-F5344CB8AC3E}">
        <p14:creationId xmlns:p14="http://schemas.microsoft.com/office/powerpoint/2010/main" val="2617648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B84D484-59D6-4C78-BA39-E123044619C5}" type="slidenum">
              <a:rPr lang="en-US" smtClean="0"/>
              <a:t>18</a:t>
            </a:fld>
            <a:endParaRPr lang="en-US"/>
          </a:p>
        </p:txBody>
      </p:sp>
    </p:spTree>
    <p:extLst>
      <p:ext uri="{BB962C8B-B14F-4D97-AF65-F5344CB8AC3E}">
        <p14:creationId xmlns:p14="http://schemas.microsoft.com/office/powerpoint/2010/main" val="9254970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We often assume that achieving </a:t>
            </a:r>
            <a:r>
              <a:rPr lang="en-US" sz="1200" b="0" i="0" u="none" strike="noStrike" kern="1200" dirty="0">
                <a:solidFill>
                  <a:schemeClr val="tx1"/>
                </a:solidFill>
                <a:effectLst/>
                <a:latin typeface="+mn-lt"/>
                <a:ea typeface="+mn-ea"/>
                <a:cs typeface="+mn-cs"/>
                <a:hlinkClick r:id="rId3"/>
              </a:rPr>
              <a:t>mutual gains</a:t>
            </a:r>
            <a:r>
              <a:rPr lang="en-US" sz="1200" b="0" i="0" kern="1200" dirty="0">
                <a:solidFill>
                  <a:schemeClr val="tx1"/>
                </a:solidFill>
                <a:effectLst/>
                <a:latin typeface="+mn-lt"/>
                <a:ea typeface="+mn-ea"/>
                <a:cs typeface="+mn-cs"/>
              </a:rPr>
              <a:t> means that both sides do better off financially than they would if they had simply competed on price. But mutual gains go far beyond the issue of price.</a:t>
            </a:r>
          </a:p>
          <a:p>
            <a:r>
              <a:rPr lang="en-US" sz="1200" b="0" i="0" kern="1200" dirty="0">
                <a:solidFill>
                  <a:schemeClr val="tx1"/>
                </a:solidFill>
                <a:effectLst/>
                <a:latin typeface="+mn-lt"/>
                <a:ea typeface="+mn-ea"/>
                <a:cs typeface="+mn-cs"/>
              </a:rPr>
              <a:t>In integrative negotiations involving multiple issues, as compared to distributive negotiations involving just one issue, parties often achieve mutual gains by making wise tradeoffs across their differing preferences across issues.</a:t>
            </a:r>
          </a:p>
          <a:p>
            <a:r>
              <a:rPr lang="en-US" sz="1200" b="0" i="0" kern="1200" dirty="0">
                <a:solidFill>
                  <a:schemeClr val="tx1"/>
                </a:solidFill>
                <a:effectLst/>
                <a:latin typeface="+mn-lt"/>
                <a:ea typeface="+mn-ea"/>
                <a:cs typeface="+mn-cs"/>
              </a:rPr>
              <a:t>Negotiators can achieve mutual gains by trading on their differing beliefs about the future. Negotiators can use differing risk preferences to realize mutual gains. Negotiators can also secure mutual gains by trading on their different time preferences.  You can achieve mutual gains through reframing the issue in question.</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four step Mutual Gains Approach was developed by scholars and practitioners at the </a:t>
            </a:r>
            <a:r>
              <a:rPr lang="en-US" sz="1200" b="0" i="0" u="none" strike="noStrike" kern="1200" dirty="0">
                <a:solidFill>
                  <a:schemeClr val="tx1"/>
                </a:solidFill>
                <a:effectLst/>
                <a:latin typeface="+mn-lt"/>
                <a:ea typeface="+mn-ea"/>
                <a:cs typeface="+mn-cs"/>
                <a:hlinkClick r:id="rId4"/>
              </a:rPr>
              <a:t>Consensus Building Institute</a:t>
            </a:r>
            <a:r>
              <a:rPr lang="en-US" sz="1200" b="0" i="0" kern="1200" dirty="0">
                <a:solidFill>
                  <a:schemeClr val="tx1"/>
                </a:solidFill>
                <a:effectLst/>
                <a:latin typeface="+mn-lt"/>
                <a:ea typeface="+mn-ea"/>
                <a:cs typeface="+mn-cs"/>
              </a:rPr>
              <a:t>, a </a:t>
            </a:r>
            <a:r>
              <a:rPr lang="en-US" sz="1200" b="0" i="0" u="none" strike="noStrike" kern="1200" dirty="0">
                <a:solidFill>
                  <a:schemeClr val="tx1"/>
                </a:solidFill>
                <a:effectLst/>
                <a:latin typeface="+mn-lt"/>
                <a:ea typeface="+mn-ea"/>
                <a:cs typeface="+mn-cs"/>
                <a:hlinkClick r:id="rId5" tooltip="Cambridge, Massachusetts"/>
              </a:rPr>
              <a:t>Cambridge</a:t>
            </a:r>
            <a:r>
              <a:rPr lang="en-US" sz="1200" b="0" i="0" kern="1200" dirty="0">
                <a:solidFill>
                  <a:schemeClr val="tx1"/>
                </a:solidFill>
                <a:effectLst/>
                <a:latin typeface="+mn-lt"/>
                <a:ea typeface="+mn-ea"/>
                <a:cs typeface="+mn-cs"/>
              </a:rPr>
              <a:t>, Massachusetts based company founded by </a:t>
            </a:r>
            <a:r>
              <a:rPr lang="en-US" sz="1200" b="0" i="0" u="none" strike="noStrike" kern="1200" dirty="0">
                <a:solidFill>
                  <a:schemeClr val="tx1"/>
                </a:solidFill>
                <a:effectLst/>
                <a:latin typeface="+mn-lt"/>
                <a:ea typeface="+mn-ea"/>
                <a:cs typeface="+mn-cs"/>
                <a:hlinkClick r:id="rId6" tooltip="MIT"/>
              </a:rPr>
              <a:t>MIT</a:t>
            </a:r>
            <a:r>
              <a:rPr lang="en-US" sz="1200" b="0" i="0" kern="1200" dirty="0">
                <a:solidFill>
                  <a:schemeClr val="tx1"/>
                </a:solidFill>
                <a:effectLst/>
                <a:latin typeface="+mn-lt"/>
                <a:ea typeface="+mn-ea"/>
                <a:cs typeface="+mn-cs"/>
              </a:rPr>
              <a:t> professor </a:t>
            </a:r>
            <a:r>
              <a:rPr lang="en-US" sz="1200" b="0" i="0" u="none" strike="noStrike" kern="1200" dirty="0">
                <a:solidFill>
                  <a:schemeClr val="tx1"/>
                </a:solidFill>
                <a:effectLst/>
                <a:latin typeface="+mn-lt"/>
                <a:ea typeface="+mn-ea"/>
                <a:cs typeface="+mn-cs"/>
                <a:hlinkClick r:id="rId7" tooltip="Lawrence Susskind"/>
              </a:rPr>
              <a:t>Lawrence Susskind</a:t>
            </a:r>
            <a:r>
              <a:rPr lang="en-US" sz="1200" b="0" i="0" kern="1200" dirty="0">
                <a:solidFill>
                  <a:schemeClr val="tx1"/>
                </a:solidFill>
                <a:effectLst/>
                <a:latin typeface="+mn-lt"/>
                <a:ea typeface="+mn-ea"/>
                <a:cs typeface="+mn-cs"/>
              </a:rPr>
              <a:t>. The four steps of the Mutual Gains Approach are:</a:t>
            </a:r>
          </a:p>
          <a:p>
            <a:r>
              <a:rPr lang="en-US" sz="1200" b="1" i="0" kern="1200" dirty="0">
                <a:solidFill>
                  <a:schemeClr val="tx1"/>
                </a:solidFill>
                <a:effectLst/>
                <a:latin typeface="+mn-lt"/>
                <a:ea typeface="+mn-ea"/>
                <a:cs typeface="+mn-cs"/>
              </a:rPr>
              <a:t>Preparation</a:t>
            </a:r>
          </a:p>
          <a:p>
            <a:r>
              <a:rPr lang="en-US" sz="1200" b="0" i="0" kern="1200" dirty="0">
                <a:solidFill>
                  <a:schemeClr val="tx1"/>
                </a:solidFill>
                <a:effectLst/>
                <a:latin typeface="+mn-lt"/>
                <a:ea typeface="+mn-ea"/>
                <a:cs typeface="+mn-cs"/>
              </a:rPr>
              <a:t>Prepare by understanding interests and alternatives. More specifically, estimate your BATNA and how other parties see theirs (BATNA stands for “</a:t>
            </a:r>
            <a:r>
              <a:rPr lang="en-US" sz="1200" b="0" i="0" u="none" strike="noStrike" kern="1200" dirty="0">
                <a:solidFill>
                  <a:schemeClr val="tx1"/>
                </a:solidFill>
                <a:effectLst/>
                <a:latin typeface="+mn-lt"/>
                <a:ea typeface="+mn-ea"/>
                <a:cs typeface="+mn-cs"/>
                <a:hlinkClick r:id="rId8" tooltip="Best alternative to a negotiated agreement"/>
              </a:rPr>
              <a:t>best alternative to a negotiated agreement</a:t>
            </a:r>
            <a:r>
              <a:rPr lang="en-US" sz="1200" b="0" i="0" kern="1200" dirty="0">
                <a:solidFill>
                  <a:schemeClr val="tx1"/>
                </a:solidFill>
                <a:effectLst/>
                <a:latin typeface="+mn-lt"/>
                <a:ea typeface="+mn-ea"/>
                <a:cs typeface="+mn-cs"/>
              </a:rPr>
              <a:t>”). Having a good alternative to agreement increases your power at the table.</a:t>
            </a:r>
            <a:r>
              <a:rPr lang="en-US" sz="1200" b="0" i="0" u="none" strike="noStrike" kern="1200" baseline="30000" dirty="0">
                <a:solidFill>
                  <a:schemeClr val="tx1"/>
                </a:solidFill>
                <a:effectLst/>
                <a:latin typeface="+mn-lt"/>
                <a:ea typeface="+mn-ea"/>
                <a:cs typeface="+mn-cs"/>
                <a:hlinkClick r:id="rId9"/>
              </a:rPr>
              <a:t>[7]</a:t>
            </a:r>
            <a:r>
              <a:rPr lang="en-US" sz="1200" b="0" i="0" u="none" strike="noStrike" kern="1200" baseline="30000" dirty="0">
                <a:solidFill>
                  <a:schemeClr val="tx1"/>
                </a:solidFill>
                <a:effectLst/>
                <a:latin typeface="+mn-lt"/>
                <a:ea typeface="+mn-ea"/>
                <a:cs typeface="+mn-cs"/>
                <a:hlinkClick r:id="rId10"/>
              </a:rPr>
              <a:t>[8]</a:t>
            </a:r>
            <a:r>
              <a:rPr lang="en-US" sz="1200" b="0" i="0" u="none" strike="noStrike" kern="1200" baseline="30000" dirty="0">
                <a:solidFill>
                  <a:schemeClr val="tx1"/>
                </a:solidFill>
                <a:effectLst/>
                <a:latin typeface="+mn-lt"/>
                <a:ea typeface="+mn-ea"/>
                <a:cs typeface="+mn-cs"/>
                <a:hlinkClick r:id="rId11"/>
              </a:rPr>
              <a:t>[9]</a:t>
            </a:r>
            <a:r>
              <a:rPr lang="en-US" sz="1200" b="0" i="0" kern="1200" dirty="0">
                <a:solidFill>
                  <a:schemeClr val="tx1"/>
                </a:solidFill>
                <a:effectLst/>
                <a:latin typeface="+mn-lt"/>
                <a:ea typeface="+mn-ea"/>
                <a:cs typeface="+mn-cs"/>
              </a:rPr>
              <a:t> At the same time, work to understand your own side’s interests as well as the interests of the other parties. Interests are the kind of things that a person or organization cares about, in ranked order.</a:t>
            </a:r>
            <a:r>
              <a:rPr lang="en-US" sz="1200" b="0" i="0" u="none" strike="noStrike" kern="1200" baseline="30000" dirty="0">
                <a:solidFill>
                  <a:schemeClr val="tx1"/>
                </a:solidFill>
                <a:effectLst/>
                <a:latin typeface="+mn-lt"/>
                <a:ea typeface="+mn-ea"/>
                <a:cs typeface="+mn-cs"/>
                <a:hlinkClick r:id="rId12"/>
              </a:rPr>
              <a:t>[10]</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Good negotiators listen for the interests behind positions or the demands that are made. For instance, “I won’t pay more than ninety thousand” is a position; the interests behind the position might include limiting the size of the down payment; a fear that the product or service might prove unreliable; and assumptions about the interest rates attached to future payments. The party might also be failing to articulate other non-financial interests that are nonetheless important.</a:t>
            </a:r>
          </a:p>
          <a:p>
            <a:r>
              <a:rPr lang="en-US" sz="1200" b="1" i="0" kern="1200" dirty="0">
                <a:solidFill>
                  <a:schemeClr val="tx1"/>
                </a:solidFill>
                <a:effectLst/>
                <a:latin typeface="+mn-lt"/>
                <a:ea typeface="+mn-ea"/>
                <a:cs typeface="+mn-cs"/>
              </a:rPr>
              <a:t>Value creation</a:t>
            </a:r>
          </a:p>
          <a:p>
            <a:r>
              <a:rPr lang="en-US" sz="1200" b="0" i="0" kern="1200" dirty="0">
                <a:solidFill>
                  <a:schemeClr val="tx1"/>
                </a:solidFill>
                <a:effectLst/>
                <a:latin typeface="+mn-lt"/>
                <a:ea typeface="+mn-ea"/>
                <a:cs typeface="+mn-cs"/>
              </a:rPr>
              <a:t>Create value by inventing without committing. Based on the interests uncovered or shared, parties should declare a period of “inventing without committing” during which they advance options by asking “what if…?” By floating different options and “packages”</a:t>
            </a:r>
            <a:r>
              <a:rPr lang="en-US" sz="1200" b="0" i="0" u="none" strike="noStrike" kern="1200" baseline="30000" dirty="0">
                <a:solidFill>
                  <a:schemeClr val="tx1"/>
                </a:solidFill>
                <a:effectLst/>
                <a:latin typeface="+mn-lt"/>
                <a:ea typeface="+mn-ea"/>
                <a:cs typeface="+mn-cs"/>
                <a:hlinkClick r:id="rId13"/>
              </a:rPr>
              <a:t>[11]</a:t>
            </a:r>
            <a:r>
              <a:rPr lang="en-US" sz="1200" b="0" i="0" kern="1200" dirty="0">
                <a:solidFill>
                  <a:schemeClr val="tx1"/>
                </a:solidFill>
                <a:effectLst/>
                <a:latin typeface="+mn-lt"/>
                <a:ea typeface="+mn-ea"/>
                <a:cs typeface="+mn-cs"/>
              </a:rPr>
              <a:t> —bundles of options across issues—parties can discover additional interests, create options that had not previously been imagined, and generate opportunities for joint gain by trading across issues they value differently.</a:t>
            </a:r>
            <a:r>
              <a:rPr lang="en-US" sz="1200" b="0" i="0" u="none" strike="noStrike" kern="1200" baseline="30000" dirty="0">
                <a:solidFill>
                  <a:schemeClr val="tx1"/>
                </a:solidFill>
                <a:effectLst/>
                <a:latin typeface="+mn-lt"/>
                <a:ea typeface="+mn-ea"/>
                <a:cs typeface="+mn-cs"/>
                <a:hlinkClick r:id="rId14"/>
              </a:rPr>
              <a:t>[12]</a:t>
            </a:r>
            <a:r>
              <a:rPr lang="en-US" sz="1200" b="0" i="0" u="none" strike="noStrike" kern="1200" baseline="30000" dirty="0">
                <a:solidFill>
                  <a:schemeClr val="tx1"/>
                </a:solidFill>
                <a:effectLst/>
                <a:latin typeface="+mn-lt"/>
                <a:ea typeface="+mn-ea"/>
                <a:cs typeface="+mn-cs"/>
                <a:hlinkClick r:id="rId15"/>
              </a:rPr>
              <a:t>[13]</a:t>
            </a:r>
            <a:r>
              <a:rPr lang="en-US" sz="1200" b="0" i="0" u="none" strike="noStrike" kern="1200" baseline="30000" dirty="0">
                <a:solidFill>
                  <a:schemeClr val="tx1"/>
                </a:solidFill>
                <a:effectLst/>
                <a:latin typeface="+mn-lt"/>
                <a:ea typeface="+mn-ea"/>
                <a:cs typeface="+mn-cs"/>
                <a:hlinkClick r:id="rId16"/>
              </a:rPr>
              <a:t>[14]</a:t>
            </a:r>
            <a:r>
              <a:rPr lang="en-US" sz="1200" b="0" i="0" u="none" strike="noStrike" kern="1200" baseline="30000" dirty="0">
                <a:solidFill>
                  <a:schemeClr val="tx1"/>
                </a:solidFill>
                <a:effectLst/>
                <a:latin typeface="+mn-lt"/>
                <a:ea typeface="+mn-ea"/>
                <a:cs typeface="+mn-cs"/>
                <a:hlinkClick r:id="rId17"/>
              </a:rPr>
              <a:t>[15]</a:t>
            </a:r>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Value distribution</a:t>
            </a:r>
          </a:p>
          <a:p>
            <a:r>
              <a:rPr lang="en-US" sz="1200" b="0" i="0" kern="1200" dirty="0">
                <a:solidFill>
                  <a:schemeClr val="tx1"/>
                </a:solidFill>
                <a:effectLst/>
                <a:latin typeface="+mn-lt"/>
                <a:ea typeface="+mn-ea"/>
                <a:cs typeface="+mn-cs"/>
              </a:rPr>
              <a:t>At some point in a negotiation, parties have to decide on a final agreement. The more value they have created, the easier this will be,</a:t>
            </a:r>
            <a:r>
              <a:rPr lang="en-US" sz="1200" b="0" i="0" u="none" strike="noStrike" kern="1200" baseline="30000" dirty="0">
                <a:solidFill>
                  <a:schemeClr val="tx1"/>
                </a:solidFill>
                <a:effectLst/>
                <a:latin typeface="+mn-lt"/>
                <a:ea typeface="+mn-ea"/>
                <a:cs typeface="+mn-cs"/>
                <a:hlinkClick r:id="rId18"/>
              </a:rPr>
              <a:t>[16]</a:t>
            </a:r>
            <a:r>
              <a:rPr lang="en-US" sz="1200" b="0" i="0" kern="1200" dirty="0">
                <a:solidFill>
                  <a:schemeClr val="tx1"/>
                </a:solidFill>
                <a:effectLst/>
                <a:latin typeface="+mn-lt"/>
                <a:ea typeface="+mn-ea"/>
                <a:cs typeface="+mn-cs"/>
              </a:rPr>
              <a:t> but research suggests that parties default very easily into positional bargaining when they try to finalize details of agreements.</a:t>
            </a:r>
            <a:r>
              <a:rPr lang="en-US" sz="1200" b="0" i="0" u="none" strike="noStrike" kern="1200" baseline="30000" dirty="0">
                <a:solidFill>
                  <a:schemeClr val="tx1"/>
                </a:solidFill>
                <a:effectLst/>
                <a:latin typeface="+mn-lt"/>
                <a:ea typeface="+mn-ea"/>
                <a:cs typeface="+mn-cs"/>
                <a:hlinkClick r:id="rId19"/>
              </a:rPr>
              <a:t>[17]</a:t>
            </a:r>
            <a:r>
              <a:rPr lang="en-US" sz="1200" b="0" i="0" kern="1200" dirty="0">
                <a:solidFill>
                  <a:schemeClr val="tx1"/>
                </a:solidFill>
                <a:effectLst/>
                <a:latin typeface="+mn-lt"/>
                <a:ea typeface="+mn-ea"/>
                <a:cs typeface="+mn-cs"/>
              </a:rPr>
              <a:t> Parties should divide value by finding objective criteria that all parties can use to justify their “fair share” of the value created.</a:t>
            </a:r>
            <a:r>
              <a:rPr lang="en-US" sz="1200" b="0" i="0" u="none" strike="noStrike" kern="1200" baseline="30000" dirty="0">
                <a:solidFill>
                  <a:schemeClr val="tx1"/>
                </a:solidFill>
                <a:effectLst/>
                <a:latin typeface="+mn-lt"/>
                <a:ea typeface="+mn-ea"/>
                <a:cs typeface="+mn-cs"/>
                <a:hlinkClick r:id="rId20"/>
              </a:rPr>
              <a:t>[18]</a:t>
            </a:r>
            <a:r>
              <a:rPr lang="en-US" sz="1200" b="0" i="0" u="none" strike="noStrike" kern="1200" baseline="30000" dirty="0">
                <a:solidFill>
                  <a:schemeClr val="tx1"/>
                </a:solidFill>
                <a:effectLst/>
                <a:latin typeface="+mn-lt"/>
                <a:ea typeface="+mn-ea"/>
                <a:cs typeface="+mn-cs"/>
                <a:hlinkClick r:id="rId21"/>
              </a:rPr>
              <a:t>[19]</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By identifying criteria or principles that support or guide difficult allocation decisions, parties at the negotiating table can help the groups or organizations they represent to understand why the final package is not only supportable, but fundamentally “fair.” </a:t>
            </a:r>
            <a:r>
              <a:rPr lang="en-US" sz="1200" b="0" i="0" u="none" strike="noStrike" kern="1200" baseline="30000" dirty="0">
                <a:solidFill>
                  <a:schemeClr val="tx1"/>
                </a:solidFill>
                <a:effectLst/>
                <a:latin typeface="+mn-lt"/>
                <a:ea typeface="+mn-ea"/>
                <a:cs typeface="+mn-cs"/>
                <a:hlinkClick r:id="rId22"/>
              </a:rPr>
              <a:t>[20]</a:t>
            </a:r>
            <a:r>
              <a:rPr lang="en-US" sz="1200" b="0" i="0" kern="1200" dirty="0">
                <a:solidFill>
                  <a:schemeClr val="tx1"/>
                </a:solidFill>
                <a:effectLst/>
                <a:latin typeface="+mn-lt"/>
                <a:ea typeface="+mn-ea"/>
                <a:cs typeface="+mn-cs"/>
              </a:rPr>
              <a:t> This improves the stability of agreements, increases the chances of effective implementation, and protects relationships.</a:t>
            </a:r>
            <a:r>
              <a:rPr lang="en-US" sz="1200" b="0" i="0" u="none" strike="noStrike" kern="1200" baseline="30000" dirty="0">
                <a:solidFill>
                  <a:schemeClr val="tx1"/>
                </a:solidFill>
                <a:effectLst/>
                <a:latin typeface="+mn-lt"/>
                <a:ea typeface="+mn-ea"/>
                <a:cs typeface="+mn-cs"/>
                <a:hlinkClick r:id="rId23"/>
              </a:rPr>
              <a:t>[21]</a:t>
            </a:r>
            <a:r>
              <a:rPr lang="en-US" sz="1200" b="0" i="0" u="none" strike="noStrike" kern="1200" baseline="30000" dirty="0">
                <a:solidFill>
                  <a:schemeClr val="tx1"/>
                </a:solidFill>
                <a:effectLst/>
                <a:latin typeface="+mn-lt"/>
                <a:ea typeface="+mn-ea"/>
                <a:cs typeface="+mn-cs"/>
                <a:hlinkClick r:id="rId24"/>
              </a:rPr>
              <a:t>[22]</a:t>
            </a:r>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Follow through</a:t>
            </a:r>
          </a:p>
          <a:p>
            <a:r>
              <a:rPr lang="en-US" sz="1200" b="0" i="0" kern="1200" dirty="0">
                <a:solidFill>
                  <a:schemeClr val="tx1"/>
                </a:solidFill>
                <a:effectLst/>
                <a:latin typeface="+mn-lt"/>
                <a:ea typeface="+mn-ea"/>
                <a:cs typeface="+mn-cs"/>
              </a:rPr>
              <a:t>Follow through by imagining future challenges and their solutions. Parties near the end of difficult negotiations—or those who will “hand off” the agreement to others for implementation—often forget to strengthen the agreement by imagining the kinds of things that could derail it or produce future conflicts or uncertainty.</a:t>
            </a:r>
            <a:r>
              <a:rPr lang="en-US" sz="1200" b="0" i="0" u="none" strike="noStrike" kern="1200" baseline="30000" dirty="0">
                <a:solidFill>
                  <a:schemeClr val="tx1"/>
                </a:solidFill>
                <a:effectLst/>
                <a:latin typeface="+mn-lt"/>
                <a:ea typeface="+mn-ea"/>
                <a:cs typeface="+mn-cs"/>
                <a:hlinkClick r:id="rId25"/>
              </a:rPr>
              <a:t>[23]</a:t>
            </a:r>
            <a:r>
              <a:rPr lang="en-US" sz="1200" b="0" i="0" u="none" strike="noStrike" kern="1200" baseline="30000" dirty="0">
                <a:solidFill>
                  <a:schemeClr val="tx1"/>
                </a:solidFill>
                <a:effectLst/>
                <a:latin typeface="+mn-lt"/>
                <a:ea typeface="+mn-ea"/>
                <a:cs typeface="+mn-cs"/>
                <a:hlinkClick r:id="rId26"/>
              </a:rPr>
              <a:t>[24]</a:t>
            </a:r>
            <a:r>
              <a:rPr lang="en-US" sz="1200" b="0" i="0" u="none" strike="noStrike" kern="1200" baseline="30000" dirty="0">
                <a:solidFill>
                  <a:schemeClr val="tx1"/>
                </a:solidFill>
                <a:effectLst/>
                <a:latin typeface="+mn-lt"/>
                <a:ea typeface="+mn-ea"/>
                <a:cs typeface="+mn-cs"/>
                <a:hlinkClick r:id="rId27"/>
              </a:rPr>
              <a:t>[25]</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While it is difficult to focus on potential future challenges, it is wise to include specific provisions in the final document that focus on monitoring the status of commitments; communicating regularly; resolving conflicts or confusions that arise; aligning incentives and resources with the commitments required; and helping other parties who may become a de facto part of implementing the agreement.</a:t>
            </a:r>
            <a:r>
              <a:rPr lang="en-US" sz="1200" b="0" i="0" u="none" strike="noStrike" kern="1200" baseline="30000" dirty="0">
                <a:solidFill>
                  <a:schemeClr val="tx1"/>
                </a:solidFill>
                <a:effectLst/>
                <a:latin typeface="+mn-lt"/>
                <a:ea typeface="+mn-ea"/>
                <a:cs typeface="+mn-cs"/>
                <a:hlinkClick r:id="rId28"/>
              </a:rPr>
              <a:t>[26]</a:t>
            </a:r>
            <a:r>
              <a:rPr lang="en-US" sz="1200" b="0" i="0" u="none" strike="noStrike" kern="1200" baseline="30000" dirty="0">
                <a:solidFill>
                  <a:schemeClr val="tx1"/>
                </a:solidFill>
                <a:effectLst/>
                <a:latin typeface="+mn-lt"/>
                <a:ea typeface="+mn-ea"/>
                <a:cs typeface="+mn-cs"/>
                <a:hlinkClick r:id="rId29"/>
              </a:rPr>
              <a:t>[27]</a:t>
            </a:r>
            <a:r>
              <a:rPr lang="en-US" sz="1200" b="0" i="0" kern="1200" dirty="0">
                <a:solidFill>
                  <a:schemeClr val="tx1"/>
                </a:solidFill>
                <a:effectLst/>
                <a:latin typeface="+mn-lt"/>
                <a:ea typeface="+mn-ea"/>
                <a:cs typeface="+mn-cs"/>
              </a:rPr>
              <a:t> Including these provisions makes the agreement more robust and greatly assists the parties who will have to live with it and by it</a:t>
            </a:r>
          </a:p>
          <a:p>
            <a:endParaRPr lang="en-US" dirty="0"/>
          </a:p>
        </p:txBody>
      </p:sp>
      <p:sp>
        <p:nvSpPr>
          <p:cNvPr id="4" name="Slide Number Placeholder 3"/>
          <p:cNvSpPr>
            <a:spLocks noGrp="1"/>
          </p:cNvSpPr>
          <p:nvPr>
            <p:ph type="sldNum" sz="quarter" idx="5"/>
          </p:nvPr>
        </p:nvSpPr>
        <p:spPr/>
        <p:txBody>
          <a:bodyPr/>
          <a:lstStyle/>
          <a:p>
            <a:fld id="{8B84D484-59D6-4C78-BA39-E123044619C5}" type="slidenum">
              <a:rPr lang="en-US" smtClean="0"/>
              <a:t>19</a:t>
            </a:fld>
            <a:endParaRPr lang="en-US"/>
          </a:p>
        </p:txBody>
      </p:sp>
    </p:spTree>
    <p:extLst>
      <p:ext uri="{BB962C8B-B14F-4D97-AF65-F5344CB8AC3E}">
        <p14:creationId xmlns:p14="http://schemas.microsoft.com/office/powerpoint/2010/main" val="412183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B84D484-59D6-4C78-BA39-E123044619C5}" type="slidenum">
              <a:rPr lang="en-US" smtClean="0"/>
              <a:t>2</a:t>
            </a:fld>
            <a:endParaRPr lang="en-US"/>
          </a:p>
        </p:txBody>
      </p:sp>
    </p:spTree>
    <p:extLst>
      <p:ext uri="{BB962C8B-B14F-4D97-AF65-F5344CB8AC3E}">
        <p14:creationId xmlns:p14="http://schemas.microsoft.com/office/powerpoint/2010/main" val="15459975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B84D484-59D6-4C78-BA39-E123044619C5}" type="slidenum">
              <a:rPr lang="en-US" smtClean="0"/>
              <a:t>3</a:t>
            </a:fld>
            <a:endParaRPr lang="en-US"/>
          </a:p>
        </p:txBody>
      </p:sp>
    </p:spTree>
    <p:extLst>
      <p:ext uri="{BB962C8B-B14F-4D97-AF65-F5344CB8AC3E}">
        <p14:creationId xmlns:p14="http://schemas.microsoft.com/office/powerpoint/2010/main" val="3638571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B84D484-59D6-4C78-BA39-E123044619C5}" type="slidenum">
              <a:rPr lang="en-US" smtClean="0"/>
              <a:t>4</a:t>
            </a:fld>
            <a:endParaRPr lang="en-US"/>
          </a:p>
        </p:txBody>
      </p:sp>
    </p:spTree>
    <p:extLst>
      <p:ext uri="{BB962C8B-B14F-4D97-AF65-F5344CB8AC3E}">
        <p14:creationId xmlns:p14="http://schemas.microsoft.com/office/powerpoint/2010/main" val="233326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B84D484-59D6-4C78-BA39-E123044619C5}" type="slidenum">
              <a:rPr lang="en-US" smtClean="0"/>
              <a:t>5</a:t>
            </a:fld>
            <a:endParaRPr lang="en-US"/>
          </a:p>
        </p:txBody>
      </p:sp>
    </p:spTree>
    <p:extLst>
      <p:ext uri="{BB962C8B-B14F-4D97-AF65-F5344CB8AC3E}">
        <p14:creationId xmlns:p14="http://schemas.microsoft.com/office/powerpoint/2010/main" val="27606503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B84D484-59D6-4C78-BA39-E123044619C5}" type="slidenum">
              <a:rPr lang="en-US" smtClean="0"/>
              <a:t>6</a:t>
            </a:fld>
            <a:endParaRPr lang="en-US"/>
          </a:p>
        </p:txBody>
      </p:sp>
    </p:spTree>
    <p:extLst>
      <p:ext uri="{BB962C8B-B14F-4D97-AF65-F5344CB8AC3E}">
        <p14:creationId xmlns:p14="http://schemas.microsoft.com/office/powerpoint/2010/main" val="23756535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B84D484-59D6-4C78-BA39-E123044619C5}" type="slidenum">
              <a:rPr lang="en-US" smtClean="0"/>
              <a:t>7</a:t>
            </a:fld>
            <a:endParaRPr lang="en-US"/>
          </a:p>
        </p:txBody>
      </p:sp>
    </p:spTree>
    <p:extLst>
      <p:ext uri="{BB962C8B-B14F-4D97-AF65-F5344CB8AC3E}">
        <p14:creationId xmlns:p14="http://schemas.microsoft.com/office/powerpoint/2010/main" val="28379443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B84D484-59D6-4C78-BA39-E123044619C5}" type="slidenum">
              <a:rPr lang="en-US" smtClean="0"/>
              <a:t>8</a:t>
            </a:fld>
            <a:endParaRPr lang="en-US"/>
          </a:p>
        </p:txBody>
      </p:sp>
    </p:spTree>
    <p:extLst>
      <p:ext uri="{BB962C8B-B14F-4D97-AF65-F5344CB8AC3E}">
        <p14:creationId xmlns:p14="http://schemas.microsoft.com/office/powerpoint/2010/main" val="13530109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B84D484-59D6-4C78-BA39-E123044619C5}" type="slidenum">
              <a:rPr lang="en-US" smtClean="0"/>
              <a:t>9</a:t>
            </a:fld>
            <a:endParaRPr lang="en-US"/>
          </a:p>
        </p:txBody>
      </p:sp>
    </p:spTree>
    <p:extLst>
      <p:ext uri="{BB962C8B-B14F-4D97-AF65-F5344CB8AC3E}">
        <p14:creationId xmlns:p14="http://schemas.microsoft.com/office/powerpoint/2010/main" val="33834809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4387653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286554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7540522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9948246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922019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4418778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7857527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846234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528218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608464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1/15/2019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901287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1/15/2019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61606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t>1/15/2019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883439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1/15/2019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504798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86919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712091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D8BD707-D9CF-40AE-B4C6-C98DA3205C09}" type="datetimeFigureOut">
              <a:rPr lang="en-US" smtClean="0"/>
              <a:t>1/15/2019</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B6F15528-21DE-4FAA-801E-634DDDAF4B2B}" type="slidenum">
              <a:rPr lang="en-US" smtClean="0"/>
              <a:t>‹#›</a:t>
            </a:fld>
            <a:endParaRPr lang="en-US"/>
          </a:p>
        </p:txBody>
      </p:sp>
    </p:spTree>
    <p:extLst>
      <p:ext uri="{BB962C8B-B14F-4D97-AF65-F5344CB8AC3E}">
        <p14:creationId xmlns:p14="http://schemas.microsoft.com/office/powerpoint/2010/main" val="71077348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www.ala.org/acrl/issues/marketing" TargetMode="External"/><Relationship Id="rId3" Type="http://schemas.openxmlformats.org/officeDocument/2006/relationships/hyperlink" Target="http://www.ala.org/acrl/issues/diversityalliance" TargetMode="External"/><Relationship Id="rId7" Type="http://schemas.openxmlformats.org/officeDocument/2006/relationships/hyperlink" Target="http://www.ala.org/acrl/issues/councilofliaisons" TargetMode="External"/><Relationship Id="rId12" Type="http://schemas.openxmlformats.org/officeDocument/2006/relationships/hyperlink" Target="http://www.ala.org/acrl/issues/whitepaper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www.ala.org/acrl/issues/washingtonwatch" TargetMode="External"/><Relationship Id="rId11" Type="http://schemas.openxmlformats.org/officeDocument/2006/relationships/hyperlink" Target="http://www.ala.org/acrl/issues/value" TargetMode="External"/><Relationship Id="rId5" Type="http://schemas.openxmlformats.org/officeDocument/2006/relationships/hyperlink" Target="http://acrl.libguides.com/slilc/home" TargetMode="External"/><Relationship Id="rId10" Type="http://schemas.openxmlformats.org/officeDocument/2006/relationships/hyperlink" Target="http://www.ala.org/acrl/issues/scholcomm" TargetMode="External"/><Relationship Id="rId4" Type="http://schemas.openxmlformats.org/officeDocument/2006/relationships/hyperlink" Target="http://www.ala.org/acrl/issues/acrlspeaksout" TargetMode="External"/><Relationship Id="rId9" Type="http://schemas.openxmlformats.org/officeDocument/2006/relationships/hyperlink" Target="http://www.ala.org/acrl/issues/roleofcommcollege"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230443"/>
            <a:ext cx="6330696" cy="4757893"/>
          </a:xfrm>
        </p:spPr>
        <p:txBody>
          <a:bodyPr>
            <a:normAutofit/>
          </a:bodyPr>
          <a:lstStyle/>
          <a:p>
            <a:r>
              <a:rPr lang="en-US" sz="3600" dirty="0"/>
              <a:t>COLD and ADVOCACY:</a:t>
            </a:r>
            <a:br>
              <a:rPr lang="en-US" sz="3600" dirty="0"/>
            </a:br>
            <a:r>
              <a:rPr lang="en-US" sz="3600" dirty="0"/>
              <a:t>Introduction/First half day+</a:t>
            </a:r>
            <a:br>
              <a:rPr lang="en-US" sz="3600" dirty="0"/>
            </a:br>
            <a:br>
              <a:rPr lang="en-US" sz="3600" dirty="0"/>
            </a:br>
            <a:r>
              <a:rPr lang="en-US" sz="3600" dirty="0"/>
              <a:t>An Advocacy Journey</a:t>
            </a:r>
            <a:br>
              <a:rPr lang="en-US" sz="3600" dirty="0"/>
            </a:br>
            <a:br>
              <a:rPr lang="en-US" sz="3600" dirty="0"/>
            </a:br>
            <a:r>
              <a:rPr lang="en-US" sz="2700" dirty="0"/>
              <a:t>Irene M.H. Herold</a:t>
            </a:r>
            <a:br>
              <a:rPr lang="en-US" sz="2700" dirty="0"/>
            </a:br>
            <a:endParaRPr lang="en-US" sz="2700" dirty="0"/>
          </a:p>
        </p:txBody>
      </p:sp>
      <p:sp>
        <p:nvSpPr>
          <p:cNvPr id="3" name="Subtitle 2"/>
          <p:cNvSpPr>
            <a:spLocks noGrp="1"/>
          </p:cNvSpPr>
          <p:nvPr>
            <p:ph type="subTitle" idx="1"/>
          </p:nvPr>
        </p:nvSpPr>
        <p:spPr>
          <a:xfrm>
            <a:off x="609600" y="4988336"/>
            <a:ext cx="6172200" cy="1371600"/>
          </a:xfrm>
        </p:spPr>
        <p:txBody>
          <a:bodyPr>
            <a:normAutofit fontScale="92500" lnSpcReduction="20000"/>
          </a:bodyPr>
          <a:lstStyle/>
          <a:p>
            <a:r>
              <a:rPr lang="en-US" dirty="0"/>
              <a:t>January 13-15, 2019</a:t>
            </a:r>
          </a:p>
          <a:p>
            <a:endParaRPr lang="en-US" dirty="0"/>
          </a:p>
          <a:p>
            <a:r>
              <a:rPr lang="en-US" dirty="0"/>
              <a:t>@ihero07 Twitter</a:t>
            </a:r>
          </a:p>
          <a:p>
            <a:r>
              <a:rPr lang="en-US" dirty="0"/>
              <a:t>ihero07@gmail.com</a:t>
            </a:r>
          </a:p>
        </p:txBody>
      </p:sp>
    </p:spTree>
    <p:extLst>
      <p:ext uri="{BB962C8B-B14F-4D97-AF65-F5344CB8AC3E}">
        <p14:creationId xmlns:p14="http://schemas.microsoft.com/office/powerpoint/2010/main" val="34198961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COLD, ADVOCACY &amp; ACRL/ALA, Etc.</a:t>
            </a:r>
          </a:p>
        </p:txBody>
      </p:sp>
      <p:sp>
        <p:nvSpPr>
          <p:cNvPr id="3" name="Content Placeholder 2"/>
          <p:cNvSpPr>
            <a:spLocks noGrp="1"/>
          </p:cNvSpPr>
          <p:nvPr>
            <p:ph idx="1"/>
          </p:nvPr>
        </p:nvSpPr>
        <p:spPr>
          <a:xfrm>
            <a:off x="457200" y="2362200"/>
            <a:ext cx="7620000" cy="4648200"/>
          </a:xfrm>
        </p:spPr>
        <p:txBody>
          <a:bodyPr>
            <a:normAutofit/>
          </a:bodyPr>
          <a:lstStyle/>
          <a:p>
            <a:r>
              <a:rPr lang="en-US" dirty="0"/>
              <a:t>Resources</a:t>
            </a:r>
          </a:p>
          <a:p>
            <a:r>
              <a:rPr lang="en-US" dirty="0"/>
              <a:t>Tools</a:t>
            </a:r>
          </a:p>
          <a:p>
            <a:r>
              <a:rPr lang="en-US" dirty="0"/>
              <a:t>Training</a:t>
            </a:r>
          </a:p>
          <a:p>
            <a:r>
              <a:rPr lang="en-US" dirty="0"/>
              <a:t>Opportunities for professional development</a:t>
            </a:r>
          </a:p>
        </p:txBody>
      </p:sp>
    </p:spTree>
    <p:extLst>
      <p:ext uri="{BB962C8B-B14F-4D97-AF65-F5344CB8AC3E}">
        <p14:creationId xmlns:p14="http://schemas.microsoft.com/office/powerpoint/2010/main" val="42834969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0D56E-D435-48A1-8BDA-E47695609D20}"/>
              </a:ext>
            </a:extLst>
          </p:cNvPr>
          <p:cNvSpPr>
            <a:spLocks noGrp="1"/>
          </p:cNvSpPr>
          <p:nvPr>
            <p:ph type="title"/>
          </p:nvPr>
        </p:nvSpPr>
        <p:spPr/>
        <p:txBody>
          <a:bodyPr>
            <a:normAutofit fontScale="90000"/>
          </a:bodyPr>
          <a:lstStyle/>
          <a:p>
            <a:r>
              <a:rPr lang="en-US" dirty="0"/>
              <a:t>ACRL’s Advocacy &amp; Issues</a:t>
            </a:r>
            <a:br>
              <a:rPr lang="en-US" dirty="0"/>
            </a:br>
            <a:r>
              <a:rPr lang="en-US" dirty="0"/>
              <a:t>http://www.ala.org/acrl/issues</a:t>
            </a:r>
          </a:p>
        </p:txBody>
      </p:sp>
      <p:sp>
        <p:nvSpPr>
          <p:cNvPr id="3" name="Content Placeholder 2">
            <a:extLst>
              <a:ext uri="{FF2B5EF4-FFF2-40B4-BE49-F238E27FC236}">
                <a16:creationId xmlns:a16="http://schemas.microsoft.com/office/drawing/2014/main" id="{9A9F2BA8-5A58-4620-8399-810BCD681F75}"/>
              </a:ext>
            </a:extLst>
          </p:cNvPr>
          <p:cNvSpPr>
            <a:spLocks noGrp="1"/>
          </p:cNvSpPr>
          <p:nvPr>
            <p:ph idx="1"/>
          </p:nvPr>
        </p:nvSpPr>
        <p:spPr/>
        <p:txBody>
          <a:bodyPr>
            <a:normAutofit fontScale="92500" lnSpcReduction="10000"/>
          </a:bodyPr>
          <a:lstStyle/>
          <a:p>
            <a:pPr fontAlgn="base"/>
            <a:r>
              <a:rPr lang="en-US" b="1" dirty="0">
                <a:hlinkClick r:id="rId3">
                  <a:extLst>
                    <a:ext uri="{A12FA001-AC4F-418D-AE19-62706E023703}">
                      <ahyp:hlinkClr xmlns:ahyp="http://schemas.microsoft.com/office/drawing/2018/hyperlinkcolor" val="tx"/>
                    </a:ext>
                  </a:extLst>
                </a:hlinkClick>
              </a:rPr>
              <a:t>ACRL Diversity Alliance</a:t>
            </a:r>
            <a:endParaRPr lang="en-US" b="1" dirty="0"/>
          </a:p>
          <a:p>
            <a:pPr fontAlgn="base"/>
            <a:r>
              <a:rPr lang="en-US" b="1" dirty="0">
                <a:hlinkClick r:id="rId4">
                  <a:extLst>
                    <a:ext uri="{A12FA001-AC4F-418D-AE19-62706E023703}">
                      <ahyp:hlinkClr xmlns:ahyp="http://schemas.microsoft.com/office/drawing/2018/hyperlinkcolor" val="tx"/>
                    </a:ext>
                  </a:extLst>
                </a:hlinkClick>
              </a:rPr>
              <a:t>ACRL Speaks Out</a:t>
            </a:r>
            <a:endParaRPr lang="en-US" b="1" dirty="0"/>
          </a:p>
          <a:p>
            <a:pPr fontAlgn="base"/>
            <a:r>
              <a:rPr lang="en-US" b="1" dirty="0">
                <a:hlinkClick r:id="rId5">
                  <a:extLst>
                    <a:ext uri="{A12FA001-AC4F-418D-AE19-62706E023703}">
                      <ahyp:hlinkClr xmlns:ahyp="http://schemas.microsoft.com/office/drawing/2018/hyperlinkcolor" val="tx"/>
                    </a:ext>
                  </a:extLst>
                </a:hlinkClick>
              </a:rPr>
              <a:t>Information Literacy &amp; Student Learning</a:t>
            </a:r>
            <a:endParaRPr lang="en-US" b="1" dirty="0"/>
          </a:p>
          <a:p>
            <a:pPr fontAlgn="base"/>
            <a:r>
              <a:rPr lang="en-US" b="1" dirty="0">
                <a:hlinkClick r:id="rId6">
                  <a:extLst>
                    <a:ext uri="{A12FA001-AC4F-418D-AE19-62706E023703}">
                      <ahyp:hlinkClr xmlns:ahyp="http://schemas.microsoft.com/office/drawing/2018/hyperlinkcolor" val="tx"/>
                    </a:ext>
                  </a:extLst>
                </a:hlinkClick>
              </a:rPr>
              <a:t>Legislation &amp; Policy</a:t>
            </a:r>
            <a:endParaRPr lang="en-US" b="1" dirty="0"/>
          </a:p>
          <a:p>
            <a:pPr fontAlgn="base"/>
            <a:r>
              <a:rPr lang="en-US" b="1" dirty="0">
                <a:hlinkClick r:id="rId7">
                  <a:extLst>
                    <a:ext uri="{A12FA001-AC4F-418D-AE19-62706E023703}">
                      <ahyp:hlinkClr xmlns:ahyp="http://schemas.microsoft.com/office/drawing/2018/hyperlinkcolor" val="tx"/>
                    </a:ext>
                  </a:extLst>
                </a:hlinkClick>
              </a:rPr>
              <a:t>Liaison Activities</a:t>
            </a:r>
            <a:endParaRPr lang="en-US" b="1" dirty="0"/>
          </a:p>
          <a:p>
            <a:pPr fontAlgn="base"/>
            <a:r>
              <a:rPr lang="en-US" b="1" dirty="0">
                <a:hlinkClick r:id="rId8">
                  <a:extLst>
                    <a:ext uri="{A12FA001-AC4F-418D-AE19-62706E023703}">
                      <ahyp:hlinkClr xmlns:ahyp="http://schemas.microsoft.com/office/drawing/2018/hyperlinkcolor" val="tx"/>
                    </a:ext>
                  </a:extLst>
                </a:hlinkClick>
              </a:rPr>
              <a:t>Marketing The Academic Library</a:t>
            </a:r>
            <a:endParaRPr lang="en-US" b="1" dirty="0"/>
          </a:p>
          <a:p>
            <a:pPr fontAlgn="base"/>
            <a:r>
              <a:rPr lang="en-US" b="1" dirty="0">
                <a:hlinkClick r:id="rId9">
                  <a:extLst>
                    <a:ext uri="{A12FA001-AC4F-418D-AE19-62706E023703}">
                      <ahyp:hlinkClr xmlns:ahyp="http://schemas.microsoft.com/office/drawing/2018/hyperlinkcolor" val="tx"/>
                    </a:ext>
                  </a:extLst>
                </a:hlinkClick>
              </a:rPr>
              <a:t>The Role of the Community College Library in the Academy</a:t>
            </a:r>
            <a:endParaRPr lang="en-US" b="1" dirty="0"/>
          </a:p>
          <a:p>
            <a:pPr fontAlgn="base"/>
            <a:r>
              <a:rPr lang="en-US" b="1" dirty="0">
                <a:hlinkClick r:id="rId10">
                  <a:extLst>
                    <a:ext uri="{A12FA001-AC4F-418D-AE19-62706E023703}">
                      <ahyp:hlinkClr xmlns:ahyp="http://schemas.microsoft.com/office/drawing/2018/hyperlinkcolor" val="tx"/>
                    </a:ext>
                  </a:extLst>
                </a:hlinkClick>
              </a:rPr>
              <a:t>Scholarly Communication</a:t>
            </a:r>
            <a:endParaRPr lang="en-US" b="1" dirty="0"/>
          </a:p>
          <a:p>
            <a:pPr fontAlgn="base"/>
            <a:r>
              <a:rPr lang="en-US" b="1" dirty="0">
                <a:hlinkClick r:id="rId11">
                  <a:extLst>
                    <a:ext uri="{A12FA001-AC4F-418D-AE19-62706E023703}">
                      <ahyp:hlinkClr xmlns:ahyp="http://schemas.microsoft.com/office/drawing/2018/hyperlinkcolor" val="tx"/>
                    </a:ext>
                  </a:extLst>
                </a:hlinkClick>
              </a:rPr>
              <a:t>Value of Academic Research Libraries</a:t>
            </a:r>
            <a:endParaRPr lang="en-US" b="1" dirty="0"/>
          </a:p>
          <a:p>
            <a:pPr fontAlgn="base"/>
            <a:r>
              <a:rPr lang="en-US" b="1" dirty="0">
                <a:hlinkClick r:id="rId12">
                  <a:extLst>
                    <a:ext uri="{A12FA001-AC4F-418D-AE19-62706E023703}">
                      <ahyp:hlinkClr xmlns:ahyp="http://schemas.microsoft.com/office/drawing/2018/hyperlinkcolor" val="tx"/>
                    </a:ext>
                  </a:extLst>
                </a:hlinkClick>
              </a:rPr>
              <a:t>White Papers &amp; Reports</a:t>
            </a:r>
            <a:endParaRPr lang="en-US" b="1" dirty="0"/>
          </a:p>
          <a:p>
            <a:endParaRPr lang="en-US" dirty="0"/>
          </a:p>
        </p:txBody>
      </p:sp>
    </p:spTree>
    <p:extLst>
      <p:ext uri="{BB962C8B-B14F-4D97-AF65-F5344CB8AC3E}">
        <p14:creationId xmlns:p14="http://schemas.microsoft.com/office/powerpoint/2010/main" val="26276647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BBD34-5679-49A4-9101-F6CD5980FF06}"/>
              </a:ext>
            </a:extLst>
          </p:cNvPr>
          <p:cNvSpPr>
            <a:spLocks noGrp="1"/>
          </p:cNvSpPr>
          <p:nvPr>
            <p:ph type="title"/>
          </p:nvPr>
        </p:nvSpPr>
        <p:spPr>
          <a:xfrm>
            <a:off x="457200" y="112776"/>
            <a:ext cx="8229600" cy="1143000"/>
          </a:xfrm>
        </p:spPr>
        <p:txBody>
          <a:bodyPr>
            <a:normAutofit fontScale="90000"/>
          </a:bodyPr>
          <a:lstStyle/>
          <a:p>
            <a:r>
              <a:rPr lang="en-US" dirty="0"/>
              <a:t>Toolkits:  http://acrl.libguides.com/</a:t>
            </a:r>
            <a:br>
              <a:rPr lang="en-US" dirty="0"/>
            </a:br>
            <a:r>
              <a:rPr lang="en-US" dirty="0" err="1"/>
              <a:t>scholcomm</a:t>
            </a:r>
            <a:r>
              <a:rPr lang="en-US" dirty="0"/>
              <a:t>/toolkit/home</a:t>
            </a:r>
          </a:p>
        </p:txBody>
      </p:sp>
      <p:sp>
        <p:nvSpPr>
          <p:cNvPr id="5" name="Content Placeholder 4">
            <a:extLst>
              <a:ext uri="{FF2B5EF4-FFF2-40B4-BE49-F238E27FC236}">
                <a16:creationId xmlns:a16="http://schemas.microsoft.com/office/drawing/2014/main" id="{CCE84088-C9A3-44A9-99FA-B63EB6B3B8CF}"/>
              </a:ext>
            </a:extLst>
          </p:cNvPr>
          <p:cNvSpPr>
            <a:spLocks noGrp="1"/>
          </p:cNvSpPr>
          <p:nvPr>
            <p:ph idx="1"/>
          </p:nvPr>
        </p:nvSpPr>
        <p:spPr>
          <a:xfrm>
            <a:off x="457200" y="1417638"/>
            <a:ext cx="7924800" cy="5364162"/>
          </a:xfrm>
        </p:spPr>
        <p:txBody>
          <a:bodyPr>
            <a:normAutofit fontScale="40000" lnSpcReduction="20000"/>
          </a:bodyPr>
          <a:lstStyle/>
          <a:p>
            <a:r>
              <a:rPr lang="en-US" sz="3800" b="1" dirty="0"/>
              <a:t>Scholarly Communication Overview</a:t>
            </a:r>
          </a:p>
          <a:p>
            <a:r>
              <a:rPr lang="en-US" sz="3800" b="1" dirty="0"/>
              <a:t>News</a:t>
            </a:r>
            <a:endParaRPr lang="en-US" sz="3800" dirty="0"/>
          </a:p>
          <a:p>
            <a:r>
              <a:rPr lang="en-US" sz="3800" b="1" dirty="0"/>
              <a:t>Scholarly Publishing</a:t>
            </a:r>
            <a:endParaRPr lang="en-US" sz="3800" dirty="0"/>
          </a:p>
          <a:p>
            <a:r>
              <a:rPr lang="en-US" sz="3800" b="1" dirty="0"/>
              <a:t>Copyright</a:t>
            </a:r>
            <a:endParaRPr lang="en-US" sz="3800" dirty="0"/>
          </a:p>
          <a:p>
            <a:r>
              <a:rPr lang="en-US" sz="3800" b="1" dirty="0"/>
              <a:t>Access to Research</a:t>
            </a:r>
            <a:endParaRPr lang="en-US" sz="3800" dirty="0"/>
          </a:p>
          <a:p>
            <a:r>
              <a:rPr lang="en-US" sz="3800" b="1" dirty="0"/>
              <a:t>Repositories</a:t>
            </a:r>
            <a:endParaRPr lang="en-US" sz="3800" dirty="0"/>
          </a:p>
          <a:p>
            <a:r>
              <a:rPr lang="en-US" sz="3800" b="1" dirty="0"/>
              <a:t>Research Data Management</a:t>
            </a:r>
            <a:endParaRPr lang="en-US" sz="3800" dirty="0"/>
          </a:p>
          <a:p>
            <a:r>
              <a:rPr lang="en-US" sz="3800" b="1" dirty="0"/>
              <a:t>Related Topics</a:t>
            </a:r>
            <a:endParaRPr lang="en-US" sz="3800" dirty="0"/>
          </a:p>
          <a:p>
            <a:pPr fontAlgn="t"/>
            <a:r>
              <a:rPr lang="en-US" sz="3800" b="1" dirty="0"/>
              <a:t>Welcome to the ACRL Scholarly Communication Toolkit</a:t>
            </a:r>
          </a:p>
          <a:p>
            <a:pPr marL="0" indent="0" fontAlgn="t">
              <a:buNone/>
            </a:pPr>
            <a:endParaRPr lang="en-US" dirty="0"/>
          </a:p>
          <a:p>
            <a:pPr fontAlgn="t"/>
            <a:r>
              <a:rPr lang="en-US" dirty="0"/>
              <a:t>The ACRL Scholarly Communication Toolkit was initially launched in 2005 by the ACRL Research and Scholarly Environment Committee (formerly the Scholarly Communication Committee) to support advocacy efforts designed to transform the scholarly communication landscape.</a:t>
            </a:r>
          </a:p>
          <a:p>
            <a:pPr fontAlgn="t"/>
            <a:r>
              <a:rPr lang="en-US" dirty="0"/>
              <a:t>The toolkit is an educational resource </a:t>
            </a:r>
          </a:p>
          <a:p>
            <a:pPr fontAlgn="t"/>
            <a:r>
              <a:rPr lang="en-US" dirty="0"/>
              <a:t>integrates a scholarly communication perspective into library operations and programs and</a:t>
            </a:r>
          </a:p>
          <a:p>
            <a:pPr fontAlgn="t"/>
            <a:r>
              <a:rPr lang="en-US" dirty="0"/>
              <a:t>Intended to be a help in preparing presentations on scholarly communication issues for administrators, faculty, staff, students, or other librarians.</a:t>
            </a:r>
          </a:p>
          <a:p>
            <a:pPr fontAlgn="t"/>
            <a:r>
              <a:rPr lang="en-US" dirty="0"/>
              <a:t>The Toolkit includes short overview essays on key scholarly communication issues and highly selective lists of other sources of information on these topics, and copies of presentations, handouts, and similar material including materials from the ACRL Workshop “Scholarly Communication: From Understanding to Engagement.”</a:t>
            </a:r>
          </a:p>
          <a:p>
            <a:pPr fontAlgn="t"/>
            <a:r>
              <a:rPr lang="en-US" dirty="0"/>
              <a:t>All materials that are prepared for and directly part of the toolkit are made available under a Creative Commons Attribution-Noncommercial-Share Alike (CC-BY-NC-SA) license.</a:t>
            </a:r>
          </a:p>
          <a:p>
            <a:endParaRPr lang="en-US" dirty="0"/>
          </a:p>
        </p:txBody>
      </p:sp>
    </p:spTree>
    <p:extLst>
      <p:ext uri="{BB962C8B-B14F-4D97-AF65-F5344CB8AC3E}">
        <p14:creationId xmlns:p14="http://schemas.microsoft.com/office/powerpoint/2010/main" val="13481816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53400" cy="1143000"/>
          </a:xfrm>
        </p:spPr>
        <p:txBody>
          <a:bodyPr>
            <a:normAutofit fontScale="90000"/>
          </a:bodyPr>
          <a:lstStyle/>
          <a:p>
            <a:r>
              <a:rPr lang="en-US" dirty="0"/>
              <a:t>Process of Creating Major Change via Leadership using John Kotter’s Model*</a:t>
            </a:r>
          </a:p>
        </p:txBody>
      </p:sp>
      <p:sp>
        <p:nvSpPr>
          <p:cNvPr id="3" name="Content Placeholder 2">
            <a:extLst>
              <a:ext uri="{FF2B5EF4-FFF2-40B4-BE49-F238E27FC236}">
                <a16:creationId xmlns:a16="http://schemas.microsoft.com/office/drawing/2014/main" id="{C1DAA337-92A7-4BA8-8BF8-F80BF7742C47}"/>
              </a:ext>
            </a:extLst>
          </p:cNvPr>
          <p:cNvSpPr>
            <a:spLocks noGrp="1"/>
          </p:cNvSpPr>
          <p:nvPr>
            <p:ph idx="1"/>
          </p:nvPr>
        </p:nvSpPr>
        <p:spPr>
          <a:xfrm>
            <a:off x="685800" y="1600200"/>
            <a:ext cx="6347714" cy="3880773"/>
          </a:xfrm>
        </p:spPr>
        <p:txBody>
          <a:bodyPr>
            <a:normAutofit lnSpcReduction="10000"/>
          </a:bodyPr>
          <a:lstStyle/>
          <a:p>
            <a:r>
              <a:rPr lang="en-US" sz="2400" dirty="0"/>
              <a:t>Establish direction</a:t>
            </a:r>
          </a:p>
          <a:p>
            <a:r>
              <a:rPr lang="en-US" sz="2400" dirty="0"/>
              <a:t>Align people (build your coalition)</a:t>
            </a:r>
          </a:p>
          <a:p>
            <a:r>
              <a:rPr lang="en-US" sz="2400" dirty="0"/>
              <a:t>Motivate and inspire (communicate the vision)</a:t>
            </a:r>
          </a:p>
          <a:p>
            <a:r>
              <a:rPr lang="en-US" sz="2400" dirty="0"/>
              <a:t>Other considerations:</a:t>
            </a:r>
          </a:p>
          <a:p>
            <a:pPr lvl="1"/>
            <a:r>
              <a:rPr lang="en-US" sz="2400" dirty="0"/>
              <a:t>Generate short term wins</a:t>
            </a:r>
          </a:p>
          <a:p>
            <a:pPr lvl="1"/>
            <a:r>
              <a:rPr lang="en-US" sz="2400" dirty="0"/>
              <a:t>Consolidate gains and produce more change</a:t>
            </a:r>
          </a:p>
          <a:p>
            <a:pPr lvl="1"/>
            <a:r>
              <a:rPr lang="en-US" sz="2400" dirty="0"/>
              <a:t>Anchor approaches in the culture</a:t>
            </a:r>
          </a:p>
          <a:p>
            <a:endParaRPr lang="en-US" dirty="0"/>
          </a:p>
        </p:txBody>
      </p:sp>
      <p:sp>
        <p:nvSpPr>
          <p:cNvPr id="8" name="TextBox 7">
            <a:extLst>
              <a:ext uri="{FF2B5EF4-FFF2-40B4-BE49-F238E27FC236}">
                <a16:creationId xmlns:a16="http://schemas.microsoft.com/office/drawing/2014/main" id="{7420AE22-0884-492A-AC1B-354466909FE8}"/>
              </a:ext>
            </a:extLst>
          </p:cNvPr>
          <p:cNvSpPr txBox="1"/>
          <p:nvPr/>
        </p:nvSpPr>
        <p:spPr>
          <a:xfrm>
            <a:off x="457200" y="5641764"/>
            <a:ext cx="6347714" cy="830997"/>
          </a:xfrm>
          <a:prstGeom prst="rect">
            <a:avLst/>
          </a:prstGeom>
          <a:noFill/>
        </p:spPr>
        <p:txBody>
          <a:bodyPr wrap="square" rtlCol="0">
            <a:spAutoFit/>
          </a:bodyPr>
          <a:lstStyle/>
          <a:p>
            <a:r>
              <a:rPr lang="en-US" sz="1600" dirty="0"/>
              <a:t>*Adapted from John P. Kotter, (1990), </a:t>
            </a:r>
            <a:r>
              <a:rPr lang="en-US" sz="1600" i="1" dirty="0"/>
              <a:t>A Force for Change: How Leadership Differs from Management</a:t>
            </a:r>
            <a:r>
              <a:rPr lang="en-US" sz="1600" dirty="0"/>
              <a:t>, New York: The Free Press &amp; </a:t>
            </a:r>
            <a:r>
              <a:rPr lang="en-US" sz="1600" i="1" dirty="0"/>
              <a:t>Leading Change </a:t>
            </a:r>
            <a:r>
              <a:rPr lang="en-US" sz="1600" dirty="0"/>
              <a:t>(1996), Boston, MA: Harvard Business School Press.</a:t>
            </a:r>
          </a:p>
        </p:txBody>
      </p:sp>
    </p:spTree>
    <p:extLst>
      <p:ext uri="{BB962C8B-B14F-4D97-AF65-F5344CB8AC3E}">
        <p14:creationId xmlns:p14="http://schemas.microsoft.com/office/powerpoint/2010/main" val="9122740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25AE9D9-682C-41ED-BF47-1FDB3D073555}"/>
              </a:ext>
            </a:extLst>
          </p:cNvPr>
          <p:cNvPicPr>
            <a:picLocks noChangeAspect="1"/>
          </p:cNvPicPr>
          <p:nvPr/>
        </p:nvPicPr>
        <p:blipFill rotWithShape="1">
          <a:blip r:embed="rId3"/>
          <a:srcRect l="17601" t="14444" r="67999" b="8519"/>
          <a:stretch/>
        </p:blipFill>
        <p:spPr>
          <a:xfrm>
            <a:off x="3573220" y="33416"/>
            <a:ext cx="4784395" cy="6754126"/>
          </a:xfrm>
          <a:prstGeom prst="rect">
            <a:avLst/>
          </a:prstGeom>
        </p:spPr>
      </p:pic>
      <p:sp>
        <p:nvSpPr>
          <p:cNvPr id="5" name="TextBox 4">
            <a:extLst>
              <a:ext uri="{FF2B5EF4-FFF2-40B4-BE49-F238E27FC236}">
                <a16:creationId xmlns:a16="http://schemas.microsoft.com/office/drawing/2014/main" id="{B60FE3E9-91B5-4BF6-89BD-D42BB873E27E}"/>
              </a:ext>
            </a:extLst>
          </p:cNvPr>
          <p:cNvSpPr txBox="1"/>
          <p:nvPr/>
        </p:nvSpPr>
        <p:spPr>
          <a:xfrm>
            <a:off x="381000" y="533400"/>
            <a:ext cx="2819400" cy="2554545"/>
          </a:xfrm>
          <a:prstGeom prst="rect">
            <a:avLst/>
          </a:prstGeom>
          <a:noFill/>
        </p:spPr>
        <p:txBody>
          <a:bodyPr wrap="square" rtlCol="0">
            <a:spAutoFit/>
          </a:bodyPr>
          <a:lstStyle/>
          <a:p>
            <a:r>
              <a:rPr lang="en-US" sz="3200" b="1" i="1" dirty="0"/>
              <a:t>C&amp;RL News</a:t>
            </a:r>
            <a:r>
              <a:rPr lang="en-US" sz="3200" b="1" dirty="0"/>
              <a:t>, October 2018, pp. 486-489</a:t>
            </a:r>
          </a:p>
          <a:p>
            <a:endParaRPr lang="en-US" sz="3200" dirty="0"/>
          </a:p>
        </p:txBody>
      </p:sp>
      <p:sp>
        <p:nvSpPr>
          <p:cNvPr id="6" name="TextBox 5">
            <a:extLst>
              <a:ext uri="{FF2B5EF4-FFF2-40B4-BE49-F238E27FC236}">
                <a16:creationId xmlns:a16="http://schemas.microsoft.com/office/drawing/2014/main" id="{DD816ACF-DC8A-418D-B632-F03625C905FE}"/>
              </a:ext>
            </a:extLst>
          </p:cNvPr>
          <p:cNvSpPr txBox="1"/>
          <p:nvPr/>
        </p:nvSpPr>
        <p:spPr>
          <a:xfrm>
            <a:off x="533400" y="5433324"/>
            <a:ext cx="7391400" cy="1354217"/>
          </a:xfrm>
          <a:prstGeom prst="rect">
            <a:avLst/>
          </a:prstGeom>
          <a:noFill/>
        </p:spPr>
        <p:txBody>
          <a:bodyPr wrap="square" rtlCol="0">
            <a:spAutoFit/>
          </a:bodyPr>
          <a:lstStyle/>
          <a:p>
            <a:r>
              <a:rPr lang="en-US" sz="3200" b="1" dirty="0">
                <a:highlight>
                  <a:srgbClr val="FFFF00"/>
                </a:highlight>
              </a:rPr>
              <a:t>https://crln.acrl.org/index.php/crlnews/article/view/17372/19139</a:t>
            </a:r>
          </a:p>
          <a:p>
            <a:endParaRPr lang="en-US" dirty="0"/>
          </a:p>
        </p:txBody>
      </p:sp>
    </p:spTree>
    <p:extLst>
      <p:ext uri="{BB962C8B-B14F-4D97-AF65-F5344CB8AC3E}">
        <p14:creationId xmlns:p14="http://schemas.microsoft.com/office/powerpoint/2010/main" val="40329374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6EF64180-2368-42C2-AB50-504566528B13}"/>
              </a:ext>
            </a:extLst>
          </p:cNvPr>
          <p:cNvGrpSpPr/>
          <p:nvPr/>
        </p:nvGrpSpPr>
        <p:grpSpPr>
          <a:xfrm>
            <a:off x="685800" y="1676400"/>
            <a:ext cx="1297930" cy="3200400"/>
            <a:chOff x="48948" y="-1"/>
            <a:chExt cx="1297930" cy="3200400"/>
          </a:xfrm>
          <a:scene3d>
            <a:camera prst="orthographicFront"/>
            <a:lightRig rig="flat" dir="t"/>
          </a:scene3d>
        </p:grpSpPr>
        <p:sp>
          <p:nvSpPr>
            <p:cNvPr id="14" name="Flowchart: Manual Operation 13">
              <a:extLst>
                <a:ext uri="{FF2B5EF4-FFF2-40B4-BE49-F238E27FC236}">
                  <a16:creationId xmlns:a16="http://schemas.microsoft.com/office/drawing/2014/main" id="{F0F417BF-E6FB-4FFA-8FD4-E9BCBA9DB959}"/>
                </a:ext>
              </a:extLst>
            </p:cNvPr>
            <p:cNvSpPr/>
            <p:nvPr/>
          </p:nvSpPr>
          <p:spPr>
            <a:xfrm rot="16200000">
              <a:off x="-902287" y="951234"/>
              <a:ext cx="3200400" cy="1297930"/>
            </a:xfrm>
            <a:prstGeom prst="flowChartManualOperation">
              <a:avLst/>
            </a:prstGeom>
            <a:sp3d prstMaterial="dkEdge">
              <a:bevelT w="8200" h="38100"/>
            </a:sp3d>
          </p:spPr>
          <p:style>
            <a:lnRef idx="0">
              <a:schemeClr val="lt1">
                <a:hueOff val="0"/>
                <a:satOff val="0"/>
                <a:lumOff val="0"/>
                <a:alphaOff val="0"/>
              </a:schemeClr>
            </a:lnRef>
            <a:fillRef idx="2">
              <a:schemeClr val="accent1">
                <a:alpha val="90000"/>
                <a:hueOff val="0"/>
                <a:satOff val="0"/>
                <a:lumOff val="0"/>
                <a:alphaOff val="0"/>
              </a:schemeClr>
            </a:fillRef>
            <a:effectRef idx="1">
              <a:schemeClr val="accent1">
                <a:alpha val="90000"/>
                <a:hueOff val="0"/>
                <a:satOff val="0"/>
                <a:lumOff val="0"/>
                <a:alphaOff val="0"/>
              </a:schemeClr>
            </a:effectRef>
            <a:fontRef idx="minor">
              <a:schemeClr val="dk1"/>
            </a:fontRef>
          </p:style>
        </p:sp>
        <p:sp>
          <p:nvSpPr>
            <p:cNvPr id="15" name="Flowchart: Manual Operation 4">
              <a:extLst>
                <a:ext uri="{FF2B5EF4-FFF2-40B4-BE49-F238E27FC236}">
                  <a16:creationId xmlns:a16="http://schemas.microsoft.com/office/drawing/2014/main" id="{27D662E4-BB26-41E7-AA3C-0CE90FF7A286}"/>
                </a:ext>
              </a:extLst>
            </p:cNvPr>
            <p:cNvSpPr txBox="1"/>
            <p:nvPr/>
          </p:nvSpPr>
          <p:spPr>
            <a:xfrm rot="21600000">
              <a:off x="48948" y="640079"/>
              <a:ext cx="1297930" cy="1920240"/>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82550" tIns="0" rIns="84465" bIns="0" numCol="1" spcCol="1270" anchor="ctr" anchorCtr="0">
              <a:noAutofit/>
            </a:bodyPr>
            <a:lstStyle/>
            <a:p>
              <a:pPr marL="0" lvl="0" indent="0" algn="ctr" defTabSz="577850">
                <a:lnSpc>
                  <a:spcPct val="90000"/>
                </a:lnSpc>
                <a:spcBef>
                  <a:spcPct val="0"/>
                </a:spcBef>
                <a:spcAft>
                  <a:spcPct val="35000"/>
                </a:spcAft>
                <a:buNone/>
              </a:pPr>
              <a:r>
                <a:rPr lang="en-US" sz="1300" b="1" kern="1200" dirty="0"/>
                <a:t>What do we know about stakeholder needs and wants relevant to this question?*</a:t>
              </a:r>
            </a:p>
          </p:txBody>
        </p:sp>
      </p:grpSp>
      <p:grpSp>
        <p:nvGrpSpPr>
          <p:cNvPr id="11" name="Group 10">
            <a:extLst>
              <a:ext uri="{FF2B5EF4-FFF2-40B4-BE49-F238E27FC236}">
                <a16:creationId xmlns:a16="http://schemas.microsoft.com/office/drawing/2014/main" id="{FCA48FB4-1BCA-4600-B9B4-7367F554533F}"/>
              </a:ext>
            </a:extLst>
          </p:cNvPr>
          <p:cNvGrpSpPr/>
          <p:nvPr/>
        </p:nvGrpSpPr>
        <p:grpSpPr>
          <a:xfrm>
            <a:off x="2033449" y="1676400"/>
            <a:ext cx="1297930" cy="3200400"/>
            <a:chOff x="1396597" y="-1"/>
            <a:chExt cx="1297930" cy="3200400"/>
          </a:xfrm>
          <a:scene3d>
            <a:camera prst="orthographicFront"/>
            <a:lightRig rig="flat" dir="t"/>
          </a:scene3d>
        </p:grpSpPr>
        <p:sp>
          <p:nvSpPr>
            <p:cNvPr id="12" name="Flowchart: Manual Operation 11">
              <a:extLst>
                <a:ext uri="{FF2B5EF4-FFF2-40B4-BE49-F238E27FC236}">
                  <a16:creationId xmlns:a16="http://schemas.microsoft.com/office/drawing/2014/main" id="{35352418-0B24-4176-AB4A-B0239AA02F36}"/>
                </a:ext>
              </a:extLst>
            </p:cNvPr>
            <p:cNvSpPr/>
            <p:nvPr/>
          </p:nvSpPr>
          <p:spPr>
            <a:xfrm rot="16200000">
              <a:off x="445362" y="951234"/>
              <a:ext cx="3200400" cy="1297930"/>
            </a:xfrm>
            <a:prstGeom prst="flowChartManualOperation">
              <a:avLst/>
            </a:prstGeom>
            <a:sp3d prstMaterial="dkEdge">
              <a:bevelT w="8200" h="38100"/>
            </a:sp3d>
          </p:spPr>
          <p:style>
            <a:lnRef idx="0">
              <a:schemeClr val="lt1">
                <a:hueOff val="0"/>
                <a:satOff val="0"/>
                <a:lumOff val="0"/>
                <a:alphaOff val="0"/>
              </a:schemeClr>
            </a:lnRef>
            <a:fillRef idx="2">
              <a:schemeClr val="accent1">
                <a:alpha val="90000"/>
                <a:hueOff val="0"/>
                <a:satOff val="0"/>
                <a:lumOff val="0"/>
                <a:alphaOff val="-13333"/>
              </a:schemeClr>
            </a:fillRef>
            <a:effectRef idx="1">
              <a:schemeClr val="accent1">
                <a:alpha val="90000"/>
                <a:hueOff val="0"/>
                <a:satOff val="0"/>
                <a:lumOff val="0"/>
                <a:alphaOff val="-13333"/>
              </a:schemeClr>
            </a:effectRef>
            <a:fontRef idx="minor">
              <a:schemeClr val="dk1"/>
            </a:fontRef>
          </p:style>
        </p:sp>
        <p:sp>
          <p:nvSpPr>
            <p:cNvPr id="13" name="Flowchart: Manual Operation 6">
              <a:extLst>
                <a:ext uri="{FF2B5EF4-FFF2-40B4-BE49-F238E27FC236}">
                  <a16:creationId xmlns:a16="http://schemas.microsoft.com/office/drawing/2014/main" id="{7ED8BB36-C789-460F-B401-31B9B9A6B46F}"/>
                </a:ext>
              </a:extLst>
            </p:cNvPr>
            <p:cNvSpPr txBox="1"/>
            <p:nvPr/>
          </p:nvSpPr>
          <p:spPr>
            <a:xfrm rot="21600000">
              <a:off x="1396597" y="640079"/>
              <a:ext cx="1297930" cy="1920240"/>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82550" tIns="0" rIns="84465" bIns="0" numCol="1" spcCol="1270" anchor="ctr" anchorCtr="0">
              <a:noAutofit/>
            </a:bodyPr>
            <a:lstStyle/>
            <a:p>
              <a:pPr marL="0" lvl="0" indent="0" algn="ctr" defTabSz="577850">
                <a:lnSpc>
                  <a:spcPct val="90000"/>
                </a:lnSpc>
                <a:spcBef>
                  <a:spcPct val="0"/>
                </a:spcBef>
                <a:spcAft>
                  <a:spcPct val="35000"/>
                </a:spcAft>
                <a:buNone/>
              </a:pPr>
              <a:r>
                <a:rPr lang="en-US" sz="1300" b="1" kern="1200"/>
                <a:t>What do we know about the current realities and evolving dynamics of our environment relevant to this question?*</a:t>
              </a:r>
            </a:p>
          </p:txBody>
        </p:sp>
      </p:grpSp>
      <p:grpSp>
        <p:nvGrpSpPr>
          <p:cNvPr id="16" name="Group 15">
            <a:extLst>
              <a:ext uri="{FF2B5EF4-FFF2-40B4-BE49-F238E27FC236}">
                <a16:creationId xmlns:a16="http://schemas.microsoft.com/office/drawing/2014/main" id="{01C14CE3-2819-4293-9934-CF06E69AFBC1}"/>
              </a:ext>
            </a:extLst>
          </p:cNvPr>
          <p:cNvGrpSpPr/>
          <p:nvPr/>
        </p:nvGrpSpPr>
        <p:grpSpPr>
          <a:xfrm>
            <a:off x="3374922" y="1687286"/>
            <a:ext cx="1297930" cy="3200400"/>
            <a:chOff x="2791872" y="-1"/>
            <a:chExt cx="1297930" cy="3200400"/>
          </a:xfrm>
          <a:scene3d>
            <a:camera prst="orthographicFront"/>
            <a:lightRig rig="flat" dir="t"/>
          </a:scene3d>
        </p:grpSpPr>
        <p:sp>
          <p:nvSpPr>
            <p:cNvPr id="20" name="Flowchart: Manual Operation 19">
              <a:extLst>
                <a:ext uri="{FF2B5EF4-FFF2-40B4-BE49-F238E27FC236}">
                  <a16:creationId xmlns:a16="http://schemas.microsoft.com/office/drawing/2014/main" id="{1B752302-815A-444B-AED9-D191393C85FD}"/>
                </a:ext>
              </a:extLst>
            </p:cNvPr>
            <p:cNvSpPr/>
            <p:nvPr/>
          </p:nvSpPr>
          <p:spPr>
            <a:xfrm rot="16200000">
              <a:off x="1840637" y="951234"/>
              <a:ext cx="3200400" cy="1297930"/>
            </a:xfrm>
            <a:prstGeom prst="flowChartManualOperation">
              <a:avLst/>
            </a:prstGeom>
            <a:sp3d prstMaterial="dkEdge">
              <a:bevelT w="8200" h="38100"/>
            </a:sp3d>
          </p:spPr>
          <p:style>
            <a:lnRef idx="0">
              <a:schemeClr val="lt1">
                <a:hueOff val="0"/>
                <a:satOff val="0"/>
                <a:lumOff val="0"/>
                <a:alphaOff val="0"/>
              </a:schemeClr>
            </a:lnRef>
            <a:fillRef idx="2">
              <a:schemeClr val="accent1">
                <a:alpha val="90000"/>
                <a:hueOff val="0"/>
                <a:satOff val="0"/>
                <a:lumOff val="0"/>
                <a:alphaOff val="-26667"/>
              </a:schemeClr>
            </a:fillRef>
            <a:effectRef idx="1">
              <a:schemeClr val="accent1">
                <a:alpha val="90000"/>
                <a:hueOff val="0"/>
                <a:satOff val="0"/>
                <a:lumOff val="0"/>
                <a:alphaOff val="-26667"/>
              </a:schemeClr>
            </a:effectRef>
            <a:fontRef idx="minor">
              <a:schemeClr val="dk1"/>
            </a:fontRef>
          </p:style>
        </p:sp>
        <p:sp>
          <p:nvSpPr>
            <p:cNvPr id="21" name="Flowchart: Manual Operation 4">
              <a:extLst>
                <a:ext uri="{FF2B5EF4-FFF2-40B4-BE49-F238E27FC236}">
                  <a16:creationId xmlns:a16="http://schemas.microsoft.com/office/drawing/2014/main" id="{EE0DB373-1B02-45C7-A2D6-76842ED8018F}"/>
                </a:ext>
              </a:extLst>
            </p:cNvPr>
            <p:cNvSpPr txBox="1"/>
            <p:nvPr/>
          </p:nvSpPr>
          <p:spPr>
            <a:xfrm rot="21600000">
              <a:off x="2791872" y="640079"/>
              <a:ext cx="1297930" cy="1920240"/>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82550" tIns="0" rIns="84465" bIns="0" numCol="1" spcCol="1270" anchor="ctr" anchorCtr="0">
              <a:noAutofit/>
            </a:bodyPr>
            <a:lstStyle/>
            <a:p>
              <a:pPr marL="0" lvl="0" indent="0" algn="ctr" defTabSz="577850">
                <a:lnSpc>
                  <a:spcPct val="90000"/>
                </a:lnSpc>
                <a:spcBef>
                  <a:spcPct val="0"/>
                </a:spcBef>
                <a:spcAft>
                  <a:spcPct val="35000"/>
                </a:spcAft>
                <a:buNone/>
              </a:pPr>
              <a:r>
                <a:rPr lang="en-US" sz="1300" b="1" kern="1200"/>
                <a:t>What do we know about the capacity and strategic position of our organizations relevant to this question?*</a:t>
              </a:r>
            </a:p>
          </p:txBody>
        </p:sp>
      </p:grpSp>
      <p:grpSp>
        <p:nvGrpSpPr>
          <p:cNvPr id="17" name="Group 16">
            <a:extLst>
              <a:ext uri="{FF2B5EF4-FFF2-40B4-BE49-F238E27FC236}">
                <a16:creationId xmlns:a16="http://schemas.microsoft.com/office/drawing/2014/main" id="{52CC7A6F-0D2D-477D-9754-378FDFDE592A}"/>
              </a:ext>
            </a:extLst>
          </p:cNvPr>
          <p:cNvGrpSpPr/>
          <p:nvPr/>
        </p:nvGrpSpPr>
        <p:grpSpPr>
          <a:xfrm>
            <a:off x="4770197" y="1687286"/>
            <a:ext cx="1297930" cy="3200400"/>
            <a:chOff x="4187147" y="-1"/>
            <a:chExt cx="1297930" cy="3200400"/>
          </a:xfrm>
          <a:scene3d>
            <a:camera prst="orthographicFront"/>
            <a:lightRig rig="flat" dir="t"/>
          </a:scene3d>
        </p:grpSpPr>
        <p:sp>
          <p:nvSpPr>
            <p:cNvPr id="18" name="Flowchart: Manual Operation 17">
              <a:extLst>
                <a:ext uri="{FF2B5EF4-FFF2-40B4-BE49-F238E27FC236}">
                  <a16:creationId xmlns:a16="http://schemas.microsoft.com/office/drawing/2014/main" id="{339FA62B-0467-48C2-8400-F60FCEA2BF4F}"/>
                </a:ext>
              </a:extLst>
            </p:cNvPr>
            <p:cNvSpPr/>
            <p:nvPr/>
          </p:nvSpPr>
          <p:spPr>
            <a:xfrm rot="16200000">
              <a:off x="3235912" y="951234"/>
              <a:ext cx="3200400" cy="1297930"/>
            </a:xfrm>
            <a:prstGeom prst="flowChartManualOperation">
              <a:avLst/>
            </a:prstGeom>
            <a:sp3d prstMaterial="dkEdge">
              <a:bevelT w="8200" h="38100"/>
            </a:sp3d>
          </p:spPr>
          <p:style>
            <a:lnRef idx="0">
              <a:schemeClr val="lt1">
                <a:hueOff val="0"/>
                <a:satOff val="0"/>
                <a:lumOff val="0"/>
                <a:alphaOff val="0"/>
              </a:schemeClr>
            </a:lnRef>
            <a:fillRef idx="2">
              <a:schemeClr val="accent1">
                <a:alpha val="90000"/>
                <a:hueOff val="0"/>
                <a:satOff val="0"/>
                <a:lumOff val="0"/>
                <a:alphaOff val="-40000"/>
              </a:schemeClr>
            </a:fillRef>
            <a:effectRef idx="1">
              <a:schemeClr val="accent1">
                <a:alpha val="90000"/>
                <a:hueOff val="0"/>
                <a:satOff val="0"/>
                <a:lumOff val="0"/>
                <a:alphaOff val="-40000"/>
              </a:schemeClr>
            </a:effectRef>
            <a:fontRef idx="minor">
              <a:schemeClr val="dk1"/>
            </a:fontRef>
          </p:style>
        </p:sp>
        <p:sp>
          <p:nvSpPr>
            <p:cNvPr id="19" name="Flowchart: Manual Operation 6">
              <a:extLst>
                <a:ext uri="{FF2B5EF4-FFF2-40B4-BE49-F238E27FC236}">
                  <a16:creationId xmlns:a16="http://schemas.microsoft.com/office/drawing/2014/main" id="{CA299BC7-4343-4D93-B585-89ADA962EDD8}"/>
                </a:ext>
              </a:extLst>
            </p:cNvPr>
            <p:cNvSpPr txBox="1"/>
            <p:nvPr/>
          </p:nvSpPr>
          <p:spPr>
            <a:xfrm>
              <a:off x="4187147" y="640079"/>
              <a:ext cx="1297930" cy="1920240"/>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82550" tIns="0" rIns="84465" bIns="0" numCol="1" spcCol="1270" anchor="ctr" anchorCtr="0">
              <a:noAutofit/>
            </a:bodyPr>
            <a:lstStyle/>
            <a:p>
              <a:pPr marL="0" lvl="0" indent="0" algn="ctr" defTabSz="577850">
                <a:lnSpc>
                  <a:spcPct val="90000"/>
                </a:lnSpc>
                <a:spcBef>
                  <a:spcPct val="0"/>
                </a:spcBef>
                <a:spcAft>
                  <a:spcPct val="35000"/>
                </a:spcAft>
                <a:buNone/>
              </a:pPr>
              <a:r>
                <a:rPr lang="en-US" sz="1300" b="1" kern="1200" dirty="0"/>
                <a:t>What are the ethical implications</a:t>
              </a:r>
              <a:r>
                <a:rPr lang="en-US" sz="1300" kern="1200" dirty="0"/>
                <a:t>?</a:t>
              </a:r>
            </a:p>
          </p:txBody>
        </p:sp>
      </p:grpSp>
      <p:sp>
        <p:nvSpPr>
          <p:cNvPr id="25" name="Title 24">
            <a:extLst>
              <a:ext uri="{FF2B5EF4-FFF2-40B4-BE49-F238E27FC236}">
                <a16:creationId xmlns:a16="http://schemas.microsoft.com/office/drawing/2014/main" id="{4967F38A-6250-4753-B772-CDC277824E91}"/>
              </a:ext>
            </a:extLst>
          </p:cNvPr>
          <p:cNvSpPr>
            <a:spLocks noGrp="1"/>
          </p:cNvSpPr>
          <p:nvPr>
            <p:ph type="title"/>
          </p:nvPr>
        </p:nvSpPr>
        <p:spPr>
          <a:xfrm>
            <a:off x="664378" y="228600"/>
            <a:ext cx="6803221" cy="1320800"/>
          </a:xfrm>
        </p:spPr>
        <p:txBody>
          <a:bodyPr/>
          <a:lstStyle/>
          <a:p>
            <a:r>
              <a:rPr lang="en-US" dirty="0"/>
              <a:t>Brainstorm the Changing Landscape:</a:t>
            </a:r>
          </a:p>
        </p:txBody>
      </p:sp>
    </p:spTree>
    <p:extLst>
      <p:ext uri="{BB962C8B-B14F-4D97-AF65-F5344CB8AC3E}">
        <p14:creationId xmlns:p14="http://schemas.microsoft.com/office/powerpoint/2010/main" val="18176378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4222A-33FE-4EA4-9451-451ED756BFB2}"/>
              </a:ext>
            </a:extLst>
          </p:cNvPr>
          <p:cNvSpPr>
            <a:spLocks noGrp="1"/>
          </p:cNvSpPr>
          <p:nvPr>
            <p:ph type="title"/>
          </p:nvPr>
        </p:nvSpPr>
        <p:spPr>
          <a:xfrm>
            <a:off x="609599" y="609600"/>
            <a:ext cx="6934201" cy="2667000"/>
          </a:xfrm>
        </p:spPr>
        <p:txBody>
          <a:bodyPr>
            <a:normAutofit/>
          </a:bodyPr>
          <a:lstStyle/>
          <a:p>
            <a:r>
              <a:rPr lang="en-US" dirty="0"/>
              <a:t>Brainstorm the Changing Landscape: What do we know?</a:t>
            </a:r>
          </a:p>
        </p:txBody>
      </p:sp>
      <p:sp>
        <p:nvSpPr>
          <p:cNvPr id="3" name="Content Placeholder 2">
            <a:extLst>
              <a:ext uri="{FF2B5EF4-FFF2-40B4-BE49-F238E27FC236}">
                <a16:creationId xmlns:a16="http://schemas.microsoft.com/office/drawing/2014/main" id="{E6E5425D-8A38-4678-ACF0-FB21D0504E79}"/>
              </a:ext>
            </a:extLst>
          </p:cNvPr>
          <p:cNvSpPr>
            <a:spLocks noGrp="1"/>
          </p:cNvSpPr>
          <p:nvPr>
            <p:ph idx="1"/>
          </p:nvPr>
        </p:nvSpPr>
        <p:spPr>
          <a:xfrm>
            <a:off x="609598" y="2108996"/>
            <a:ext cx="6934201" cy="4444204"/>
          </a:xfrm>
        </p:spPr>
        <p:txBody>
          <a:bodyPr>
            <a:noAutofit/>
          </a:bodyPr>
          <a:lstStyle/>
          <a:p>
            <a:r>
              <a:rPr lang="en-US" sz="2800" dirty="0"/>
              <a:t>Who are the key stakeholders</a:t>
            </a:r>
          </a:p>
          <a:p>
            <a:r>
              <a:rPr lang="en-US" sz="2800" dirty="0"/>
              <a:t>Centralization becoming decentralized under new Chancellor’s administration – what are the implications of this for advocacy efforts?</a:t>
            </a:r>
          </a:p>
          <a:p>
            <a:r>
              <a:rPr lang="en-US" sz="2800" dirty="0"/>
              <a:t>Larger groups leverage larger price discounts</a:t>
            </a:r>
          </a:p>
          <a:p>
            <a:r>
              <a:rPr lang="en-US" sz="2800" dirty="0"/>
              <a:t>What are the ethical implications</a:t>
            </a:r>
          </a:p>
        </p:txBody>
      </p:sp>
    </p:spTree>
    <p:extLst>
      <p:ext uri="{BB962C8B-B14F-4D97-AF65-F5344CB8AC3E}">
        <p14:creationId xmlns:p14="http://schemas.microsoft.com/office/powerpoint/2010/main" val="1494993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85555172-7D11-43BF-A5E7-2C47984CBF83}"/>
              </a:ext>
            </a:extLst>
          </p:cNvPr>
          <p:cNvGraphicFramePr>
            <a:graphicFrameLocks noGrp="1"/>
          </p:cNvGraphicFramePr>
          <p:nvPr>
            <p:extLst>
              <p:ext uri="{D42A27DB-BD31-4B8C-83A1-F6EECF244321}">
                <p14:modId xmlns:p14="http://schemas.microsoft.com/office/powerpoint/2010/main" val="1970724945"/>
              </p:ext>
            </p:extLst>
          </p:nvPr>
        </p:nvGraphicFramePr>
        <p:xfrm>
          <a:off x="533400" y="190499"/>
          <a:ext cx="7086600" cy="6484581"/>
        </p:xfrm>
        <a:graphic>
          <a:graphicData uri="http://schemas.openxmlformats.org/drawingml/2006/table">
            <a:tbl>
              <a:tblPr firstRow="1" firstCol="1" bandRow="1">
                <a:tableStyleId>{5C22544A-7EE6-4342-B048-85BDC9FD1C3A}</a:tableStyleId>
              </a:tblPr>
              <a:tblGrid>
                <a:gridCol w="1771279">
                  <a:extLst>
                    <a:ext uri="{9D8B030D-6E8A-4147-A177-3AD203B41FA5}">
                      <a16:colId xmlns:a16="http://schemas.microsoft.com/office/drawing/2014/main" val="2143309641"/>
                    </a:ext>
                  </a:extLst>
                </a:gridCol>
                <a:gridCol w="1771279">
                  <a:extLst>
                    <a:ext uri="{9D8B030D-6E8A-4147-A177-3AD203B41FA5}">
                      <a16:colId xmlns:a16="http://schemas.microsoft.com/office/drawing/2014/main" val="52659897"/>
                    </a:ext>
                  </a:extLst>
                </a:gridCol>
                <a:gridCol w="1772021">
                  <a:extLst>
                    <a:ext uri="{9D8B030D-6E8A-4147-A177-3AD203B41FA5}">
                      <a16:colId xmlns:a16="http://schemas.microsoft.com/office/drawing/2014/main" val="3203510882"/>
                    </a:ext>
                  </a:extLst>
                </a:gridCol>
                <a:gridCol w="1772021">
                  <a:extLst>
                    <a:ext uri="{9D8B030D-6E8A-4147-A177-3AD203B41FA5}">
                      <a16:colId xmlns:a16="http://schemas.microsoft.com/office/drawing/2014/main" val="4162202430"/>
                    </a:ext>
                  </a:extLst>
                </a:gridCol>
              </a:tblGrid>
              <a:tr h="266740">
                <a:tc>
                  <a:txBody>
                    <a:bodyPr/>
                    <a:lstStyle/>
                    <a:p>
                      <a:pPr marL="0" marR="0" algn="r">
                        <a:spcBef>
                          <a:spcPts val="0"/>
                        </a:spcBef>
                        <a:spcAft>
                          <a:spcPts val="0"/>
                        </a:spcAft>
                      </a:pPr>
                      <a:r>
                        <a:rPr lang="en-US" sz="1000">
                          <a:effectLst/>
                        </a:rPr>
                        <a:t> </a:t>
                      </a:r>
                      <a:endParaRPr lang="en-US" sz="800">
                        <a:solidFill>
                          <a:srgbClr val="2E74B5"/>
                        </a:solidFill>
                        <a:effectLst/>
                        <a:latin typeface="Times New Roman" panose="02020603050405020304" pitchFamily="18" charset="0"/>
                        <a:ea typeface="Calibri" panose="020F0502020204030204" pitchFamily="34" charset="0"/>
                      </a:endParaRPr>
                    </a:p>
                  </a:txBody>
                  <a:tcPr marL="43485" marR="43485" marT="0" marB="0"/>
                </a:tc>
                <a:tc>
                  <a:txBody>
                    <a:bodyPr/>
                    <a:lstStyle/>
                    <a:p>
                      <a:pPr marL="0" marR="0">
                        <a:spcBef>
                          <a:spcPts val="0"/>
                        </a:spcBef>
                        <a:spcAft>
                          <a:spcPts val="0"/>
                        </a:spcAft>
                      </a:pPr>
                      <a:r>
                        <a:rPr lang="en-US" sz="1800" dirty="0">
                          <a:effectLst/>
                        </a:rPr>
                        <a:t>Fiduciary</a:t>
                      </a:r>
                      <a:endParaRPr lang="en-US" sz="1800" dirty="0">
                        <a:solidFill>
                          <a:srgbClr val="2E74B5"/>
                        </a:solidFill>
                        <a:effectLst/>
                        <a:latin typeface="Times New Roman" panose="02020603050405020304" pitchFamily="18" charset="0"/>
                        <a:ea typeface="Calibri" panose="020F0502020204030204" pitchFamily="34" charset="0"/>
                      </a:endParaRPr>
                    </a:p>
                  </a:txBody>
                  <a:tcPr marL="43485" marR="43485" marT="0" marB="0"/>
                </a:tc>
                <a:tc>
                  <a:txBody>
                    <a:bodyPr/>
                    <a:lstStyle/>
                    <a:p>
                      <a:pPr marL="0" marR="0">
                        <a:spcBef>
                          <a:spcPts val="0"/>
                        </a:spcBef>
                        <a:spcAft>
                          <a:spcPts val="0"/>
                        </a:spcAft>
                      </a:pPr>
                      <a:r>
                        <a:rPr lang="en-US" sz="1800">
                          <a:effectLst/>
                        </a:rPr>
                        <a:t>Strategic</a:t>
                      </a:r>
                      <a:endParaRPr lang="en-US" sz="1800">
                        <a:solidFill>
                          <a:srgbClr val="2E74B5"/>
                        </a:solidFill>
                        <a:effectLst/>
                        <a:latin typeface="Times New Roman" panose="02020603050405020304" pitchFamily="18" charset="0"/>
                        <a:ea typeface="Calibri" panose="020F0502020204030204" pitchFamily="34" charset="0"/>
                      </a:endParaRPr>
                    </a:p>
                  </a:txBody>
                  <a:tcPr marL="43485" marR="43485" marT="0" marB="0"/>
                </a:tc>
                <a:tc>
                  <a:txBody>
                    <a:bodyPr/>
                    <a:lstStyle/>
                    <a:p>
                      <a:pPr marL="0" marR="0">
                        <a:spcBef>
                          <a:spcPts val="0"/>
                        </a:spcBef>
                        <a:spcAft>
                          <a:spcPts val="0"/>
                        </a:spcAft>
                      </a:pPr>
                      <a:r>
                        <a:rPr lang="en-US" sz="1800" dirty="0">
                          <a:effectLst/>
                        </a:rPr>
                        <a:t>Generative</a:t>
                      </a:r>
                      <a:endParaRPr lang="en-US" sz="1800" dirty="0">
                        <a:solidFill>
                          <a:srgbClr val="2E74B5"/>
                        </a:solidFill>
                        <a:effectLst/>
                        <a:latin typeface="Times New Roman" panose="02020603050405020304" pitchFamily="18" charset="0"/>
                        <a:ea typeface="Calibri" panose="020F0502020204030204" pitchFamily="34" charset="0"/>
                      </a:endParaRPr>
                    </a:p>
                  </a:txBody>
                  <a:tcPr marL="43485" marR="43485" marT="0" marB="0"/>
                </a:tc>
                <a:extLst>
                  <a:ext uri="{0D108BD9-81ED-4DB2-BD59-A6C34878D82A}">
                    <a16:rowId xmlns:a16="http://schemas.microsoft.com/office/drawing/2014/main" val="3565472652"/>
                  </a:ext>
                </a:extLst>
              </a:tr>
              <a:tr h="516009">
                <a:tc>
                  <a:txBody>
                    <a:bodyPr/>
                    <a:lstStyle/>
                    <a:p>
                      <a:pPr marL="0" marR="0" algn="r">
                        <a:spcBef>
                          <a:spcPts val="0"/>
                        </a:spcBef>
                        <a:spcAft>
                          <a:spcPts val="0"/>
                        </a:spcAft>
                      </a:pPr>
                      <a:r>
                        <a:rPr lang="en-US" sz="1600" dirty="0">
                          <a:effectLst/>
                        </a:rPr>
                        <a:t>Key Question</a:t>
                      </a:r>
                      <a:endParaRPr lang="en-US" sz="1600" dirty="0">
                        <a:solidFill>
                          <a:srgbClr val="2E74B5"/>
                        </a:solidFill>
                        <a:effectLst/>
                        <a:latin typeface="Times New Roman" panose="02020603050405020304" pitchFamily="18" charset="0"/>
                        <a:ea typeface="Calibri" panose="020F0502020204030204" pitchFamily="34" charset="0"/>
                      </a:endParaRPr>
                    </a:p>
                  </a:txBody>
                  <a:tcPr marL="43485" marR="43485" marT="0" marB="0"/>
                </a:tc>
                <a:tc>
                  <a:txBody>
                    <a:bodyPr/>
                    <a:lstStyle/>
                    <a:p>
                      <a:pPr marL="0" marR="0">
                        <a:spcBef>
                          <a:spcPts val="0"/>
                        </a:spcBef>
                        <a:spcAft>
                          <a:spcPts val="0"/>
                        </a:spcAft>
                      </a:pPr>
                      <a:r>
                        <a:rPr lang="en-US" sz="1600" b="1" dirty="0">
                          <a:effectLst/>
                          <a:latin typeface="Arial" panose="020B0604020202020204" pitchFamily="34" charset="0"/>
                          <a:cs typeface="Arial" panose="020B0604020202020204" pitchFamily="34" charset="0"/>
                        </a:rPr>
                        <a:t>What’s wrong?</a:t>
                      </a:r>
                      <a:endParaRPr lang="en-US" sz="1600" b="1" dirty="0">
                        <a:solidFill>
                          <a:srgbClr val="2E74B5"/>
                        </a:solidFill>
                        <a:effectLst/>
                        <a:latin typeface="Arial" panose="020B0604020202020204" pitchFamily="34" charset="0"/>
                        <a:ea typeface="Calibri" panose="020F0502020204030204" pitchFamily="34" charset="0"/>
                        <a:cs typeface="Arial" panose="020B0604020202020204" pitchFamily="34" charset="0"/>
                      </a:endParaRPr>
                    </a:p>
                  </a:txBody>
                  <a:tcPr marL="43485" marR="43485" marT="0" marB="0"/>
                </a:tc>
                <a:tc>
                  <a:txBody>
                    <a:bodyPr/>
                    <a:lstStyle/>
                    <a:p>
                      <a:pPr marL="0" marR="0">
                        <a:spcBef>
                          <a:spcPts val="0"/>
                        </a:spcBef>
                        <a:spcAft>
                          <a:spcPts val="0"/>
                        </a:spcAft>
                      </a:pPr>
                      <a:r>
                        <a:rPr lang="en-US" sz="1600" b="1">
                          <a:effectLst/>
                          <a:latin typeface="Arial" panose="020B0604020202020204" pitchFamily="34" charset="0"/>
                          <a:cs typeface="Arial" panose="020B0604020202020204" pitchFamily="34" charset="0"/>
                        </a:rPr>
                        <a:t>What’s the plan?</a:t>
                      </a:r>
                      <a:endParaRPr lang="en-US" sz="1600" b="1">
                        <a:solidFill>
                          <a:srgbClr val="2E74B5"/>
                        </a:solidFill>
                        <a:effectLst/>
                        <a:latin typeface="Arial" panose="020B0604020202020204" pitchFamily="34" charset="0"/>
                        <a:ea typeface="Calibri" panose="020F0502020204030204" pitchFamily="34" charset="0"/>
                        <a:cs typeface="Arial" panose="020B0604020202020204" pitchFamily="34" charset="0"/>
                      </a:endParaRPr>
                    </a:p>
                  </a:txBody>
                  <a:tcPr marL="43485" marR="43485" marT="0" marB="0"/>
                </a:tc>
                <a:tc>
                  <a:txBody>
                    <a:bodyPr/>
                    <a:lstStyle/>
                    <a:p>
                      <a:pPr marL="0" marR="0">
                        <a:spcBef>
                          <a:spcPts val="0"/>
                        </a:spcBef>
                        <a:spcAft>
                          <a:spcPts val="0"/>
                        </a:spcAft>
                      </a:pPr>
                      <a:r>
                        <a:rPr lang="en-US" sz="1600" b="1">
                          <a:effectLst/>
                          <a:latin typeface="Arial" panose="020B0604020202020204" pitchFamily="34" charset="0"/>
                          <a:cs typeface="Arial" panose="020B0604020202020204" pitchFamily="34" charset="0"/>
                        </a:rPr>
                        <a:t>What’s the question?</a:t>
                      </a:r>
                      <a:endParaRPr lang="en-US" sz="1600" b="1">
                        <a:solidFill>
                          <a:srgbClr val="2E74B5"/>
                        </a:solidFill>
                        <a:effectLst/>
                        <a:latin typeface="Arial" panose="020B0604020202020204" pitchFamily="34" charset="0"/>
                        <a:ea typeface="Calibri" panose="020F0502020204030204" pitchFamily="34" charset="0"/>
                        <a:cs typeface="Arial" panose="020B0604020202020204" pitchFamily="34" charset="0"/>
                      </a:endParaRPr>
                    </a:p>
                  </a:txBody>
                  <a:tcPr marL="43485" marR="43485" marT="0" marB="0"/>
                </a:tc>
                <a:extLst>
                  <a:ext uri="{0D108BD9-81ED-4DB2-BD59-A6C34878D82A}">
                    <a16:rowId xmlns:a16="http://schemas.microsoft.com/office/drawing/2014/main" val="1853964838"/>
                  </a:ext>
                </a:extLst>
              </a:tr>
              <a:tr h="1290025">
                <a:tc>
                  <a:txBody>
                    <a:bodyPr/>
                    <a:lstStyle/>
                    <a:p>
                      <a:pPr marL="0" marR="0" algn="r">
                        <a:spcBef>
                          <a:spcPts val="0"/>
                        </a:spcBef>
                        <a:spcAft>
                          <a:spcPts val="0"/>
                        </a:spcAft>
                      </a:pPr>
                      <a:r>
                        <a:rPr lang="en-US" sz="1600" dirty="0">
                          <a:effectLst/>
                        </a:rPr>
                        <a:t>Committee Focus</a:t>
                      </a:r>
                      <a:endParaRPr lang="en-US" sz="1600" dirty="0">
                        <a:solidFill>
                          <a:srgbClr val="2E74B5"/>
                        </a:solidFill>
                        <a:effectLst/>
                        <a:latin typeface="Times New Roman" panose="02020603050405020304" pitchFamily="18" charset="0"/>
                        <a:ea typeface="Calibri" panose="020F0502020204030204" pitchFamily="34" charset="0"/>
                      </a:endParaRPr>
                    </a:p>
                  </a:txBody>
                  <a:tcPr marL="43485" marR="43485" marT="0" marB="0"/>
                </a:tc>
                <a:tc>
                  <a:txBody>
                    <a:bodyPr/>
                    <a:lstStyle/>
                    <a:p>
                      <a:pPr marL="0" marR="0">
                        <a:spcBef>
                          <a:spcPts val="0"/>
                        </a:spcBef>
                        <a:spcAft>
                          <a:spcPts val="0"/>
                        </a:spcAft>
                      </a:pPr>
                      <a:r>
                        <a:rPr lang="en-US" sz="1600" b="1" dirty="0">
                          <a:effectLst/>
                          <a:latin typeface="Arial" panose="020B0604020202020204" pitchFamily="34" charset="0"/>
                          <a:cs typeface="Arial" panose="020B0604020202020204" pitchFamily="34" charset="0"/>
                        </a:rPr>
                        <a:t>Defines problems</a:t>
                      </a:r>
                    </a:p>
                    <a:p>
                      <a:pPr marL="0" marR="0">
                        <a:spcBef>
                          <a:spcPts val="0"/>
                        </a:spcBef>
                        <a:spcAft>
                          <a:spcPts val="0"/>
                        </a:spcAft>
                      </a:pPr>
                      <a:r>
                        <a:rPr lang="en-US" sz="1600" b="1" dirty="0">
                          <a:effectLst/>
                          <a:latin typeface="Arial" panose="020B0604020202020204" pitchFamily="34" charset="0"/>
                          <a:cs typeface="Arial" panose="020B0604020202020204" pitchFamily="34" charset="0"/>
                        </a:rPr>
                        <a:t>Reviews performance</a:t>
                      </a:r>
                    </a:p>
                    <a:p>
                      <a:pPr marL="0" marR="0">
                        <a:spcBef>
                          <a:spcPts val="0"/>
                        </a:spcBef>
                        <a:spcAft>
                          <a:spcPts val="0"/>
                        </a:spcAft>
                      </a:pPr>
                      <a:r>
                        <a:rPr lang="en-US" sz="1600" b="1" dirty="0">
                          <a:effectLst/>
                          <a:latin typeface="Arial" panose="020B0604020202020204" pitchFamily="34" charset="0"/>
                          <a:cs typeface="Arial" panose="020B0604020202020204" pitchFamily="34" charset="0"/>
                        </a:rPr>
                        <a:t> </a:t>
                      </a:r>
                      <a:endParaRPr lang="en-US" sz="1600" b="1" dirty="0">
                        <a:solidFill>
                          <a:srgbClr val="2E74B5"/>
                        </a:solidFill>
                        <a:effectLst/>
                        <a:latin typeface="Arial" panose="020B0604020202020204" pitchFamily="34" charset="0"/>
                        <a:ea typeface="Calibri" panose="020F0502020204030204" pitchFamily="34" charset="0"/>
                        <a:cs typeface="Arial" panose="020B0604020202020204" pitchFamily="34" charset="0"/>
                      </a:endParaRPr>
                    </a:p>
                  </a:txBody>
                  <a:tcPr marL="43485" marR="43485" marT="0" marB="0"/>
                </a:tc>
                <a:tc>
                  <a:txBody>
                    <a:bodyPr/>
                    <a:lstStyle/>
                    <a:p>
                      <a:pPr marL="0" marR="0">
                        <a:spcBef>
                          <a:spcPts val="0"/>
                        </a:spcBef>
                        <a:spcAft>
                          <a:spcPts val="0"/>
                        </a:spcAft>
                      </a:pPr>
                      <a:r>
                        <a:rPr lang="en-US" sz="1600" b="1">
                          <a:effectLst/>
                          <a:latin typeface="Arial" panose="020B0604020202020204" pitchFamily="34" charset="0"/>
                          <a:cs typeface="Arial" panose="020B0604020202020204" pitchFamily="34" charset="0"/>
                        </a:rPr>
                        <a:t>Solve problems</a:t>
                      </a:r>
                    </a:p>
                    <a:p>
                      <a:pPr marL="0" marR="0">
                        <a:spcBef>
                          <a:spcPts val="0"/>
                        </a:spcBef>
                        <a:spcAft>
                          <a:spcPts val="0"/>
                        </a:spcAft>
                      </a:pPr>
                      <a:r>
                        <a:rPr lang="en-US" sz="1600" b="1">
                          <a:effectLst/>
                          <a:latin typeface="Arial" panose="020B0604020202020204" pitchFamily="34" charset="0"/>
                          <a:cs typeface="Arial" panose="020B0604020202020204" pitchFamily="34" charset="0"/>
                        </a:rPr>
                        <a:t>Shape strategy</a:t>
                      </a:r>
                      <a:endParaRPr lang="en-US" sz="1600" b="1">
                        <a:solidFill>
                          <a:srgbClr val="2E74B5"/>
                        </a:solidFill>
                        <a:effectLst/>
                        <a:latin typeface="Arial" panose="020B0604020202020204" pitchFamily="34" charset="0"/>
                        <a:ea typeface="Calibri" panose="020F0502020204030204" pitchFamily="34" charset="0"/>
                        <a:cs typeface="Arial" panose="020B0604020202020204" pitchFamily="34" charset="0"/>
                      </a:endParaRPr>
                    </a:p>
                  </a:txBody>
                  <a:tcPr marL="43485" marR="43485" marT="0" marB="0"/>
                </a:tc>
                <a:tc>
                  <a:txBody>
                    <a:bodyPr/>
                    <a:lstStyle/>
                    <a:p>
                      <a:pPr marL="0" marR="0">
                        <a:spcBef>
                          <a:spcPts val="0"/>
                        </a:spcBef>
                        <a:spcAft>
                          <a:spcPts val="0"/>
                        </a:spcAft>
                      </a:pPr>
                      <a:r>
                        <a:rPr lang="en-US" sz="1600" b="1">
                          <a:effectLst/>
                          <a:latin typeface="Arial" panose="020B0604020202020204" pitchFamily="34" charset="0"/>
                          <a:cs typeface="Arial" panose="020B0604020202020204" pitchFamily="34" charset="0"/>
                        </a:rPr>
                        <a:t>Frame problems</a:t>
                      </a:r>
                    </a:p>
                    <a:p>
                      <a:pPr marL="0" marR="0">
                        <a:spcBef>
                          <a:spcPts val="0"/>
                        </a:spcBef>
                        <a:spcAft>
                          <a:spcPts val="0"/>
                        </a:spcAft>
                      </a:pPr>
                      <a:r>
                        <a:rPr lang="en-US" sz="1600" b="1">
                          <a:effectLst/>
                          <a:latin typeface="Arial" panose="020B0604020202020204" pitchFamily="34" charset="0"/>
                          <a:cs typeface="Arial" panose="020B0604020202020204" pitchFamily="34" charset="0"/>
                        </a:rPr>
                        <a:t>Engage in sense-making</a:t>
                      </a:r>
                      <a:endParaRPr lang="en-US" sz="1600" b="1">
                        <a:solidFill>
                          <a:srgbClr val="2E74B5"/>
                        </a:solidFill>
                        <a:effectLst/>
                        <a:latin typeface="Arial" panose="020B0604020202020204" pitchFamily="34" charset="0"/>
                        <a:ea typeface="Calibri" panose="020F0502020204030204" pitchFamily="34" charset="0"/>
                        <a:cs typeface="Arial" panose="020B0604020202020204" pitchFamily="34" charset="0"/>
                      </a:endParaRPr>
                    </a:p>
                  </a:txBody>
                  <a:tcPr marL="43485" marR="43485" marT="0" marB="0"/>
                </a:tc>
                <a:extLst>
                  <a:ext uri="{0D108BD9-81ED-4DB2-BD59-A6C34878D82A}">
                    <a16:rowId xmlns:a16="http://schemas.microsoft.com/office/drawing/2014/main" val="129329367"/>
                  </a:ext>
                </a:extLst>
              </a:tr>
              <a:tr h="1032020">
                <a:tc>
                  <a:txBody>
                    <a:bodyPr/>
                    <a:lstStyle/>
                    <a:p>
                      <a:pPr marL="0" marR="0" algn="r">
                        <a:spcBef>
                          <a:spcPts val="0"/>
                        </a:spcBef>
                        <a:spcAft>
                          <a:spcPts val="0"/>
                        </a:spcAft>
                      </a:pPr>
                      <a:r>
                        <a:rPr lang="en-US" sz="1600" dirty="0">
                          <a:effectLst/>
                        </a:rPr>
                        <a:t>Committee Process</a:t>
                      </a:r>
                      <a:endParaRPr lang="en-US" sz="1600" dirty="0">
                        <a:solidFill>
                          <a:srgbClr val="2E74B5"/>
                        </a:solidFill>
                        <a:effectLst/>
                        <a:latin typeface="Times New Roman" panose="02020603050405020304" pitchFamily="18" charset="0"/>
                        <a:ea typeface="Calibri" panose="020F0502020204030204" pitchFamily="34" charset="0"/>
                      </a:endParaRPr>
                    </a:p>
                  </a:txBody>
                  <a:tcPr marL="43485" marR="43485" marT="0" marB="0"/>
                </a:tc>
                <a:tc>
                  <a:txBody>
                    <a:bodyPr/>
                    <a:lstStyle/>
                    <a:p>
                      <a:pPr marL="0" marR="0">
                        <a:spcBef>
                          <a:spcPts val="0"/>
                        </a:spcBef>
                        <a:spcAft>
                          <a:spcPts val="0"/>
                        </a:spcAft>
                      </a:pPr>
                      <a:r>
                        <a:rPr lang="en-US" sz="1600" b="1" dirty="0">
                          <a:effectLst/>
                          <a:latin typeface="Arial" panose="020B0604020202020204" pitchFamily="34" charset="0"/>
                          <a:cs typeface="Arial" panose="020B0604020202020204" pitchFamily="34" charset="0"/>
                        </a:rPr>
                        <a:t>Parliamentary procedure</a:t>
                      </a:r>
                      <a:endParaRPr lang="en-US" sz="1600" b="1" dirty="0">
                        <a:solidFill>
                          <a:srgbClr val="2E74B5"/>
                        </a:solidFill>
                        <a:effectLst/>
                        <a:latin typeface="Arial" panose="020B0604020202020204" pitchFamily="34" charset="0"/>
                        <a:ea typeface="Calibri" panose="020F0502020204030204" pitchFamily="34" charset="0"/>
                        <a:cs typeface="Arial" panose="020B0604020202020204" pitchFamily="34" charset="0"/>
                      </a:endParaRPr>
                    </a:p>
                  </a:txBody>
                  <a:tcPr marL="43485" marR="43485" marT="0" marB="0"/>
                </a:tc>
                <a:tc>
                  <a:txBody>
                    <a:bodyPr/>
                    <a:lstStyle/>
                    <a:p>
                      <a:pPr marL="0" marR="0">
                        <a:spcBef>
                          <a:spcPts val="0"/>
                        </a:spcBef>
                        <a:spcAft>
                          <a:spcPts val="0"/>
                        </a:spcAft>
                      </a:pPr>
                      <a:r>
                        <a:rPr lang="en-US" sz="1600" b="1" dirty="0">
                          <a:effectLst/>
                          <a:latin typeface="Arial" panose="020B0604020202020204" pitchFamily="34" charset="0"/>
                          <a:cs typeface="Arial" panose="020B0604020202020204" pitchFamily="34" charset="0"/>
                        </a:rPr>
                        <a:t>Logical and empirical discussion</a:t>
                      </a:r>
                    </a:p>
                    <a:p>
                      <a:pPr marL="0" marR="0">
                        <a:spcBef>
                          <a:spcPts val="0"/>
                        </a:spcBef>
                        <a:spcAft>
                          <a:spcPts val="0"/>
                        </a:spcAft>
                      </a:pPr>
                      <a:r>
                        <a:rPr lang="en-US" sz="1600" b="1" dirty="0">
                          <a:effectLst/>
                          <a:latin typeface="Arial" panose="020B0604020202020204" pitchFamily="34" charset="0"/>
                          <a:cs typeface="Arial" panose="020B0604020202020204" pitchFamily="34" charset="0"/>
                        </a:rPr>
                        <a:t> </a:t>
                      </a:r>
                      <a:endParaRPr lang="en-US" sz="1600" b="1" dirty="0">
                        <a:solidFill>
                          <a:srgbClr val="2E74B5"/>
                        </a:solidFill>
                        <a:effectLst/>
                        <a:latin typeface="Arial" panose="020B0604020202020204" pitchFamily="34" charset="0"/>
                        <a:ea typeface="Calibri" panose="020F0502020204030204" pitchFamily="34" charset="0"/>
                        <a:cs typeface="Arial" panose="020B0604020202020204" pitchFamily="34" charset="0"/>
                      </a:endParaRPr>
                    </a:p>
                  </a:txBody>
                  <a:tcPr marL="43485" marR="43485" marT="0" marB="0"/>
                </a:tc>
                <a:tc>
                  <a:txBody>
                    <a:bodyPr/>
                    <a:lstStyle/>
                    <a:p>
                      <a:pPr marL="0" marR="0">
                        <a:spcBef>
                          <a:spcPts val="0"/>
                        </a:spcBef>
                        <a:spcAft>
                          <a:spcPts val="0"/>
                        </a:spcAft>
                      </a:pPr>
                      <a:r>
                        <a:rPr lang="en-US" sz="1600" b="1">
                          <a:effectLst/>
                          <a:latin typeface="Arial" panose="020B0604020202020204" pitchFamily="34" charset="0"/>
                          <a:cs typeface="Arial" panose="020B0604020202020204" pitchFamily="34" charset="0"/>
                        </a:rPr>
                        <a:t>More informal and creative</a:t>
                      </a:r>
                      <a:endParaRPr lang="en-US" sz="1600" b="1">
                        <a:solidFill>
                          <a:srgbClr val="2E74B5"/>
                        </a:solidFill>
                        <a:effectLst/>
                        <a:latin typeface="Arial" panose="020B0604020202020204" pitchFamily="34" charset="0"/>
                        <a:ea typeface="Calibri" panose="020F0502020204030204" pitchFamily="34" charset="0"/>
                        <a:cs typeface="Arial" panose="020B0604020202020204" pitchFamily="34" charset="0"/>
                      </a:endParaRPr>
                    </a:p>
                  </a:txBody>
                  <a:tcPr marL="43485" marR="43485" marT="0" marB="0"/>
                </a:tc>
                <a:extLst>
                  <a:ext uri="{0D108BD9-81ED-4DB2-BD59-A6C34878D82A}">
                    <a16:rowId xmlns:a16="http://schemas.microsoft.com/office/drawing/2014/main" val="2765221008"/>
                  </a:ext>
                </a:extLst>
              </a:tr>
              <a:tr h="534152">
                <a:tc>
                  <a:txBody>
                    <a:bodyPr/>
                    <a:lstStyle/>
                    <a:p>
                      <a:pPr marL="0" marR="0" algn="r">
                        <a:spcBef>
                          <a:spcPts val="0"/>
                        </a:spcBef>
                        <a:spcAft>
                          <a:spcPts val="0"/>
                        </a:spcAft>
                      </a:pPr>
                      <a:r>
                        <a:rPr lang="en-US" sz="1600" dirty="0">
                          <a:effectLst/>
                        </a:rPr>
                        <a:t>Problems are to be</a:t>
                      </a:r>
                      <a:endParaRPr lang="en-US" sz="1600" dirty="0">
                        <a:solidFill>
                          <a:srgbClr val="2E74B5"/>
                        </a:solidFill>
                        <a:effectLst/>
                        <a:latin typeface="Times New Roman" panose="02020603050405020304" pitchFamily="18" charset="0"/>
                        <a:ea typeface="Calibri" panose="020F0502020204030204" pitchFamily="34" charset="0"/>
                      </a:endParaRPr>
                    </a:p>
                  </a:txBody>
                  <a:tcPr marL="43485" marR="43485" marT="0" marB="0"/>
                </a:tc>
                <a:tc>
                  <a:txBody>
                    <a:bodyPr/>
                    <a:lstStyle/>
                    <a:p>
                      <a:pPr marL="0" marR="0">
                        <a:spcBef>
                          <a:spcPts val="0"/>
                        </a:spcBef>
                        <a:spcAft>
                          <a:spcPts val="0"/>
                        </a:spcAft>
                      </a:pPr>
                      <a:r>
                        <a:rPr lang="en-US" sz="1600" b="1">
                          <a:effectLst/>
                          <a:latin typeface="Arial" panose="020B0604020202020204" pitchFamily="34" charset="0"/>
                          <a:cs typeface="Arial" panose="020B0604020202020204" pitchFamily="34" charset="0"/>
                        </a:rPr>
                        <a:t>Spotted</a:t>
                      </a:r>
                      <a:endParaRPr lang="en-US" sz="1600" b="1">
                        <a:solidFill>
                          <a:srgbClr val="2E74B5"/>
                        </a:solidFill>
                        <a:effectLst/>
                        <a:latin typeface="Arial" panose="020B0604020202020204" pitchFamily="34" charset="0"/>
                        <a:ea typeface="Calibri" panose="020F0502020204030204" pitchFamily="34" charset="0"/>
                        <a:cs typeface="Arial" panose="020B0604020202020204" pitchFamily="34" charset="0"/>
                      </a:endParaRPr>
                    </a:p>
                  </a:txBody>
                  <a:tcPr marL="43485" marR="43485" marT="0" marB="0"/>
                </a:tc>
                <a:tc>
                  <a:txBody>
                    <a:bodyPr/>
                    <a:lstStyle/>
                    <a:p>
                      <a:pPr marL="0" marR="0">
                        <a:spcBef>
                          <a:spcPts val="0"/>
                        </a:spcBef>
                        <a:spcAft>
                          <a:spcPts val="0"/>
                        </a:spcAft>
                      </a:pPr>
                      <a:r>
                        <a:rPr lang="en-US" sz="1600" b="1" dirty="0">
                          <a:effectLst/>
                          <a:latin typeface="Arial" panose="020B0604020202020204" pitchFamily="34" charset="0"/>
                          <a:cs typeface="Arial" panose="020B0604020202020204" pitchFamily="34" charset="0"/>
                        </a:rPr>
                        <a:t>Solved</a:t>
                      </a:r>
                      <a:endParaRPr lang="en-US" sz="1600" b="1" dirty="0">
                        <a:solidFill>
                          <a:srgbClr val="2E74B5"/>
                        </a:solidFill>
                        <a:effectLst/>
                        <a:latin typeface="Arial" panose="020B0604020202020204" pitchFamily="34" charset="0"/>
                        <a:ea typeface="Calibri" panose="020F0502020204030204" pitchFamily="34" charset="0"/>
                        <a:cs typeface="Arial" panose="020B0604020202020204" pitchFamily="34" charset="0"/>
                      </a:endParaRPr>
                    </a:p>
                  </a:txBody>
                  <a:tcPr marL="43485" marR="43485" marT="0" marB="0"/>
                </a:tc>
                <a:tc>
                  <a:txBody>
                    <a:bodyPr/>
                    <a:lstStyle/>
                    <a:p>
                      <a:pPr marL="0" marR="0">
                        <a:spcBef>
                          <a:spcPts val="0"/>
                        </a:spcBef>
                        <a:spcAft>
                          <a:spcPts val="0"/>
                        </a:spcAft>
                      </a:pPr>
                      <a:r>
                        <a:rPr lang="en-US" sz="1600" b="1">
                          <a:effectLst/>
                          <a:latin typeface="Arial" panose="020B0604020202020204" pitchFamily="34" charset="0"/>
                          <a:cs typeface="Arial" panose="020B0604020202020204" pitchFamily="34" charset="0"/>
                        </a:rPr>
                        <a:t>Framed</a:t>
                      </a:r>
                      <a:endParaRPr lang="en-US" sz="1600" b="1">
                        <a:solidFill>
                          <a:srgbClr val="2E74B5"/>
                        </a:solidFill>
                        <a:effectLst/>
                        <a:latin typeface="Arial" panose="020B0604020202020204" pitchFamily="34" charset="0"/>
                        <a:ea typeface="Calibri" panose="020F0502020204030204" pitchFamily="34" charset="0"/>
                        <a:cs typeface="Arial" panose="020B0604020202020204" pitchFamily="34" charset="0"/>
                      </a:endParaRPr>
                    </a:p>
                  </a:txBody>
                  <a:tcPr marL="43485" marR="43485" marT="0" marB="0"/>
                </a:tc>
                <a:extLst>
                  <a:ext uri="{0D108BD9-81ED-4DB2-BD59-A6C34878D82A}">
                    <a16:rowId xmlns:a16="http://schemas.microsoft.com/office/drawing/2014/main" val="1675714374"/>
                  </a:ext>
                </a:extLst>
              </a:tr>
              <a:tr h="774015">
                <a:tc>
                  <a:txBody>
                    <a:bodyPr/>
                    <a:lstStyle/>
                    <a:p>
                      <a:pPr marL="0" marR="0" algn="r">
                        <a:spcBef>
                          <a:spcPts val="0"/>
                        </a:spcBef>
                        <a:spcAft>
                          <a:spcPts val="0"/>
                        </a:spcAft>
                      </a:pPr>
                      <a:r>
                        <a:rPr lang="en-US" sz="1600" dirty="0">
                          <a:effectLst/>
                        </a:rPr>
                        <a:t>Decision Making</a:t>
                      </a:r>
                      <a:endParaRPr lang="en-US" sz="1600" dirty="0">
                        <a:solidFill>
                          <a:srgbClr val="2E74B5"/>
                        </a:solidFill>
                        <a:effectLst/>
                        <a:latin typeface="Times New Roman" panose="02020603050405020304" pitchFamily="18" charset="0"/>
                        <a:ea typeface="Calibri" panose="020F0502020204030204" pitchFamily="34" charset="0"/>
                      </a:endParaRPr>
                    </a:p>
                  </a:txBody>
                  <a:tcPr marL="43485" marR="43485" marT="0" marB="0"/>
                </a:tc>
                <a:tc>
                  <a:txBody>
                    <a:bodyPr/>
                    <a:lstStyle/>
                    <a:p>
                      <a:pPr marL="0" marR="0">
                        <a:spcBef>
                          <a:spcPts val="0"/>
                        </a:spcBef>
                        <a:spcAft>
                          <a:spcPts val="0"/>
                        </a:spcAft>
                      </a:pPr>
                      <a:r>
                        <a:rPr lang="en-US" sz="1600" b="1">
                          <a:effectLst/>
                          <a:latin typeface="Arial" panose="020B0604020202020204" pitchFamily="34" charset="0"/>
                          <a:cs typeface="Arial" panose="020B0604020202020204" pitchFamily="34" charset="0"/>
                        </a:rPr>
                        <a:t>Resolution</a:t>
                      </a:r>
                      <a:endParaRPr lang="en-US" sz="1600" b="1">
                        <a:solidFill>
                          <a:srgbClr val="2E74B5"/>
                        </a:solidFill>
                        <a:effectLst/>
                        <a:latin typeface="Arial" panose="020B0604020202020204" pitchFamily="34" charset="0"/>
                        <a:ea typeface="Calibri" panose="020F0502020204030204" pitchFamily="34" charset="0"/>
                        <a:cs typeface="Arial" panose="020B0604020202020204" pitchFamily="34" charset="0"/>
                      </a:endParaRPr>
                    </a:p>
                  </a:txBody>
                  <a:tcPr marL="43485" marR="43485" marT="0" marB="0"/>
                </a:tc>
                <a:tc>
                  <a:txBody>
                    <a:bodyPr/>
                    <a:lstStyle/>
                    <a:p>
                      <a:pPr marL="0" marR="0">
                        <a:spcBef>
                          <a:spcPts val="0"/>
                        </a:spcBef>
                        <a:spcAft>
                          <a:spcPts val="0"/>
                        </a:spcAft>
                      </a:pPr>
                      <a:r>
                        <a:rPr lang="en-US" sz="1600" b="1" dirty="0">
                          <a:effectLst/>
                          <a:latin typeface="Arial" panose="020B0604020202020204" pitchFamily="34" charset="0"/>
                          <a:cs typeface="Arial" panose="020B0604020202020204" pitchFamily="34" charset="0"/>
                        </a:rPr>
                        <a:t>Reach consensus</a:t>
                      </a:r>
                    </a:p>
                    <a:p>
                      <a:pPr marL="0" marR="0">
                        <a:spcBef>
                          <a:spcPts val="0"/>
                        </a:spcBef>
                        <a:spcAft>
                          <a:spcPts val="0"/>
                        </a:spcAft>
                      </a:pPr>
                      <a:r>
                        <a:rPr lang="en-US" sz="1600" b="1" dirty="0">
                          <a:effectLst/>
                          <a:latin typeface="Arial" panose="020B0604020202020204" pitchFamily="34" charset="0"/>
                          <a:cs typeface="Arial" panose="020B0604020202020204" pitchFamily="34" charset="0"/>
                        </a:rPr>
                        <a:t> </a:t>
                      </a:r>
                      <a:endParaRPr lang="en-US" sz="1600" b="1" dirty="0">
                        <a:solidFill>
                          <a:srgbClr val="2E74B5"/>
                        </a:solidFill>
                        <a:effectLst/>
                        <a:latin typeface="Arial" panose="020B0604020202020204" pitchFamily="34" charset="0"/>
                        <a:ea typeface="Calibri" panose="020F0502020204030204" pitchFamily="34" charset="0"/>
                        <a:cs typeface="Arial" panose="020B0604020202020204" pitchFamily="34" charset="0"/>
                      </a:endParaRPr>
                    </a:p>
                  </a:txBody>
                  <a:tcPr marL="43485" marR="43485" marT="0" marB="0"/>
                </a:tc>
                <a:tc>
                  <a:txBody>
                    <a:bodyPr/>
                    <a:lstStyle/>
                    <a:p>
                      <a:pPr marL="0" marR="0">
                        <a:spcBef>
                          <a:spcPts val="0"/>
                        </a:spcBef>
                        <a:spcAft>
                          <a:spcPts val="0"/>
                        </a:spcAft>
                      </a:pPr>
                      <a:r>
                        <a:rPr lang="en-US" sz="1600" b="1" dirty="0">
                          <a:effectLst/>
                          <a:latin typeface="Arial" panose="020B0604020202020204" pitchFamily="34" charset="0"/>
                          <a:cs typeface="Arial" panose="020B0604020202020204" pitchFamily="34" charset="0"/>
                        </a:rPr>
                        <a:t>Framing the question</a:t>
                      </a:r>
                      <a:endParaRPr lang="en-US" sz="1600" b="1" dirty="0">
                        <a:solidFill>
                          <a:srgbClr val="2E74B5"/>
                        </a:solidFill>
                        <a:effectLst/>
                        <a:latin typeface="Arial" panose="020B0604020202020204" pitchFamily="34" charset="0"/>
                        <a:ea typeface="Calibri" panose="020F0502020204030204" pitchFamily="34" charset="0"/>
                        <a:cs typeface="Arial" panose="020B0604020202020204" pitchFamily="34" charset="0"/>
                      </a:endParaRPr>
                    </a:p>
                  </a:txBody>
                  <a:tcPr marL="43485" marR="43485" marT="0" marB="0"/>
                </a:tc>
                <a:extLst>
                  <a:ext uri="{0D108BD9-81ED-4DB2-BD59-A6C34878D82A}">
                    <a16:rowId xmlns:a16="http://schemas.microsoft.com/office/drawing/2014/main" val="2821345211"/>
                  </a:ext>
                </a:extLst>
              </a:tr>
              <a:tr h="774015">
                <a:tc>
                  <a:txBody>
                    <a:bodyPr/>
                    <a:lstStyle/>
                    <a:p>
                      <a:pPr marL="0" marR="0" algn="r">
                        <a:spcBef>
                          <a:spcPts val="0"/>
                        </a:spcBef>
                        <a:spcAft>
                          <a:spcPts val="0"/>
                        </a:spcAft>
                      </a:pPr>
                      <a:r>
                        <a:rPr lang="en-US" sz="1600" dirty="0">
                          <a:effectLst/>
                        </a:rPr>
                        <a:t>Committee sees their role as</a:t>
                      </a:r>
                      <a:endParaRPr lang="en-US" sz="1600" dirty="0">
                        <a:solidFill>
                          <a:srgbClr val="2E74B5"/>
                        </a:solidFill>
                        <a:effectLst/>
                        <a:latin typeface="Times New Roman" panose="02020603050405020304" pitchFamily="18" charset="0"/>
                        <a:ea typeface="Calibri" panose="020F0502020204030204" pitchFamily="34" charset="0"/>
                      </a:endParaRPr>
                    </a:p>
                  </a:txBody>
                  <a:tcPr marL="43485" marR="43485" marT="0" marB="0"/>
                </a:tc>
                <a:tc>
                  <a:txBody>
                    <a:bodyPr/>
                    <a:lstStyle/>
                    <a:p>
                      <a:pPr marL="0" marR="0">
                        <a:spcBef>
                          <a:spcPts val="0"/>
                        </a:spcBef>
                        <a:spcAft>
                          <a:spcPts val="0"/>
                        </a:spcAft>
                      </a:pPr>
                      <a:r>
                        <a:rPr lang="en-US" sz="1600" b="1">
                          <a:effectLst/>
                          <a:latin typeface="Arial" panose="020B0604020202020204" pitchFamily="34" charset="0"/>
                          <a:cs typeface="Arial" panose="020B0604020202020204" pitchFamily="34" charset="0"/>
                        </a:rPr>
                        <a:t>Oversight and authority</a:t>
                      </a:r>
                      <a:endParaRPr lang="en-US" sz="1600" b="1">
                        <a:solidFill>
                          <a:srgbClr val="2E74B5"/>
                        </a:solidFill>
                        <a:effectLst/>
                        <a:latin typeface="Arial" panose="020B0604020202020204" pitchFamily="34" charset="0"/>
                        <a:ea typeface="Calibri" panose="020F0502020204030204" pitchFamily="34" charset="0"/>
                        <a:cs typeface="Arial" panose="020B0604020202020204" pitchFamily="34" charset="0"/>
                      </a:endParaRPr>
                    </a:p>
                  </a:txBody>
                  <a:tcPr marL="43485" marR="43485" marT="0" marB="0"/>
                </a:tc>
                <a:tc>
                  <a:txBody>
                    <a:bodyPr/>
                    <a:lstStyle/>
                    <a:p>
                      <a:pPr marL="0" marR="0">
                        <a:spcBef>
                          <a:spcPts val="0"/>
                        </a:spcBef>
                        <a:spcAft>
                          <a:spcPts val="0"/>
                        </a:spcAft>
                      </a:pPr>
                      <a:r>
                        <a:rPr lang="en-US" sz="1600" b="1">
                          <a:effectLst/>
                          <a:latin typeface="Arial" panose="020B0604020202020204" pitchFamily="34" charset="0"/>
                          <a:cs typeface="Arial" panose="020B0604020202020204" pitchFamily="34" charset="0"/>
                        </a:rPr>
                        <a:t>Strategist</a:t>
                      </a:r>
                      <a:endParaRPr lang="en-US" sz="1600" b="1">
                        <a:solidFill>
                          <a:srgbClr val="2E74B5"/>
                        </a:solidFill>
                        <a:effectLst/>
                        <a:latin typeface="Arial" panose="020B0604020202020204" pitchFamily="34" charset="0"/>
                        <a:ea typeface="Calibri" panose="020F0502020204030204" pitchFamily="34" charset="0"/>
                        <a:cs typeface="Arial" panose="020B0604020202020204" pitchFamily="34" charset="0"/>
                      </a:endParaRPr>
                    </a:p>
                  </a:txBody>
                  <a:tcPr marL="43485" marR="43485" marT="0" marB="0"/>
                </a:tc>
                <a:tc>
                  <a:txBody>
                    <a:bodyPr/>
                    <a:lstStyle/>
                    <a:p>
                      <a:pPr marL="0" marR="0">
                        <a:spcBef>
                          <a:spcPts val="0"/>
                        </a:spcBef>
                        <a:spcAft>
                          <a:spcPts val="0"/>
                        </a:spcAft>
                      </a:pPr>
                      <a:r>
                        <a:rPr lang="en-US" sz="1600" b="1" dirty="0">
                          <a:effectLst/>
                          <a:latin typeface="Arial" panose="020B0604020202020204" pitchFamily="34" charset="0"/>
                          <a:cs typeface="Arial" panose="020B0604020202020204" pitchFamily="34" charset="0"/>
                        </a:rPr>
                        <a:t>Fresh perspective</a:t>
                      </a:r>
                    </a:p>
                    <a:p>
                      <a:pPr marL="0" marR="0">
                        <a:spcBef>
                          <a:spcPts val="0"/>
                        </a:spcBef>
                        <a:spcAft>
                          <a:spcPts val="0"/>
                        </a:spcAft>
                      </a:pPr>
                      <a:r>
                        <a:rPr lang="en-US" sz="1600" b="1" dirty="0">
                          <a:effectLst/>
                          <a:latin typeface="Arial" panose="020B0604020202020204" pitchFamily="34" charset="0"/>
                          <a:cs typeface="Arial" panose="020B0604020202020204" pitchFamily="34" charset="0"/>
                        </a:rPr>
                        <a:t> </a:t>
                      </a:r>
                      <a:endParaRPr lang="en-US" sz="1600" b="1" dirty="0">
                        <a:solidFill>
                          <a:srgbClr val="2E74B5"/>
                        </a:solidFill>
                        <a:effectLst/>
                        <a:latin typeface="Arial" panose="020B0604020202020204" pitchFamily="34" charset="0"/>
                        <a:ea typeface="Calibri" panose="020F0502020204030204" pitchFamily="34" charset="0"/>
                        <a:cs typeface="Arial" panose="020B0604020202020204" pitchFamily="34" charset="0"/>
                      </a:endParaRPr>
                    </a:p>
                  </a:txBody>
                  <a:tcPr marL="43485" marR="43485" marT="0" marB="0"/>
                </a:tc>
                <a:extLst>
                  <a:ext uri="{0D108BD9-81ED-4DB2-BD59-A6C34878D82A}">
                    <a16:rowId xmlns:a16="http://schemas.microsoft.com/office/drawing/2014/main" val="3966962078"/>
                  </a:ext>
                </a:extLst>
              </a:tr>
              <a:tr h="1290025">
                <a:tc>
                  <a:txBody>
                    <a:bodyPr/>
                    <a:lstStyle/>
                    <a:p>
                      <a:pPr marL="0" marR="0" algn="r">
                        <a:spcBef>
                          <a:spcPts val="0"/>
                        </a:spcBef>
                        <a:spcAft>
                          <a:spcPts val="0"/>
                        </a:spcAft>
                      </a:pPr>
                      <a:r>
                        <a:rPr lang="en-US" sz="1600" dirty="0">
                          <a:effectLst/>
                        </a:rPr>
                        <a:t>Performance Metrics</a:t>
                      </a:r>
                      <a:endParaRPr lang="en-US" sz="1600" dirty="0">
                        <a:solidFill>
                          <a:srgbClr val="2E74B5"/>
                        </a:solidFill>
                        <a:effectLst/>
                        <a:latin typeface="Times New Roman" panose="02020603050405020304" pitchFamily="18" charset="0"/>
                        <a:ea typeface="Calibri" panose="020F0502020204030204" pitchFamily="34" charset="0"/>
                      </a:endParaRPr>
                    </a:p>
                  </a:txBody>
                  <a:tcPr marL="43485" marR="43485" marT="0" marB="0"/>
                </a:tc>
                <a:tc>
                  <a:txBody>
                    <a:bodyPr/>
                    <a:lstStyle/>
                    <a:p>
                      <a:pPr marL="0" marR="0">
                        <a:spcBef>
                          <a:spcPts val="0"/>
                        </a:spcBef>
                        <a:spcAft>
                          <a:spcPts val="0"/>
                        </a:spcAft>
                      </a:pPr>
                      <a:r>
                        <a:rPr lang="en-US" sz="1600" b="1">
                          <a:effectLst/>
                          <a:latin typeface="Arial" panose="020B0604020202020204" pitchFamily="34" charset="0"/>
                          <a:cs typeface="Arial" panose="020B0604020202020204" pitchFamily="34" charset="0"/>
                        </a:rPr>
                        <a:t>Facts, figures, finances, reports</a:t>
                      </a:r>
                      <a:endParaRPr lang="en-US" sz="1600" b="1">
                        <a:solidFill>
                          <a:srgbClr val="2E74B5"/>
                        </a:solidFill>
                        <a:effectLst/>
                        <a:latin typeface="Arial" panose="020B0604020202020204" pitchFamily="34" charset="0"/>
                        <a:ea typeface="Calibri" panose="020F0502020204030204" pitchFamily="34" charset="0"/>
                        <a:cs typeface="Arial" panose="020B0604020202020204" pitchFamily="34" charset="0"/>
                      </a:endParaRPr>
                    </a:p>
                  </a:txBody>
                  <a:tcPr marL="43485" marR="43485" marT="0" marB="0"/>
                </a:tc>
                <a:tc>
                  <a:txBody>
                    <a:bodyPr/>
                    <a:lstStyle/>
                    <a:p>
                      <a:pPr marL="0" marR="0">
                        <a:spcBef>
                          <a:spcPts val="0"/>
                        </a:spcBef>
                        <a:spcAft>
                          <a:spcPts val="0"/>
                        </a:spcAft>
                      </a:pPr>
                      <a:r>
                        <a:rPr lang="en-US" sz="1600" b="1">
                          <a:effectLst/>
                          <a:latin typeface="Arial" panose="020B0604020202020204" pitchFamily="34" charset="0"/>
                          <a:cs typeface="Arial" panose="020B0604020202020204" pitchFamily="34" charset="0"/>
                        </a:rPr>
                        <a:t>Strategic Indicators, competitive analysis</a:t>
                      </a:r>
                    </a:p>
                    <a:p>
                      <a:pPr marL="0" marR="0">
                        <a:spcBef>
                          <a:spcPts val="0"/>
                        </a:spcBef>
                        <a:spcAft>
                          <a:spcPts val="0"/>
                        </a:spcAft>
                      </a:pPr>
                      <a:r>
                        <a:rPr lang="en-US" sz="1600" b="1">
                          <a:effectLst/>
                          <a:latin typeface="Arial" panose="020B0604020202020204" pitchFamily="34" charset="0"/>
                          <a:cs typeface="Arial" panose="020B0604020202020204" pitchFamily="34" charset="0"/>
                        </a:rPr>
                        <a:t> </a:t>
                      </a:r>
                      <a:endParaRPr lang="en-US" sz="1600" b="1">
                        <a:solidFill>
                          <a:srgbClr val="2E74B5"/>
                        </a:solidFill>
                        <a:effectLst/>
                        <a:latin typeface="Arial" panose="020B0604020202020204" pitchFamily="34" charset="0"/>
                        <a:ea typeface="Calibri" panose="020F0502020204030204" pitchFamily="34" charset="0"/>
                        <a:cs typeface="Arial" panose="020B0604020202020204" pitchFamily="34" charset="0"/>
                      </a:endParaRPr>
                    </a:p>
                  </a:txBody>
                  <a:tcPr marL="43485" marR="43485" marT="0" marB="0"/>
                </a:tc>
                <a:tc>
                  <a:txBody>
                    <a:bodyPr/>
                    <a:lstStyle/>
                    <a:p>
                      <a:pPr marL="0" marR="0">
                        <a:spcBef>
                          <a:spcPts val="0"/>
                        </a:spcBef>
                        <a:spcAft>
                          <a:spcPts val="0"/>
                        </a:spcAft>
                      </a:pPr>
                      <a:r>
                        <a:rPr lang="en-US" sz="1600" b="1" dirty="0">
                          <a:effectLst/>
                          <a:latin typeface="Arial" panose="020B0604020202020204" pitchFamily="34" charset="0"/>
                          <a:cs typeface="Arial" panose="020B0604020202020204" pitchFamily="34" charset="0"/>
                        </a:rPr>
                        <a:t>Signs of learning and discerning</a:t>
                      </a:r>
                      <a:endParaRPr lang="en-US" sz="1600" b="1" dirty="0">
                        <a:solidFill>
                          <a:srgbClr val="2E74B5"/>
                        </a:solidFill>
                        <a:effectLst/>
                        <a:latin typeface="Arial" panose="020B0604020202020204" pitchFamily="34" charset="0"/>
                        <a:ea typeface="Calibri" panose="020F0502020204030204" pitchFamily="34" charset="0"/>
                        <a:cs typeface="Arial" panose="020B0604020202020204" pitchFamily="34" charset="0"/>
                      </a:endParaRPr>
                    </a:p>
                  </a:txBody>
                  <a:tcPr marL="43485" marR="43485" marT="0" marB="0"/>
                </a:tc>
                <a:extLst>
                  <a:ext uri="{0D108BD9-81ED-4DB2-BD59-A6C34878D82A}">
                    <a16:rowId xmlns:a16="http://schemas.microsoft.com/office/drawing/2014/main" val="1189833600"/>
                  </a:ext>
                </a:extLst>
              </a:tr>
            </a:tbl>
          </a:graphicData>
        </a:graphic>
      </p:graphicFrame>
      <p:sp>
        <p:nvSpPr>
          <p:cNvPr id="7" name="Rectangle 6">
            <a:extLst>
              <a:ext uri="{FF2B5EF4-FFF2-40B4-BE49-F238E27FC236}">
                <a16:creationId xmlns:a16="http://schemas.microsoft.com/office/drawing/2014/main" id="{5941BBDE-7FDD-4021-A939-FCD8BEB9E1AB}"/>
              </a:ext>
            </a:extLst>
          </p:cNvPr>
          <p:cNvSpPr/>
          <p:nvPr/>
        </p:nvSpPr>
        <p:spPr>
          <a:xfrm>
            <a:off x="685800" y="6581001"/>
            <a:ext cx="7543800" cy="276999"/>
          </a:xfrm>
          <a:prstGeom prst="rect">
            <a:avLst/>
          </a:prstGeom>
        </p:spPr>
        <p:txBody>
          <a:bodyPr wrap="square">
            <a:spAutoFit/>
          </a:bodyPr>
          <a:lstStyle/>
          <a:p>
            <a:r>
              <a:rPr lang="en-US" sz="1200" b="1" dirty="0">
                <a:latin typeface="Times New Roman" panose="02020603050405020304" pitchFamily="18" charset="0"/>
                <a:ea typeface="Calibri" panose="020F0502020204030204" pitchFamily="34" charset="0"/>
              </a:rPr>
              <a:t>Table 1</a:t>
            </a:r>
            <a:r>
              <a:rPr lang="en-US" sz="1200" i="1" dirty="0">
                <a:latin typeface="Times New Roman" panose="02020603050405020304" pitchFamily="18" charset="0"/>
                <a:ea typeface="Calibri" panose="020F0502020204030204" pitchFamily="34" charset="0"/>
              </a:rPr>
              <a:t>: Summary of Committee Behavior in these forms of Leadership</a:t>
            </a:r>
            <a:endParaRPr lang="en-US" sz="1200" dirty="0">
              <a:latin typeface="Times New Roman" panose="02020603050405020304" pitchFamily="18" charset="0"/>
              <a:ea typeface="Calibri" panose="020F0502020204030204" pitchFamily="34" charset="0"/>
            </a:endParaRPr>
          </a:p>
        </p:txBody>
      </p:sp>
      <p:sp>
        <p:nvSpPr>
          <p:cNvPr id="8" name="TextBox 7">
            <a:extLst>
              <a:ext uri="{FF2B5EF4-FFF2-40B4-BE49-F238E27FC236}">
                <a16:creationId xmlns:a16="http://schemas.microsoft.com/office/drawing/2014/main" id="{9C8F34DD-05B3-432E-B3AD-D2D13E4C80BC}"/>
              </a:ext>
            </a:extLst>
          </p:cNvPr>
          <p:cNvSpPr txBox="1"/>
          <p:nvPr/>
        </p:nvSpPr>
        <p:spPr>
          <a:xfrm>
            <a:off x="7924800" y="990600"/>
            <a:ext cx="1066800" cy="4708981"/>
          </a:xfrm>
          <a:prstGeom prst="rect">
            <a:avLst/>
          </a:prstGeom>
          <a:noFill/>
          <a:ln>
            <a:solidFill>
              <a:schemeClr val="bg1"/>
            </a:solidFill>
          </a:ln>
        </p:spPr>
        <p:txBody>
          <a:bodyPr wrap="square" rtlCol="0">
            <a:spAutoFit/>
          </a:bodyPr>
          <a:lstStyle/>
          <a:p>
            <a:r>
              <a:rPr lang="en-US" sz="1200" dirty="0"/>
              <a:t>Adapted from “The New Work of the Nonprofit Board,” by Taylor, </a:t>
            </a:r>
            <a:r>
              <a:rPr lang="en-US" sz="1200" dirty="0" err="1"/>
              <a:t>Cahit</a:t>
            </a:r>
            <a:r>
              <a:rPr lang="en-US" sz="1200" dirty="0"/>
              <a:t>, and Holland, </a:t>
            </a:r>
            <a:r>
              <a:rPr lang="en-US" sz="1200" i="1" dirty="0"/>
              <a:t>HBR</a:t>
            </a:r>
            <a:r>
              <a:rPr lang="en-US" sz="1200" dirty="0"/>
              <a:t> Sept.-Oct. 1996, pp. 4-11; and table adapted from </a:t>
            </a:r>
            <a:r>
              <a:rPr lang="en-US" sz="1200" i="1" dirty="0"/>
              <a:t>Governance as Leadership: Reframing the Work of Nonprofit Boards</a:t>
            </a:r>
            <a:r>
              <a:rPr lang="en-US" sz="1200" dirty="0"/>
              <a:t>, Chait, Ryan &amp; Taylor. 2011.</a:t>
            </a:r>
          </a:p>
        </p:txBody>
      </p:sp>
    </p:spTree>
    <p:extLst>
      <p:ext uri="{BB962C8B-B14F-4D97-AF65-F5344CB8AC3E}">
        <p14:creationId xmlns:p14="http://schemas.microsoft.com/office/powerpoint/2010/main" val="38209505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E9640-80AF-4C62-8B89-4843F5C43007}"/>
              </a:ext>
            </a:extLst>
          </p:cNvPr>
          <p:cNvSpPr>
            <a:spLocks noGrp="1"/>
          </p:cNvSpPr>
          <p:nvPr>
            <p:ph type="title"/>
          </p:nvPr>
        </p:nvSpPr>
        <p:spPr/>
        <p:txBody>
          <a:bodyPr/>
          <a:lstStyle/>
          <a:p>
            <a:r>
              <a:rPr lang="en-US" dirty="0"/>
              <a:t>Our Agenda:  4 Keys to Accelerating Collaboration*</a:t>
            </a:r>
          </a:p>
        </p:txBody>
      </p:sp>
      <p:sp>
        <p:nvSpPr>
          <p:cNvPr id="3" name="Content Placeholder 2">
            <a:extLst>
              <a:ext uri="{FF2B5EF4-FFF2-40B4-BE49-F238E27FC236}">
                <a16:creationId xmlns:a16="http://schemas.microsoft.com/office/drawing/2014/main" id="{A3465207-389D-4299-83F6-CC7727584F4E}"/>
              </a:ext>
            </a:extLst>
          </p:cNvPr>
          <p:cNvSpPr>
            <a:spLocks noGrp="1"/>
          </p:cNvSpPr>
          <p:nvPr>
            <p:ph idx="1"/>
          </p:nvPr>
        </p:nvSpPr>
        <p:spPr/>
        <p:txBody>
          <a:bodyPr>
            <a:normAutofit/>
          </a:bodyPr>
          <a:lstStyle/>
          <a:p>
            <a:r>
              <a:rPr lang="en-US" sz="4000" dirty="0"/>
              <a:t>Lean into discomfort</a:t>
            </a:r>
          </a:p>
          <a:p>
            <a:r>
              <a:rPr lang="en-US" sz="4000" dirty="0"/>
              <a:t>Listen as an ally</a:t>
            </a:r>
          </a:p>
          <a:p>
            <a:r>
              <a:rPr lang="en-US" sz="4000" dirty="0"/>
              <a:t>State intent and intensity</a:t>
            </a:r>
          </a:p>
          <a:p>
            <a:r>
              <a:rPr lang="en-US" sz="4000" dirty="0"/>
              <a:t>Share your street corner</a:t>
            </a:r>
          </a:p>
        </p:txBody>
      </p:sp>
      <p:sp>
        <p:nvSpPr>
          <p:cNvPr id="4" name="TextBox 3">
            <a:extLst>
              <a:ext uri="{FF2B5EF4-FFF2-40B4-BE49-F238E27FC236}">
                <a16:creationId xmlns:a16="http://schemas.microsoft.com/office/drawing/2014/main" id="{17AAA179-CB18-492E-A3E2-7F39596B928A}"/>
              </a:ext>
            </a:extLst>
          </p:cNvPr>
          <p:cNvSpPr txBox="1"/>
          <p:nvPr/>
        </p:nvSpPr>
        <p:spPr>
          <a:xfrm>
            <a:off x="609599" y="6271553"/>
            <a:ext cx="6629400" cy="369332"/>
          </a:xfrm>
          <a:prstGeom prst="rect">
            <a:avLst/>
          </a:prstGeom>
          <a:noFill/>
        </p:spPr>
        <p:txBody>
          <a:bodyPr wrap="square" rtlCol="0">
            <a:spAutoFit/>
          </a:bodyPr>
          <a:lstStyle/>
          <a:p>
            <a:r>
              <a:rPr lang="en-US" dirty="0"/>
              <a:t>*From Miller and Katz article (citation on your agenda)</a:t>
            </a:r>
          </a:p>
        </p:txBody>
      </p:sp>
    </p:spTree>
    <p:extLst>
      <p:ext uri="{BB962C8B-B14F-4D97-AF65-F5344CB8AC3E}">
        <p14:creationId xmlns:p14="http://schemas.microsoft.com/office/powerpoint/2010/main" val="8100792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E363F-E36A-4280-8FC7-A27C38FBCB1F}"/>
              </a:ext>
            </a:extLst>
          </p:cNvPr>
          <p:cNvSpPr>
            <a:spLocks noGrp="1"/>
          </p:cNvSpPr>
          <p:nvPr>
            <p:ph type="title"/>
          </p:nvPr>
        </p:nvSpPr>
        <p:spPr>
          <a:xfrm>
            <a:off x="533400" y="35692"/>
            <a:ext cx="6347713" cy="457200"/>
          </a:xfrm>
        </p:spPr>
        <p:txBody>
          <a:bodyPr>
            <a:normAutofit fontScale="90000"/>
          </a:bodyPr>
          <a:lstStyle/>
          <a:p>
            <a:r>
              <a:rPr lang="en-US" dirty="0"/>
              <a:t>Judging versus Joining</a:t>
            </a:r>
          </a:p>
        </p:txBody>
      </p:sp>
      <p:sp>
        <p:nvSpPr>
          <p:cNvPr id="3" name="Content Placeholder 2">
            <a:extLst>
              <a:ext uri="{FF2B5EF4-FFF2-40B4-BE49-F238E27FC236}">
                <a16:creationId xmlns:a16="http://schemas.microsoft.com/office/drawing/2014/main" id="{D26483C7-3DB8-46AC-8341-4A18DEDF8C8B}"/>
              </a:ext>
            </a:extLst>
          </p:cNvPr>
          <p:cNvSpPr>
            <a:spLocks noGrp="1"/>
          </p:cNvSpPr>
          <p:nvPr>
            <p:ph idx="1"/>
          </p:nvPr>
        </p:nvSpPr>
        <p:spPr>
          <a:xfrm>
            <a:off x="152400" y="457200"/>
            <a:ext cx="7848600" cy="1143001"/>
          </a:xfrm>
        </p:spPr>
        <p:txBody>
          <a:bodyPr>
            <a:noAutofit/>
          </a:bodyPr>
          <a:lstStyle/>
          <a:p>
            <a:r>
              <a:rPr lang="en-US" sz="2400" dirty="0"/>
              <a:t>Let’s analyze the Plan the Executive Council proposed using the Judging versus Joining template and a </a:t>
            </a:r>
            <a:r>
              <a:rPr lang="en-US" sz="2400" b="1" dirty="0"/>
              <a:t>mutual gains </a:t>
            </a:r>
            <a:r>
              <a:rPr lang="en-US" sz="2400" dirty="0"/>
              <a:t>approach.</a:t>
            </a:r>
          </a:p>
        </p:txBody>
      </p:sp>
      <p:pic>
        <p:nvPicPr>
          <p:cNvPr id="4" name="Picture 3">
            <a:extLst>
              <a:ext uri="{FF2B5EF4-FFF2-40B4-BE49-F238E27FC236}">
                <a16:creationId xmlns:a16="http://schemas.microsoft.com/office/drawing/2014/main" id="{4800B9F0-A4EE-4BEF-946B-407590EB8DFF}"/>
              </a:ext>
            </a:extLst>
          </p:cNvPr>
          <p:cNvPicPr>
            <a:picLocks noChangeAspect="1"/>
          </p:cNvPicPr>
          <p:nvPr/>
        </p:nvPicPr>
        <p:blipFill rotWithShape="1">
          <a:blip r:embed="rId3"/>
          <a:srcRect l="14743" t="27076" r="67720" b="33253"/>
          <a:stretch/>
        </p:blipFill>
        <p:spPr>
          <a:xfrm>
            <a:off x="381000" y="1600201"/>
            <a:ext cx="7848600" cy="4993507"/>
          </a:xfrm>
          <a:prstGeom prst="rect">
            <a:avLst/>
          </a:prstGeom>
        </p:spPr>
      </p:pic>
    </p:spTree>
    <p:extLst>
      <p:ext uri="{BB962C8B-B14F-4D97-AF65-F5344CB8AC3E}">
        <p14:creationId xmlns:p14="http://schemas.microsoft.com/office/powerpoint/2010/main" val="27267129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06259-A434-4F01-96BC-3F301D468B63}"/>
              </a:ext>
            </a:extLst>
          </p:cNvPr>
          <p:cNvSpPr>
            <a:spLocks noGrp="1"/>
          </p:cNvSpPr>
          <p:nvPr>
            <p:ph type="title"/>
          </p:nvPr>
        </p:nvSpPr>
        <p:spPr/>
        <p:txBody>
          <a:bodyPr/>
          <a:lstStyle/>
          <a:p>
            <a:r>
              <a:rPr lang="en-US" dirty="0"/>
              <a:t>What did I learn?</a:t>
            </a:r>
          </a:p>
        </p:txBody>
      </p:sp>
      <p:sp>
        <p:nvSpPr>
          <p:cNvPr id="3" name="Content Placeholder 2">
            <a:extLst>
              <a:ext uri="{FF2B5EF4-FFF2-40B4-BE49-F238E27FC236}">
                <a16:creationId xmlns:a16="http://schemas.microsoft.com/office/drawing/2014/main" id="{3E7EB3B3-AA4A-4CB5-ACA5-D3F7167B9EA9}"/>
              </a:ext>
            </a:extLst>
          </p:cNvPr>
          <p:cNvSpPr>
            <a:spLocks noGrp="1"/>
          </p:cNvSpPr>
          <p:nvPr>
            <p:ph idx="1"/>
          </p:nvPr>
        </p:nvSpPr>
        <p:spPr/>
        <p:txBody>
          <a:bodyPr>
            <a:normAutofit fontScale="92500" lnSpcReduction="20000"/>
          </a:bodyPr>
          <a:lstStyle/>
          <a:p>
            <a:r>
              <a:rPr lang="en-US" sz="4000" dirty="0"/>
              <a:t>Bureaucracy is bureaucratic</a:t>
            </a:r>
          </a:p>
          <a:p>
            <a:r>
              <a:rPr lang="en-US" sz="4000" dirty="0"/>
              <a:t>Advocacy is effective when you come from a place of conviction, passion, and social justice</a:t>
            </a:r>
          </a:p>
          <a:p>
            <a:r>
              <a:rPr lang="en-US" sz="4000" dirty="0"/>
              <a:t>Advocacy takes time</a:t>
            </a:r>
          </a:p>
        </p:txBody>
      </p:sp>
    </p:spTree>
    <p:extLst>
      <p:ext uri="{BB962C8B-B14F-4D97-AF65-F5344CB8AC3E}">
        <p14:creationId xmlns:p14="http://schemas.microsoft.com/office/powerpoint/2010/main" val="78457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3C767-BFC1-43A4-BFD6-8EB112B5A468}"/>
              </a:ext>
            </a:extLst>
          </p:cNvPr>
          <p:cNvSpPr>
            <a:spLocks noGrp="1"/>
          </p:cNvSpPr>
          <p:nvPr>
            <p:ph type="title"/>
          </p:nvPr>
        </p:nvSpPr>
        <p:spPr/>
        <p:txBody>
          <a:bodyPr/>
          <a:lstStyle/>
          <a:p>
            <a:r>
              <a:rPr lang="en-US" dirty="0"/>
              <a:t>Personal Advocacy Steps</a:t>
            </a:r>
          </a:p>
        </p:txBody>
      </p:sp>
      <p:sp>
        <p:nvSpPr>
          <p:cNvPr id="3" name="Content Placeholder 2">
            <a:extLst>
              <a:ext uri="{FF2B5EF4-FFF2-40B4-BE49-F238E27FC236}">
                <a16:creationId xmlns:a16="http://schemas.microsoft.com/office/drawing/2014/main" id="{03C11B93-1480-4ED1-A41B-AE237A31FB4B}"/>
              </a:ext>
            </a:extLst>
          </p:cNvPr>
          <p:cNvSpPr>
            <a:spLocks noGrp="1"/>
          </p:cNvSpPr>
          <p:nvPr>
            <p:ph idx="1"/>
          </p:nvPr>
        </p:nvSpPr>
        <p:spPr>
          <a:xfrm>
            <a:off x="609598" y="1600200"/>
            <a:ext cx="6629402" cy="4800600"/>
          </a:xfrm>
        </p:spPr>
        <p:txBody>
          <a:bodyPr>
            <a:noAutofit/>
          </a:bodyPr>
          <a:lstStyle/>
          <a:p>
            <a:r>
              <a:rPr lang="en-US" sz="2400" dirty="0"/>
              <a:t>Use your network</a:t>
            </a:r>
          </a:p>
          <a:p>
            <a:pPr lvl="1"/>
            <a:r>
              <a:rPr lang="en-US" sz="2400" dirty="0"/>
              <a:t>Think, pair, share</a:t>
            </a:r>
          </a:p>
          <a:p>
            <a:pPr lvl="2"/>
            <a:r>
              <a:rPr lang="en-US" sz="2400" dirty="0"/>
              <a:t>Pair someone you don’t know as well</a:t>
            </a:r>
          </a:p>
          <a:p>
            <a:pPr lvl="2"/>
            <a:r>
              <a:rPr lang="en-US" sz="2400" dirty="0"/>
              <a:t>Share about a successful advocacy experience</a:t>
            </a:r>
          </a:p>
          <a:p>
            <a:r>
              <a:rPr lang="en-US" sz="2400" dirty="0"/>
              <a:t>Ask</a:t>
            </a:r>
          </a:p>
          <a:p>
            <a:r>
              <a:rPr lang="en-US" sz="2400" dirty="0"/>
              <a:t>One time funds are “easier” to obtain than on-going</a:t>
            </a:r>
          </a:p>
          <a:p>
            <a:r>
              <a:rPr lang="en-US" sz="2400" dirty="0"/>
              <a:t>Did I mention Ask?!</a:t>
            </a:r>
          </a:p>
        </p:txBody>
      </p:sp>
    </p:spTree>
    <p:extLst>
      <p:ext uri="{BB962C8B-B14F-4D97-AF65-F5344CB8AC3E}">
        <p14:creationId xmlns:p14="http://schemas.microsoft.com/office/powerpoint/2010/main" val="30037103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1C661-EA1F-4CE4-80D5-59067AD6621F}"/>
              </a:ext>
            </a:extLst>
          </p:cNvPr>
          <p:cNvSpPr>
            <a:spLocks noGrp="1"/>
          </p:cNvSpPr>
          <p:nvPr>
            <p:ph type="title"/>
          </p:nvPr>
        </p:nvSpPr>
        <p:spPr/>
        <p:txBody>
          <a:bodyPr/>
          <a:lstStyle/>
          <a:p>
            <a:r>
              <a:rPr lang="en-US" dirty="0"/>
              <a:t>Steps to do an Ask</a:t>
            </a:r>
          </a:p>
        </p:txBody>
      </p:sp>
      <p:sp>
        <p:nvSpPr>
          <p:cNvPr id="3" name="Content Placeholder 2">
            <a:extLst>
              <a:ext uri="{FF2B5EF4-FFF2-40B4-BE49-F238E27FC236}">
                <a16:creationId xmlns:a16="http://schemas.microsoft.com/office/drawing/2014/main" id="{252793A0-8626-496B-956C-8F9232938976}"/>
              </a:ext>
            </a:extLst>
          </p:cNvPr>
          <p:cNvSpPr>
            <a:spLocks noGrp="1"/>
          </p:cNvSpPr>
          <p:nvPr>
            <p:ph idx="1"/>
          </p:nvPr>
        </p:nvSpPr>
        <p:spPr>
          <a:xfrm>
            <a:off x="587828" y="1578637"/>
            <a:ext cx="6576313" cy="4669763"/>
          </a:xfrm>
        </p:spPr>
        <p:txBody>
          <a:bodyPr/>
          <a:lstStyle/>
          <a:p>
            <a:r>
              <a:rPr lang="en-US" sz="2000" dirty="0"/>
              <a:t>You have your elevator speech, now what?</a:t>
            </a:r>
          </a:p>
          <a:p>
            <a:pPr lvl="1"/>
            <a:r>
              <a:rPr lang="en-US" sz="2000" dirty="0"/>
              <a:t>Affirm/Reaffirm the opportunity</a:t>
            </a:r>
          </a:p>
          <a:p>
            <a:pPr lvl="1"/>
            <a:r>
              <a:rPr lang="en-US" sz="2000" dirty="0"/>
              <a:t>Tie it to vision</a:t>
            </a:r>
          </a:p>
          <a:p>
            <a:pPr lvl="1"/>
            <a:r>
              <a:rPr lang="en-US" sz="2000" dirty="0"/>
              <a:t>State the purpose</a:t>
            </a:r>
          </a:p>
          <a:p>
            <a:pPr lvl="1"/>
            <a:r>
              <a:rPr lang="en-US" sz="2000" dirty="0"/>
              <a:t>Transition to the ask with a phrase like “Based on…”</a:t>
            </a:r>
          </a:p>
          <a:p>
            <a:pPr lvl="1"/>
            <a:r>
              <a:rPr lang="en-US" sz="2000" dirty="0"/>
              <a:t>Make the ask clearly (what do you want and/or want them to do)</a:t>
            </a:r>
          </a:p>
          <a:p>
            <a:pPr lvl="1"/>
            <a:r>
              <a:rPr lang="en-US" sz="2000" dirty="0"/>
              <a:t>Be quiet</a:t>
            </a:r>
          </a:p>
          <a:p>
            <a:pPr lvl="1"/>
            <a:endParaRPr lang="en-US" dirty="0"/>
          </a:p>
          <a:p>
            <a:pPr marL="365760" lvl="1" indent="0">
              <a:buNone/>
            </a:pPr>
            <a:r>
              <a:rPr lang="en-US" b="1" dirty="0"/>
              <a:t>Remember, it is not about meeting your goals per se, but meeting the goals and needs of who you are asking.</a:t>
            </a:r>
          </a:p>
        </p:txBody>
      </p:sp>
    </p:spTree>
    <p:extLst>
      <p:ext uri="{BB962C8B-B14F-4D97-AF65-F5344CB8AC3E}">
        <p14:creationId xmlns:p14="http://schemas.microsoft.com/office/powerpoint/2010/main" val="1514824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A9066-1A7F-4EC7-B692-C2C20676BA18}"/>
              </a:ext>
            </a:extLst>
          </p:cNvPr>
          <p:cNvSpPr>
            <a:spLocks noGrp="1"/>
          </p:cNvSpPr>
          <p:nvPr>
            <p:ph type="title"/>
          </p:nvPr>
        </p:nvSpPr>
        <p:spPr/>
        <p:txBody>
          <a:bodyPr/>
          <a:lstStyle/>
          <a:p>
            <a:r>
              <a:rPr lang="en-US" dirty="0"/>
              <a:t>What did I learn?</a:t>
            </a:r>
          </a:p>
        </p:txBody>
      </p:sp>
      <p:sp>
        <p:nvSpPr>
          <p:cNvPr id="3" name="Content Placeholder 2">
            <a:extLst>
              <a:ext uri="{FF2B5EF4-FFF2-40B4-BE49-F238E27FC236}">
                <a16:creationId xmlns:a16="http://schemas.microsoft.com/office/drawing/2014/main" id="{41C99A28-593B-4CCA-81DF-7248B09EBF57}"/>
              </a:ext>
            </a:extLst>
          </p:cNvPr>
          <p:cNvSpPr>
            <a:spLocks noGrp="1"/>
          </p:cNvSpPr>
          <p:nvPr>
            <p:ph idx="1"/>
          </p:nvPr>
        </p:nvSpPr>
        <p:spPr/>
        <p:txBody>
          <a:bodyPr>
            <a:normAutofit fontScale="85000" lnSpcReduction="20000"/>
          </a:bodyPr>
          <a:lstStyle/>
          <a:p>
            <a:r>
              <a:rPr lang="en-US" sz="3600" dirty="0"/>
              <a:t>Look beyond the usual partners</a:t>
            </a:r>
          </a:p>
          <a:p>
            <a:r>
              <a:rPr lang="en-US" sz="3600" dirty="0"/>
              <a:t>Volunteer</a:t>
            </a:r>
          </a:p>
          <a:p>
            <a:r>
              <a:rPr lang="en-US" sz="3600" dirty="0"/>
              <a:t>Make connections</a:t>
            </a:r>
          </a:p>
          <a:p>
            <a:pPr lvl="1"/>
            <a:r>
              <a:rPr lang="en-US" sz="3600" dirty="0"/>
              <a:t>Tied AAUW back to the institution where I worked</a:t>
            </a:r>
          </a:p>
          <a:p>
            <a:pPr lvl="1"/>
            <a:r>
              <a:rPr lang="en-US" sz="3600" dirty="0"/>
              <a:t>Advocacy training &amp; project from Vision 2020 applied locally</a:t>
            </a:r>
          </a:p>
        </p:txBody>
      </p:sp>
    </p:spTree>
    <p:extLst>
      <p:ext uri="{BB962C8B-B14F-4D97-AF65-F5344CB8AC3E}">
        <p14:creationId xmlns:p14="http://schemas.microsoft.com/office/powerpoint/2010/main" val="3563034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95B2C-2959-424C-BBD6-BB67D748B527}"/>
              </a:ext>
            </a:extLst>
          </p:cNvPr>
          <p:cNvSpPr>
            <a:spLocks noGrp="1"/>
          </p:cNvSpPr>
          <p:nvPr>
            <p:ph type="title"/>
          </p:nvPr>
        </p:nvSpPr>
        <p:spPr/>
        <p:txBody>
          <a:bodyPr/>
          <a:lstStyle/>
          <a:p>
            <a:r>
              <a:rPr lang="en-US" dirty="0"/>
              <a:t>Political Advocacy</a:t>
            </a:r>
          </a:p>
        </p:txBody>
      </p:sp>
      <p:sp>
        <p:nvSpPr>
          <p:cNvPr id="3" name="Content Placeholder 2">
            <a:extLst>
              <a:ext uri="{FF2B5EF4-FFF2-40B4-BE49-F238E27FC236}">
                <a16:creationId xmlns:a16="http://schemas.microsoft.com/office/drawing/2014/main" id="{8D38FACB-BE97-452E-83CE-D4432103D790}"/>
              </a:ext>
            </a:extLst>
          </p:cNvPr>
          <p:cNvSpPr>
            <a:spLocks noGrp="1"/>
          </p:cNvSpPr>
          <p:nvPr>
            <p:ph idx="1"/>
          </p:nvPr>
        </p:nvSpPr>
        <p:spPr/>
        <p:txBody>
          <a:bodyPr>
            <a:normAutofit/>
          </a:bodyPr>
          <a:lstStyle/>
          <a:p>
            <a:r>
              <a:rPr lang="en-US" sz="4800" dirty="0"/>
              <a:t>NLLD – great training</a:t>
            </a:r>
          </a:p>
        </p:txBody>
      </p:sp>
    </p:spTree>
    <p:extLst>
      <p:ext uri="{BB962C8B-B14F-4D97-AF65-F5344CB8AC3E}">
        <p14:creationId xmlns:p14="http://schemas.microsoft.com/office/powerpoint/2010/main" val="5785576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5002A-C0FB-476A-9CD7-0F9732D007D1}"/>
              </a:ext>
            </a:extLst>
          </p:cNvPr>
          <p:cNvSpPr>
            <a:spLocks noGrp="1"/>
          </p:cNvSpPr>
          <p:nvPr>
            <p:ph type="title"/>
          </p:nvPr>
        </p:nvSpPr>
        <p:spPr/>
        <p:txBody>
          <a:bodyPr>
            <a:normAutofit fontScale="90000"/>
          </a:bodyPr>
          <a:lstStyle/>
          <a:p>
            <a:r>
              <a:rPr lang="en-US" dirty="0"/>
              <a:t>June 20-25 </a:t>
            </a:r>
            <a:br>
              <a:rPr lang="en-US" dirty="0"/>
            </a:br>
            <a:r>
              <a:rPr lang="en-US" dirty="0"/>
              <a:t>National Library Legislative Days (NLLD)</a:t>
            </a:r>
          </a:p>
        </p:txBody>
      </p:sp>
      <p:sp>
        <p:nvSpPr>
          <p:cNvPr id="3" name="Content Placeholder 2">
            <a:extLst>
              <a:ext uri="{FF2B5EF4-FFF2-40B4-BE49-F238E27FC236}">
                <a16:creationId xmlns:a16="http://schemas.microsoft.com/office/drawing/2014/main" id="{6A3B2057-5AC6-464F-99AE-8D6CAD5F9274}"/>
              </a:ext>
            </a:extLst>
          </p:cNvPr>
          <p:cNvSpPr>
            <a:spLocks noGrp="1"/>
          </p:cNvSpPr>
          <p:nvPr>
            <p:ph idx="1"/>
          </p:nvPr>
        </p:nvSpPr>
        <p:spPr/>
        <p:txBody>
          <a:bodyPr/>
          <a:lstStyle/>
          <a:p>
            <a:r>
              <a:rPr lang="en-US" dirty="0"/>
              <a:t>In 2019, NLLD will be combined with the ALA Annual Conference. A series of advocacy events will be planned.  </a:t>
            </a:r>
          </a:p>
          <a:p>
            <a:r>
              <a:rPr lang="en-US" sz="3200" b="1" dirty="0"/>
              <a:t>Day One: learn </a:t>
            </a:r>
            <a:r>
              <a:rPr lang="en-US" sz="3200" b="1" u="sng" dirty="0"/>
              <a:t>effective advocacy tactics </a:t>
            </a:r>
            <a:r>
              <a:rPr lang="en-US" dirty="0"/>
              <a:t>and pressing federal legislative issues that are impacting libraries. </a:t>
            </a:r>
          </a:p>
          <a:p>
            <a:r>
              <a:rPr lang="en-US" dirty="0"/>
              <a:t>Day Two: join attendees from their state to meet with their members of Congress and rally support for library issues and policies. </a:t>
            </a:r>
          </a:p>
          <a:p>
            <a:endParaRPr lang="en-US" dirty="0"/>
          </a:p>
        </p:txBody>
      </p:sp>
      <p:pic>
        <p:nvPicPr>
          <p:cNvPr id="4" name="Picture 2" descr="http://www.ala.org/advocacy/sites/ala.org.advocacy/files/content/nlld-logo_web_white-background.png">
            <a:extLst>
              <a:ext uri="{FF2B5EF4-FFF2-40B4-BE49-F238E27FC236}">
                <a16:creationId xmlns:a16="http://schemas.microsoft.com/office/drawing/2014/main" id="{0BD3A97A-4463-4639-893B-EA682AD9690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648200" y="5520226"/>
            <a:ext cx="2981741" cy="1047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63741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216AEAF-532C-4973-9A1E-02E7A8E1E4F0}"/>
              </a:ext>
            </a:extLst>
          </p:cNvPr>
          <p:cNvPicPr>
            <a:picLocks noChangeAspect="1"/>
          </p:cNvPicPr>
          <p:nvPr/>
        </p:nvPicPr>
        <p:blipFill rotWithShape="1">
          <a:blip r:embed="rId3"/>
          <a:srcRect l="17501" t="14444" r="60999" b="8519"/>
          <a:stretch/>
        </p:blipFill>
        <p:spPr>
          <a:xfrm>
            <a:off x="990600" y="132644"/>
            <a:ext cx="6553200" cy="6604000"/>
          </a:xfrm>
          <a:prstGeom prst="rect">
            <a:avLst/>
          </a:prstGeom>
        </p:spPr>
      </p:pic>
    </p:spTree>
    <p:extLst>
      <p:ext uri="{BB962C8B-B14F-4D97-AF65-F5344CB8AC3E}">
        <p14:creationId xmlns:p14="http://schemas.microsoft.com/office/powerpoint/2010/main" val="32386679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A9C84-43CE-4138-B783-3F700F9E8794}"/>
              </a:ext>
            </a:extLst>
          </p:cNvPr>
          <p:cNvSpPr>
            <a:spLocks noGrp="1"/>
          </p:cNvSpPr>
          <p:nvPr>
            <p:ph type="title"/>
          </p:nvPr>
        </p:nvSpPr>
        <p:spPr/>
        <p:txBody>
          <a:bodyPr/>
          <a:lstStyle/>
          <a:p>
            <a:r>
              <a:rPr lang="en-US" dirty="0"/>
              <a:t>Final Political Tips</a:t>
            </a:r>
          </a:p>
        </p:txBody>
      </p:sp>
      <p:sp>
        <p:nvSpPr>
          <p:cNvPr id="3" name="Content Placeholder 2">
            <a:extLst>
              <a:ext uri="{FF2B5EF4-FFF2-40B4-BE49-F238E27FC236}">
                <a16:creationId xmlns:a16="http://schemas.microsoft.com/office/drawing/2014/main" id="{C302BAD5-87F0-4729-9F86-93170506D439}"/>
              </a:ext>
            </a:extLst>
          </p:cNvPr>
          <p:cNvSpPr>
            <a:spLocks noGrp="1"/>
          </p:cNvSpPr>
          <p:nvPr>
            <p:ph idx="1"/>
          </p:nvPr>
        </p:nvSpPr>
        <p:spPr/>
        <p:txBody>
          <a:bodyPr>
            <a:normAutofit fontScale="85000" lnSpcReduction="10000"/>
          </a:bodyPr>
          <a:lstStyle/>
          <a:p>
            <a:r>
              <a:rPr lang="en-US" sz="4000" dirty="0"/>
              <a:t>The staffers are important</a:t>
            </a:r>
          </a:p>
          <a:p>
            <a:r>
              <a:rPr lang="en-US" sz="4000" dirty="0"/>
              <a:t>Send messages after 8 pm Eastern time or Sunday nights</a:t>
            </a:r>
          </a:p>
          <a:p>
            <a:r>
              <a:rPr lang="en-US" sz="4000" dirty="0"/>
              <a:t>Staffers are required to log all messages</a:t>
            </a:r>
          </a:p>
          <a:p>
            <a:r>
              <a:rPr lang="en-US" sz="4000" dirty="0"/>
              <a:t>Always follow up after a visit</a:t>
            </a:r>
          </a:p>
        </p:txBody>
      </p:sp>
    </p:spTree>
    <p:extLst>
      <p:ext uri="{BB962C8B-B14F-4D97-AF65-F5344CB8AC3E}">
        <p14:creationId xmlns:p14="http://schemas.microsoft.com/office/powerpoint/2010/main" val="3827264293"/>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3832</TotalTime>
  <Words>859</Words>
  <Application>Microsoft Office PowerPoint</Application>
  <PresentationFormat>On-screen Show (4:3)</PresentationFormat>
  <Paragraphs>183</Paragraphs>
  <Slides>19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Times New Roman</vt:lpstr>
      <vt:lpstr>Trebuchet MS</vt:lpstr>
      <vt:lpstr>Wingdings 3</vt:lpstr>
      <vt:lpstr>Facet</vt:lpstr>
      <vt:lpstr>COLD and ADVOCACY: Introduction/First half day+  An Advocacy Journey  Irene M.H. Herold </vt:lpstr>
      <vt:lpstr>What did I learn?</vt:lpstr>
      <vt:lpstr>Personal Advocacy Steps</vt:lpstr>
      <vt:lpstr>Steps to do an Ask</vt:lpstr>
      <vt:lpstr>What did I learn?</vt:lpstr>
      <vt:lpstr>Political Advocacy</vt:lpstr>
      <vt:lpstr>June 20-25  National Library Legislative Days (NLLD)</vt:lpstr>
      <vt:lpstr>PowerPoint Presentation</vt:lpstr>
      <vt:lpstr>Final Political Tips</vt:lpstr>
      <vt:lpstr>COLD, ADVOCACY &amp; ACRL/ALA, Etc.</vt:lpstr>
      <vt:lpstr>ACRL’s Advocacy &amp; Issues http://www.ala.org/acrl/issues</vt:lpstr>
      <vt:lpstr>Toolkits:  http://acrl.libguides.com/ scholcomm/toolkit/home</vt:lpstr>
      <vt:lpstr>Process of Creating Major Change via Leadership using John Kotter’s Model*</vt:lpstr>
      <vt:lpstr>PowerPoint Presentation</vt:lpstr>
      <vt:lpstr>Brainstorm the Changing Landscape:</vt:lpstr>
      <vt:lpstr>Brainstorm the Changing Landscape: What do we know?</vt:lpstr>
      <vt:lpstr>PowerPoint Presentation</vt:lpstr>
      <vt:lpstr>Our Agenda:  4 Keys to Accelerating Collaboration*</vt:lpstr>
      <vt:lpstr>Judging versus Joining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Les Kong</dc:creator>
  <cp:lastModifiedBy>Irene Herold</cp:lastModifiedBy>
  <cp:revision>127</cp:revision>
  <cp:lastPrinted>2019-01-11T17:04:00Z</cp:lastPrinted>
  <dcterms:created xsi:type="dcterms:W3CDTF">2016-09-28T08:38:35Z</dcterms:created>
  <dcterms:modified xsi:type="dcterms:W3CDTF">2019-01-15T11:47:32Z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2014-05-14T00:00:00Z</vt:filetime>
  </property>
  <property fmtid="{D5CDD505-2E9C-101B-9397-08002B2CF9AE}" pid="3" name="Creator">
    <vt:lpwstr>Acrobat PDFMaker 9.0 for PowerPoint</vt:lpwstr>
  </property>
  <property fmtid="{D5CDD505-2E9C-101B-9397-08002B2CF9AE}" pid="4" name="LastSaved">
    <vt:filetime>2016-09-28T00:00:00Z</vt:filetime>
  </property>
</Properties>
</file>