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08" r:id="rId2"/>
  </p:sldMasterIdLst>
  <p:notesMasterIdLst>
    <p:notesMasterId r:id="rId20"/>
  </p:notesMasterIdLst>
  <p:sldIdLst>
    <p:sldId id="269" r:id="rId3"/>
    <p:sldId id="270" r:id="rId4"/>
    <p:sldId id="271" r:id="rId5"/>
    <p:sldId id="272" r:id="rId6"/>
    <p:sldId id="273" r:id="rId7"/>
    <p:sldId id="274" r:id="rId8"/>
    <p:sldId id="275" r:id="rId9"/>
    <p:sldId id="276" r:id="rId10"/>
    <p:sldId id="262" r:id="rId11"/>
    <p:sldId id="258" r:id="rId12"/>
    <p:sldId id="259" r:id="rId13"/>
    <p:sldId id="264" r:id="rId14"/>
    <p:sldId id="263" r:id="rId15"/>
    <p:sldId id="261" r:id="rId16"/>
    <p:sldId id="267" r:id="rId17"/>
    <p:sldId id="265"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4" autoAdjust="0"/>
    <p:restoredTop sz="55759" autoAdjust="0"/>
  </p:normalViewPr>
  <p:slideViewPr>
    <p:cSldViewPr snapToGrid="0">
      <p:cViewPr varScale="1">
        <p:scale>
          <a:sx n="38" d="100"/>
          <a:sy n="38" d="100"/>
        </p:scale>
        <p:origin x="16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lee168\Desktop\COLD\Courier%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[Courier Report.xlsx]Sheet2!PivotTable1</c:name>
    <c:fmtId val="17"/>
  </c:pivotSource>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Courier Report Totals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pivotFmt>
      <c:pivotFmt>
        <c:idx val="1"/>
      </c:pivotFmt>
      <c:pivotFmt>
        <c:idx val="2"/>
      </c:pivotFmt>
      <c:pivotFmt>
        <c:idx val="3"/>
      </c:pivotFmt>
      <c:pivotFmt>
        <c:idx val="4"/>
      </c:pivotFmt>
      <c:pivotFmt>
        <c:idx val="5"/>
      </c:pivotFmt>
      <c:pivotFmt>
        <c:idx val="6"/>
        <c:spPr>
          <a:solidFill>
            <a:schemeClr val="accent1"/>
          </a:solidFill>
          <a:ln>
            <a:noFill/>
          </a:ln>
          <a:effectLst/>
        </c:spPr>
        <c:marker>
          <c:spPr>
            <a:solidFill>
              <a:schemeClr val="accent1"/>
            </a:solidFill>
            <a:ln w="9525">
              <a:solidFill>
                <a:schemeClr val="accent1"/>
              </a:solidFill>
            </a:ln>
            <a:effectLst/>
          </c:spPr>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s>
    <c:plotArea>
      <c:layout/>
      <c:barChart>
        <c:barDir val="col"/>
        <c:grouping val="clustered"/>
        <c:varyColors val="0"/>
        <c:ser>
          <c:idx val="0"/>
          <c:order val="0"/>
          <c:tx>
            <c:strRef>
              <c:f>Sheet2!$B$3</c:f>
              <c:strCache>
                <c:ptCount val="1"/>
                <c:pt idx="0">
                  <c:v>Total</c:v>
                </c:pt>
              </c:strCache>
            </c:strRef>
          </c:tx>
          <c:spPr>
            <a:solidFill>
              <a:schemeClr val="accent1"/>
            </a:solidFill>
            <a:ln>
              <a:noFill/>
            </a:ln>
            <a:effectLst/>
          </c:spPr>
          <c:invertIfNegative val="0"/>
          <c:dLbls>
            <c:delete val="1"/>
          </c:dLbls>
          <c:cat>
            <c:strRef>
              <c:f>Sheet2!$A$4:$A$10</c:f>
              <c:strCache>
                <c:ptCount val="6"/>
                <c:pt idx="0">
                  <c:v>Courier Misdelivery</c:v>
                </c:pt>
                <c:pt idx="1">
                  <c:v>Courier No-Show</c:v>
                </c:pt>
                <c:pt idx="2">
                  <c:v>Damaged Materials</c:v>
                </c:pt>
                <c:pt idx="3">
                  <c:v>Driver Issues</c:v>
                </c:pt>
                <c:pt idx="4">
                  <c:v>Other</c:v>
                </c:pt>
                <c:pt idx="5">
                  <c:v>Unapproved Schedule Change</c:v>
                </c:pt>
              </c:strCache>
            </c:strRef>
          </c:cat>
          <c:val>
            <c:numRef>
              <c:f>Sheet2!$B$4:$B$10</c:f>
              <c:numCache>
                <c:formatCode>General</c:formatCode>
                <c:ptCount val="6"/>
                <c:pt idx="0">
                  <c:v>3</c:v>
                </c:pt>
                <c:pt idx="1">
                  <c:v>3</c:v>
                </c:pt>
                <c:pt idx="2">
                  <c:v>2</c:v>
                </c:pt>
                <c:pt idx="3">
                  <c:v>1</c:v>
                </c:pt>
                <c:pt idx="4">
                  <c:v>8</c:v>
                </c:pt>
                <c:pt idx="5">
                  <c:v>2</c:v>
                </c:pt>
              </c:numCache>
            </c:numRef>
          </c:val>
          <c:extLst>
            <c:ext xmlns:c16="http://schemas.microsoft.com/office/drawing/2014/chart" uri="{C3380CC4-5D6E-409C-BE32-E72D297353CC}">
              <c16:uniqueId val="{00000000-EA09-4ECF-8A89-2188C6E9E980}"/>
            </c:ext>
          </c:extLst>
        </c:ser>
        <c:dLbls>
          <c:dLblPos val="outEnd"/>
          <c:showLegendKey val="0"/>
          <c:showVal val="1"/>
          <c:showCatName val="0"/>
          <c:showSerName val="0"/>
          <c:showPercent val="0"/>
          <c:showBubbleSize val="0"/>
        </c:dLbls>
        <c:gapWidth val="219"/>
        <c:overlap val="-27"/>
        <c:axId val="488225264"/>
        <c:axId val="488225592"/>
      </c:barChart>
      <c:catAx>
        <c:axId val="48822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8225592"/>
        <c:crosses val="autoZero"/>
        <c:auto val="1"/>
        <c:lblAlgn val="ctr"/>
        <c:lblOffset val="100"/>
        <c:noMultiLvlLbl val="0"/>
      </c:catAx>
      <c:valAx>
        <c:axId val="488225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82252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System wide</a:t>
            </a:r>
            <a:r>
              <a:rPr lang="en-US" baseline="0" dirty="0" smtClean="0"/>
              <a:t> </a:t>
            </a:r>
            <a:r>
              <a:rPr lang="en-US" dirty="0" smtClean="0"/>
              <a:t>Lending</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CSU+</c:v>
                </c:pt>
              </c:strCache>
            </c:strRef>
          </c:tx>
          <c:spPr>
            <a:solidFill>
              <a:schemeClr val="accent1">
                <a:shade val="6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t"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 17</c:v>
                </c:pt>
                <c:pt idx="1">
                  <c:v>Fall 18</c:v>
                </c:pt>
              </c:strCache>
            </c:strRef>
          </c:cat>
          <c:val>
            <c:numRef>
              <c:f>Sheet1!$B$2:$B$3</c:f>
              <c:numCache>
                <c:formatCode>#,##0</c:formatCode>
                <c:ptCount val="2"/>
                <c:pt idx="0">
                  <c:v>24234</c:v>
                </c:pt>
                <c:pt idx="1">
                  <c:v>27887</c:v>
                </c:pt>
              </c:numCache>
            </c:numRef>
          </c:val>
          <c:extLst>
            <c:ext xmlns:c16="http://schemas.microsoft.com/office/drawing/2014/chart" uri="{C3380CC4-5D6E-409C-BE32-E72D297353CC}">
              <c16:uniqueId val="{00000000-9E18-4F4C-A1E5-F03E6EE98161}"/>
            </c:ext>
          </c:extLst>
        </c:ser>
        <c:ser>
          <c:idx val="1"/>
          <c:order val="1"/>
          <c:tx>
            <c:strRef>
              <c:f>Sheet1!$C$1</c:f>
              <c:strCache>
                <c:ptCount val="1"/>
                <c:pt idx="0">
                  <c:v>ILLiad</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 17</c:v>
                </c:pt>
                <c:pt idx="1">
                  <c:v>Fall 18</c:v>
                </c:pt>
              </c:strCache>
            </c:strRef>
          </c:cat>
          <c:val>
            <c:numRef>
              <c:f>Sheet1!$C$2:$C$3</c:f>
              <c:numCache>
                <c:formatCode>General</c:formatCode>
                <c:ptCount val="2"/>
                <c:pt idx="0">
                  <c:v>14567</c:v>
                </c:pt>
                <c:pt idx="1">
                  <c:v>14171</c:v>
                </c:pt>
              </c:numCache>
            </c:numRef>
          </c:val>
          <c:extLst>
            <c:ext xmlns:c16="http://schemas.microsoft.com/office/drawing/2014/chart" uri="{C3380CC4-5D6E-409C-BE32-E72D297353CC}">
              <c16:uniqueId val="{00000001-9E18-4F4C-A1E5-F03E6EE98161}"/>
            </c:ext>
          </c:extLst>
        </c:ser>
        <c:dLbls>
          <c:showLegendKey val="0"/>
          <c:showVal val="0"/>
          <c:showCatName val="0"/>
          <c:showSerName val="0"/>
          <c:showPercent val="0"/>
          <c:showBubbleSize val="0"/>
        </c:dLbls>
        <c:gapWidth val="90"/>
        <c:overlap val="100"/>
        <c:axId val="785574672"/>
        <c:axId val="785575920"/>
      </c:barChart>
      <c:lineChart>
        <c:grouping val="standard"/>
        <c:varyColors val="0"/>
        <c:ser>
          <c:idx val="2"/>
          <c:order val="2"/>
          <c:tx>
            <c:strRef>
              <c:f>Sheet1!$D$1</c:f>
              <c:strCache>
                <c:ptCount val="1"/>
                <c:pt idx="0">
                  <c:v>*</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 17</c:v>
                </c:pt>
                <c:pt idx="1">
                  <c:v>Fall 18</c:v>
                </c:pt>
              </c:strCache>
            </c:strRef>
          </c:cat>
          <c:val>
            <c:numRef>
              <c:f>Sheet1!$D$2:$D$3</c:f>
              <c:numCache>
                <c:formatCode>#,##0</c:formatCode>
                <c:ptCount val="2"/>
                <c:pt idx="0">
                  <c:v>38801</c:v>
                </c:pt>
                <c:pt idx="1">
                  <c:v>42058</c:v>
                </c:pt>
              </c:numCache>
            </c:numRef>
          </c:val>
          <c:smooth val="0"/>
          <c:extLst>
            <c:ext xmlns:c16="http://schemas.microsoft.com/office/drawing/2014/chart" uri="{C3380CC4-5D6E-409C-BE32-E72D297353CC}">
              <c16:uniqueId val="{00000003-9E18-4F4C-A1E5-F03E6EE98161}"/>
            </c:ext>
          </c:extLst>
        </c:ser>
        <c:dLbls>
          <c:showLegendKey val="0"/>
          <c:showVal val="0"/>
          <c:showCatName val="0"/>
          <c:showSerName val="0"/>
          <c:showPercent val="0"/>
          <c:showBubbleSize val="0"/>
        </c:dLbls>
        <c:marker val="1"/>
        <c:smooth val="0"/>
        <c:axId val="785574672"/>
        <c:axId val="785575920"/>
      </c:lineChart>
      <c:catAx>
        <c:axId val="78557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5575920"/>
        <c:crosses val="autoZero"/>
        <c:auto val="1"/>
        <c:lblAlgn val="ctr"/>
        <c:lblOffset val="100"/>
        <c:noMultiLvlLbl val="0"/>
      </c:catAx>
      <c:valAx>
        <c:axId val="785575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557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System wide Borrowing</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CSU+</c:v>
                </c:pt>
              </c:strCache>
            </c:strRef>
          </c:tx>
          <c:spPr>
            <a:solidFill>
              <a:schemeClr val="accent2">
                <a:shade val="6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t"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 17</c:v>
                </c:pt>
                <c:pt idx="1">
                  <c:v>Fall 18</c:v>
                </c:pt>
              </c:strCache>
            </c:strRef>
          </c:cat>
          <c:val>
            <c:numRef>
              <c:f>Sheet1!$B$2:$B$3</c:f>
              <c:numCache>
                <c:formatCode>#,##0</c:formatCode>
                <c:ptCount val="2"/>
                <c:pt idx="0">
                  <c:v>24065</c:v>
                </c:pt>
                <c:pt idx="1">
                  <c:v>27631</c:v>
                </c:pt>
              </c:numCache>
            </c:numRef>
          </c:val>
          <c:extLst>
            <c:ext xmlns:c16="http://schemas.microsoft.com/office/drawing/2014/chart" uri="{C3380CC4-5D6E-409C-BE32-E72D297353CC}">
              <c16:uniqueId val="{00000000-9E18-4F4C-A1E5-F03E6EE98161}"/>
            </c:ext>
          </c:extLst>
        </c:ser>
        <c:ser>
          <c:idx val="1"/>
          <c:order val="1"/>
          <c:tx>
            <c:strRef>
              <c:f>Sheet1!$C$1</c:f>
              <c:strCache>
                <c:ptCount val="1"/>
                <c:pt idx="0">
                  <c:v>ILLiad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 17</c:v>
                </c:pt>
                <c:pt idx="1">
                  <c:v>Fall 18</c:v>
                </c:pt>
              </c:strCache>
            </c:strRef>
          </c:cat>
          <c:val>
            <c:numRef>
              <c:f>Sheet1!$C$2:$C$3</c:f>
              <c:numCache>
                <c:formatCode>General</c:formatCode>
                <c:ptCount val="2"/>
                <c:pt idx="0">
                  <c:v>14423</c:v>
                </c:pt>
                <c:pt idx="1">
                  <c:v>14196</c:v>
                </c:pt>
              </c:numCache>
            </c:numRef>
          </c:val>
          <c:extLst>
            <c:ext xmlns:c16="http://schemas.microsoft.com/office/drawing/2014/chart" uri="{C3380CC4-5D6E-409C-BE32-E72D297353CC}">
              <c16:uniqueId val="{00000001-9E18-4F4C-A1E5-F03E6EE98161}"/>
            </c:ext>
          </c:extLst>
        </c:ser>
        <c:dLbls>
          <c:showLegendKey val="0"/>
          <c:showVal val="0"/>
          <c:showCatName val="0"/>
          <c:showSerName val="0"/>
          <c:showPercent val="0"/>
          <c:showBubbleSize val="0"/>
        </c:dLbls>
        <c:gapWidth val="90"/>
        <c:overlap val="100"/>
        <c:axId val="785574672"/>
        <c:axId val="785575920"/>
      </c:barChart>
      <c:lineChart>
        <c:grouping val="standard"/>
        <c:varyColors val="0"/>
        <c:ser>
          <c:idx val="2"/>
          <c:order val="2"/>
          <c:tx>
            <c:strRef>
              <c:f>Sheet1!$D$1</c:f>
              <c:strCache>
                <c:ptCount val="1"/>
                <c:pt idx="0">
                  <c:v>*</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 17</c:v>
                </c:pt>
                <c:pt idx="1">
                  <c:v>Fall 18</c:v>
                </c:pt>
              </c:strCache>
            </c:strRef>
          </c:cat>
          <c:val>
            <c:numRef>
              <c:f>Sheet1!$D$2:$D$3</c:f>
              <c:numCache>
                <c:formatCode>#,##0</c:formatCode>
                <c:ptCount val="2"/>
                <c:pt idx="0">
                  <c:v>38488</c:v>
                </c:pt>
                <c:pt idx="1">
                  <c:v>41827</c:v>
                </c:pt>
              </c:numCache>
            </c:numRef>
          </c:val>
          <c:smooth val="0"/>
          <c:extLst>
            <c:ext xmlns:c16="http://schemas.microsoft.com/office/drawing/2014/chart" uri="{C3380CC4-5D6E-409C-BE32-E72D297353CC}">
              <c16:uniqueId val="{00000003-9E18-4F4C-A1E5-F03E6EE98161}"/>
            </c:ext>
          </c:extLst>
        </c:ser>
        <c:dLbls>
          <c:showLegendKey val="0"/>
          <c:showVal val="0"/>
          <c:showCatName val="0"/>
          <c:showSerName val="0"/>
          <c:showPercent val="0"/>
          <c:showBubbleSize val="0"/>
        </c:dLbls>
        <c:marker val="1"/>
        <c:smooth val="0"/>
        <c:axId val="785574672"/>
        <c:axId val="785575920"/>
      </c:lineChart>
      <c:catAx>
        <c:axId val="78557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5575920"/>
        <c:crosses val="autoZero"/>
        <c:auto val="1"/>
        <c:lblAlgn val="ctr"/>
        <c:lblOffset val="100"/>
        <c:noMultiLvlLbl val="0"/>
      </c:catAx>
      <c:valAx>
        <c:axId val="785575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557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Link+ Libraries - Lending</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CSU+</c:v>
                </c:pt>
              </c:strCache>
            </c:strRef>
          </c:tx>
          <c:spPr>
            <a:solidFill>
              <a:schemeClr val="accent3">
                <a:shade val="6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t"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 17</c:v>
                </c:pt>
                <c:pt idx="1">
                  <c:v>Fall 18</c:v>
                </c:pt>
              </c:strCache>
            </c:strRef>
          </c:cat>
          <c:val>
            <c:numRef>
              <c:f>Sheet1!$B$2:$B$3</c:f>
              <c:numCache>
                <c:formatCode>#,##0</c:formatCode>
                <c:ptCount val="2"/>
                <c:pt idx="0">
                  <c:v>9363</c:v>
                </c:pt>
                <c:pt idx="1">
                  <c:v>11643</c:v>
                </c:pt>
              </c:numCache>
            </c:numRef>
          </c:val>
          <c:extLst>
            <c:ext xmlns:c16="http://schemas.microsoft.com/office/drawing/2014/chart" uri="{C3380CC4-5D6E-409C-BE32-E72D297353CC}">
              <c16:uniqueId val="{00000000-9E18-4F4C-A1E5-F03E6EE98161}"/>
            </c:ext>
          </c:extLst>
        </c:ser>
        <c:ser>
          <c:idx val="1"/>
          <c:order val="1"/>
          <c:tx>
            <c:strRef>
              <c:f>Sheet1!$C$1</c:f>
              <c:strCache>
                <c:ptCount val="1"/>
                <c:pt idx="0">
                  <c:v>ILLiad</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 17</c:v>
                </c:pt>
                <c:pt idx="1">
                  <c:v>Fall 18</c:v>
                </c:pt>
              </c:strCache>
            </c:strRef>
          </c:cat>
          <c:val>
            <c:numRef>
              <c:f>Sheet1!$C$2:$C$3</c:f>
              <c:numCache>
                <c:formatCode>General</c:formatCode>
                <c:ptCount val="2"/>
                <c:pt idx="0">
                  <c:v>5824</c:v>
                </c:pt>
                <c:pt idx="1">
                  <c:v>5647</c:v>
                </c:pt>
              </c:numCache>
            </c:numRef>
          </c:val>
          <c:extLst>
            <c:ext xmlns:c16="http://schemas.microsoft.com/office/drawing/2014/chart" uri="{C3380CC4-5D6E-409C-BE32-E72D297353CC}">
              <c16:uniqueId val="{00000001-9E18-4F4C-A1E5-F03E6EE98161}"/>
            </c:ext>
          </c:extLst>
        </c:ser>
        <c:dLbls>
          <c:showLegendKey val="0"/>
          <c:showVal val="0"/>
          <c:showCatName val="0"/>
          <c:showSerName val="0"/>
          <c:showPercent val="0"/>
          <c:showBubbleSize val="0"/>
        </c:dLbls>
        <c:gapWidth val="90"/>
        <c:overlap val="100"/>
        <c:axId val="785574672"/>
        <c:axId val="785575920"/>
      </c:barChart>
      <c:lineChart>
        <c:grouping val="standard"/>
        <c:varyColors val="0"/>
        <c:ser>
          <c:idx val="2"/>
          <c:order val="2"/>
          <c:tx>
            <c:strRef>
              <c:f>Sheet1!$D$1</c:f>
              <c:strCache>
                <c:ptCount val="1"/>
                <c:pt idx="0">
                  <c:v>*</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 17</c:v>
                </c:pt>
                <c:pt idx="1">
                  <c:v>Fall 18</c:v>
                </c:pt>
              </c:strCache>
            </c:strRef>
          </c:cat>
          <c:val>
            <c:numRef>
              <c:f>Sheet1!$D$2:$D$3</c:f>
              <c:numCache>
                <c:formatCode>#,##0</c:formatCode>
                <c:ptCount val="2"/>
                <c:pt idx="0">
                  <c:v>15187</c:v>
                </c:pt>
                <c:pt idx="1">
                  <c:v>17290</c:v>
                </c:pt>
              </c:numCache>
            </c:numRef>
          </c:val>
          <c:smooth val="0"/>
          <c:extLst>
            <c:ext xmlns:c16="http://schemas.microsoft.com/office/drawing/2014/chart" uri="{C3380CC4-5D6E-409C-BE32-E72D297353CC}">
              <c16:uniqueId val="{00000003-9E18-4F4C-A1E5-F03E6EE98161}"/>
            </c:ext>
          </c:extLst>
        </c:ser>
        <c:dLbls>
          <c:showLegendKey val="0"/>
          <c:showVal val="0"/>
          <c:showCatName val="0"/>
          <c:showSerName val="0"/>
          <c:showPercent val="0"/>
          <c:showBubbleSize val="0"/>
        </c:dLbls>
        <c:marker val="1"/>
        <c:smooth val="0"/>
        <c:axId val="785574672"/>
        <c:axId val="785575920"/>
      </c:lineChart>
      <c:catAx>
        <c:axId val="78557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5575920"/>
        <c:crosses val="autoZero"/>
        <c:auto val="1"/>
        <c:lblAlgn val="ctr"/>
        <c:lblOffset val="100"/>
        <c:noMultiLvlLbl val="0"/>
      </c:catAx>
      <c:valAx>
        <c:axId val="785575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557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smtClean="0"/>
              <a:t>Link+ Libraries - </a:t>
            </a:r>
            <a:r>
              <a:rPr lang="en-US" dirty="0" smtClean="0"/>
              <a:t>Borrowing</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CSU+</c:v>
                </c:pt>
              </c:strCache>
            </c:strRef>
          </c:tx>
          <c:spPr>
            <a:solidFill>
              <a:schemeClr val="accent4">
                <a:shade val="6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t"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 17</c:v>
                </c:pt>
                <c:pt idx="1">
                  <c:v>Fall 18</c:v>
                </c:pt>
              </c:strCache>
            </c:strRef>
          </c:cat>
          <c:val>
            <c:numRef>
              <c:f>Sheet1!$B$2:$B$3</c:f>
              <c:numCache>
                <c:formatCode>#,##0</c:formatCode>
                <c:ptCount val="2"/>
                <c:pt idx="0">
                  <c:v>14805</c:v>
                </c:pt>
                <c:pt idx="1">
                  <c:v>16211</c:v>
                </c:pt>
              </c:numCache>
            </c:numRef>
          </c:val>
          <c:extLst>
            <c:ext xmlns:c16="http://schemas.microsoft.com/office/drawing/2014/chart" uri="{C3380CC4-5D6E-409C-BE32-E72D297353CC}">
              <c16:uniqueId val="{00000000-9E18-4F4C-A1E5-F03E6EE98161}"/>
            </c:ext>
          </c:extLst>
        </c:ser>
        <c:ser>
          <c:idx val="1"/>
          <c:order val="1"/>
          <c:tx>
            <c:strRef>
              <c:f>Sheet1!$C$1</c:f>
              <c:strCache>
                <c:ptCount val="1"/>
                <c:pt idx="0">
                  <c:v>ILLiad</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 17</c:v>
                </c:pt>
                <c:pt idx="1">
                  <c:v>Fall 18</c:v>
                </c:pt>
              </c:strCache>
            </c:strRef>
          </c:cat>
          <c:val>
            <c:numRef>
              <c:f>Sheet1!$C$2:$C$3</c:f>
              <c:numCache>
                <c:formatCode>General</c:formatCode>
                <c:ptCount val="2"/>
                <c:pt idx="0">
                  <c:v>5957</c:v>
                </c:pt>
                <c:pt idx="1">
                  <c:v>6175</c:v>
                </c:pt>
              </c:numCache>
            </c:numRef>
          </c:val>
          <c:extLst>
            <c:ext xmlns:c16="http://schemas.microsoft.com/office/drawing/2014/chart" uri="{C3380CC4-5D6E-409C-BE32-E72D297353CC}">
              <c16:uniqueId val="{00000001-9E18-4F4C-A1E5-F03E6EE98161}"/>
            </c:ext>
          </c:extLst>
        </c:ser>
        <c:dLbls>
          <c:showLegendKey val="0"/>
          <c:showVal val="0"/>
          <c:showCatName val="0"/>
          <c:showSerName val="0"/>
          <c:showPercent val="0"/>
          <c:showBubbleSize val="0"/>
        </c:dLbls>
        <c:gapWidth val="90"/>
        <c:overlap val="100"/>
        <c:axId val="785574672"/>
        <c:axId val="785575920"/>
      </c:barChart>
      <c:lineChart>
        <c:grouping val="standard"/>
        <c:varyColors val="0"/>
        <c:ser>
          <c:idx val="2"/>
          <c:order val="2"/>
          <c:tx>
            <c:strRef>
              <c:f>Sheet1!$D$1</c:f>
              <c:strCache>
                <c:ptCount val="1"/>
                <c:pt idx="0">
                  <c:v>*</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 17</c:v>
                </c:pt>
                <c:pt idx="1">
                  <c:v>Fall 18</c:v>
                </c:pt>
              </c:strCache>
            </c:strRef>
          </c:cat>
          <c:val>
            <c:numRef>
              <c:f>Sheet1!$D$2:$D$3</c:f>
              <c:numCache>
                <c:formatCode>#,##0</c:formatCode>
                <c:ptCount val="2"/>
                <c:pt idx="0">
                  <c:v>20762</c:v>
                </c:pt>
                <c:pt idx="1">
                  <c:v>22386</c:v>
                </c:pt>
              </c:numCache>
            </c:numRef>
          </c:val>
          <c:smooth val="0"/>
          <c:extLst>
            <c:ext xmlns:c16="http://schemas.microsoft.com/office/drawing/2014/chart" uri="{C3380CC4-5D6E-409C-BE32-E72D297353CC}">
              <c16:uniqueId val="{00000003-9E18-4F4C-A1E5-F03E6EE98161}"/>
            </c:ext>
          </c:extLst>
        </c:ser>
        <c:dLbls>
          <c:showLegendKey val="0"/>
          <c:showVal val="0"/>
          <c:showCatName val="0"/>
          <c:showSerName val="0"/>
          <c:showPercent val="0"/>
          <c:showBubbleSize val="0"/>
        </c:dLbls>
        <c:marker val="1"/>
        <c:smooth val="0"/>
        <c:axId val="785574672"/>
        <c:axId val="785575920"/>
      </c:lineChart>
      <c:catAx>
        <c:axId val="78557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5575920"/>
        <c:crosses val="autoZero"/>
        <c:auto val="1"/>
        <c:lblAlgn val="ctr"/>
        <c:lblOffset val="100"/>
        <c:noMultiLvlLbl val="0"/>
      </c:catAx>
      <c:valAx>
        <c:axId val="785575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557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dirty="0" smtClean="0"/>
              <a:t>Borrowing Requests</a:t>
            </a:r>
            <a:r>
              <a:rPr lang="en-US" baseline="0" dirty="0" smtClean="0"/>
              <a:t> per Student Fall 2018</a:t>
            </a:r>
            <a:endParaRPr lang="en-US" dirty="0"/>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4.5937620609070105E-2"/>
          <c:y val="7.6763925342665504E-2"/>
          <c:w val="0.93838320027715394"/>
          <c:h val="0.7655608048993876"/>
        </c:manualLayout>
      </c:layout>
      <c:barChart>
        <c:barDir val="col"/>
        <c:grouping val="clustered"/>
        <c:varyColors val="0"/>
        <c:ser>
          <c:idx val="0"/>
          <c:order val="0"/>
          <c:tx>
            <c:strRef>
              <c:f>Sheet1!$B$1</c:f>
              <c:strCache>
                <c:ptCount val="1"/>
                <c:pt idx="0">
                  <c:v>Borrowing per capita</c:v>
                </c:pt>
              </c:strCache>
            </c:strRef>
          </c:tx>
          <c:spPr>
            <a:solidFill>
              <a:schemeClr val="accent2"/>
            </a:solidFill>
            <a:ln>
              <a:noFill/>
            </a:ln>
            <a:effectLst/>
          </c:spPr>
          <c:invertIfNegative val="0"/>
          <c:cat>
            <c:strRef>
              <c:f>Sheet1!$A$2:$A$25</c:f>
              <c:strCache>
                <c:ptCount val="24"/>
                <c:pt idx="0">
                  <c:v>Moss Landing</c:v>
                </c:pt>
                <c:pt idx="1">
                  <c:v>Sonoma</c:v>
                </c:pt>
                <c:pt idx="2">
                  <c:v>Maritime</c:v>
                </c:pt>
                <c:pt idx="3">
                  <c:v>Humboldt</c:v>
                </c:pt>
                <c:pt idx="4">
                  <c:v>Long Beach</c:v>
                </c:pt>
                <c:pt idx="5">
                  <c:v>San Francisco</c:v>
                </c:pt>
                <c:pt idx="6">
                  <c:v>San Luis Obispo</c:v>
                </c:pt>
                <c:pt idx="7">
                  <c:v>Fullerton</c:v>
                </c:pt>
                <c:pt idx="8">
                  <c:v>Monterey Bay</c:v>
                </c:pt>
                <c:pt idx="9">
                  <c:v>Stanislaus</c:v>
                </c:pt>
                <c:pt idx="10">
                  <c:v>Pomona</c:v>
                </c:pt>
                <c:pt idx="11">
                  <c:v>Channel Islands</c:v>
                </c:pt>
                <c:pt idx="12">
                  <c:v>Bakersfield</c:v>
                </c:pt>
                <c:pt idx="13">
                  <c:v>Dominguez Hills</c:v>
                </c:pt>
                <c:pt idx="14">
                  <c:v>Fresno</c:v>
                </c:pt>
                <c:pt idx="15">
                  <c:v>San Jose</c:v>
                </c:pt>
                <c:pt idx="16">
                  <c:v>East Bay</c:v>
                </c:pt>
                <c:pt idx="17">
                  <c:v>San Marcos</c:v>
                </c:pt>
                <c:pt idx="18">
                  <c:v>Los Angeles</c:v>
                </c:pt>
                <c:pt idx="19">
                  <c:v>Sacramento</c:v>
                </c:pt>
                <c:pt idx="20">
                  <c:v>San Bernardino</c:v>
                </c:pt>
                <c:pt idx="21">
                  <c:v>Northridge</c:v>
                </c:pt>
                <c:pt idx="22">
                  <c:v>Chico</c:v>
                </c:pt>
                <c:pt idx="23">
                  <c:v>San Diego</c:v>
                </c:pt>
              </c:strCache>
            </c:strRef>
          </c:cat>
          <c:val>
            <c:numRef>
              <c:f>Sheet1!$B$2:$B$25</c:f>
              <c:numCache>
                <c:formatCode>0.00</c:formatCode>
                <c:ptCount val="24"/>
                <c:pt idx="0">
                  <c:v>0.31111111111111112</c:v>
                </c:pt>
                <c:pt idx="1">
                  <c:v>0.19275997233110445</c:v>
                </c:pt>
                <c:pt idx="4">
                  <c:v>0.12318266763802224</c:v>
                </c:pt>
                <c:pt idx="5">
                  <c:v>0.10986690045429186</c:v>
                </c:pt>
                <c:pt idx="6">
                  <c:v>0.10597057159026599</c:v>
                </c:pt>
                <c:pt idx="7">
                  <c:v>9.7157331832254432E-2</c:v>
                </c:pt>
                <c:pt idx="8">
                  <c:v>8.7151171466945232E-2</c:v>
                </c:pt>
                <c:pt idx="9">
                  <c:v>8.2762557077625573E-2</c:v>
                </c:pt>
                <c:pt idx="10">
                  <c:v>8.2459485224022883E-2</c:v>
                </c:pt>
                <c:pt idx="12">
                  <c:v>6.9583152409900137E-2</c:v>
                </c:pt>
                <c:pt idx="13">
                  <c:v>5.9314033983637507E-2</c:v>
                </c:pt>
                <c:pt idx="17">
                  <c:v>3.6051432291666664E-2</c:v>
                </c:pt>
                <c:pt idx="19">
                  <c:v>2.9828960664695536E-2</c:v>
                </c:pt>
                <c:pt idx="20">
                  <c:v>2.7607189137416194E-2</c:v>
                </c:pt>
              </c:numCache>
            </c:numRef>
          </c:val>
          <c:extLst>
            <c:ext xmlns:c16="http://schemas.microsoft.com/office/drawing/2014/chart" uri="{C3380CC4-5D6E-409C-BE32-E72D297353CC}">
              <c16:uniqueId val="{00000000-8D2D-41DE-87A6-CD4B373AA9A5}"/>
            </c:ext>
          </c:extLst>
        </c:ser>
        <c:ser>
          <c:idx val="1"/>
          <c:order val="1"/>
          <c:tx>
            <c:strRef>
              <c:f>Sheet1!$C$1</c:f>
              <c:strCache>
                <c:ptCount val="1"/>
                <c:pt idx="0">
                  <c:v>Column1</c:v>
                </c:pt>
              </c:strCache>
            </c:strRef>
          </c:tx>
          <c:spPr>
            <a:solidFill>
              <a:schemeClr val="accent3"/>
            </a:solidFill>
            <a:ln>
              <a:noFill/>
            </a:ln>
            <a:effectLst/>
          </c:spPr>
          <c:invertIfNegative val="0"/>
          <c:cat>
            <c:strRef>
              <c:f>Sheet1!$A$2:$A$25</c:f>
              <c:strCache>
                <c:ptCount val="24"/>
                <c:pt idx="0">
                  <c:v>Moss Landing</c:v>
                </c:pt>
                <c:pt idx="1">
                  <c:v>Sonoma</c:v>
                </c:pt>
                <c:pt idx="2">
                  <c:v>Maritime</c:v>
                </c:pt>
                <c:pt idx="3">
                  <c:v>Humboldt</c:v>
                </c:pt>
                <c:pt idx="4">
                  <c:v>Long Beach</c:v>
                </c:pt>
                <c:pt idx="5">
                  <c:v>San Francisco</c:v>
                </c:pt>
                <c:pt idx="6">
                  <c:v>San Luis Obispo</c:v>
                </c:pt>
                <c:pt idx="7">
                  <c:v>Fullerton</c:v>
                </c:pt>
                <c:pt idx="8">
                  <c:v>Monterey Bay</c:v>
                </c:pt>
                <c:pt idx="9">
                  <c:v>Stanislaus</c:v>
                </c:pt>
                <c:pt idx="10">
                  <c:v>Pomona</c:v>
                </c:pt>
                <c:pt idx="11">
                  <c:v>Channel Islands</c:v>
                </c:pt>
                <c:pt idx="12">
                  <c:v>Bakersfield</c:v>
                </c:pt>
                <c:pt idx="13">
                  <c:v>Dominguez Hills</c:v>
                </c:pt>
                <c:pt idx="14">
                  <c:v>Fresno</c:v>
                </c:pt>
                <c:pt idx="15">
                  <c:v>San Jose</c:v>
                </c:pt>
                <c:pt idx="16">
                  <c:v>East Bay</c:v>
                </c:pt>
                <c:pt idx="17">
                  <c:v>San Marcos</c:v>
                </c:pt>
                <c:pt idx="18">
                  <c:v>Los Angeles</c:v>
                </c:pt>
                <c:pt idx="19">
                  <c:v>Sacramento</c:v>
                </c:pt>
                <c:pt idx="20">
                  <c:v>San Bernardino</c:v>
                </c:pt>
                <c:pt idx="21">
                  <c:v>Northridge</c:v>
                </c:pt>
                <c:pt idx="22">
                  <c:v>Chico</c:v>
                </c:pt>
                <c:pt idx="23">
                  <c:v>San Diego</c:v>
                </c:pt>
              </c:strCache>
            </c:strRef>
          </c:cat>
          <c:val>
            <c:numRef>
              <c:f>Sheet1!$C$2:$C$25</c:f>
              <c:numCache>
                <c:formatCode>General</c:formatCode>
                <c:ptCount val="24"/>
                <c:pt idx="2" formatCode="0.00">
                  <c:v>0.16169828364950317</c:v>
                </c:pt>
                <c:pt idx="3" formatCode="0.00">
                  <c:v>0.14724259712034773</c:v>
                </c:pt>
                <c:pt idx="11" formatCode="0.00">
                  <c:v>7.2964792098136055E-2</c:v>
                </c:pt>
                <c:pt idx="14" formatCode="0.00">
                  <c:v>4.7625472207231519E-2</c:v>
                </c:pt>
                <c:pt idx="15" formatCode="0.00">
                  <c:v>4.5998784802887882E-2</c:v>
                </c:pt>
                <c:pt idx="16" formatCode="0.00">
                  <c:v>3.9851265055371433E-2</c:v>
                </c:pt>
                <c:pt idx="18" formatCode="0.00">
                  <c:v>3.376260272811997E-2</c:v>
                </c:pt>
                <c:pt idx="21" formatCode="0.00">
                  <c:v>2.6875250701965503E-2</c:v>
                </c:pt>
                <c:pt idx="22" formatCode="0.00">
                  <c:v>2.2571028776540731E-2</c:v>
                </c:pt>
                <c:pt idx="23" formatCode="0.00">
                  <c:v>2.032012004501688E-2</c:v>
                </c:pt>
              </c:numCache>
            </c:numRef>
          </c:val>
          <c:extLst>
            <c:ext xmlns:c16="http://schemas.microsoft.com/office/drawing/2014/chart" uri="{C3380CC4-5D6E-409C-BE32-E72D297353CC}">
              <c16:uniqueId val="{00000003-8D2D-41DE-87A6-CD4B373AA9A5}"/>
            </c:ext>
          </c:extLst>
        </c:ser>
        <c:dLbls>
          <c:showLegendKey val="0"/>
          <c:showVal val="0"/>
          <c:showCatName val="0"/>
          <c:showSerName val="0"/>
          <c:showPercent val="0"/>
          <c:showBubbleSize val="0"/>
        </c:dLbls>
        <c:gapWidth val="150"/>
        <c:axId val="795386704"/>
        <c:axId val="795388368"/>
      </c:barChart>
      <c:catAx>
        <c:axId val="79538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795388368"/>
        <c:crosses val="autoZero"/>
        <c:auto val="1"/>
        <c:lblAlgn val="ctr"/>
        <c:lblOffset val="100"/>
        <c:noMultiLvlLbl val="0"/>
      </c:catAx>
      <c:valAx>
        <c:axId val="7953883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5386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67F1D-A818-46A0-909D-89C13DB7CB70}" type="datetimeFigureOut">
              <a:rPr lang="en-US" smtClean="0"/>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96EEF-E676-4D10-89F1-A44D9E5A3F16}" type="slidenum">
              <a:rPr lang="en-US" smtClean="0"/>
              <a:t>‹#›</a:t>
            </a:fld>
            <a:endParaRPr lang="en-US"/>
          </a:p>
        </p:txBody>
      </p:sp>
    </p:spTree>
    <p:extLst>
      <p:ext uri="{BB962C8B-B14F-4D97-AF65-F5344CB8AC3E}">
        <p14:creationId xmlns:p14="http://schemas.microsoft.com/office/powerpoint/2010/main" val="246188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Spreadsheet of data I used is posted with the COLD agenda for today.</a:t>
            </a:r>
            <a:endParaRPr lang="en-US" b="0" dirty="0" smtClean="0">
              <a:effectLst/>
            </a:endParaRPr>
          </a:p>
          <a:p>
            <a:pPr rtl="0"/>
            <a:r>
              <a:rPr lang="en-US" sz="1200" b="0" i="0" u="none" strike="noStrike" kern="1200" dirty="0" smtClean="0">
                <a:solidFill>
                  <a:schemeClr val="tx1"/>
                </a:solidFill>
                <a:effectLst/>
                <a:latin typeface="+mn-lt"/>
                <a:ea typeface="+mn-ea"/>
                <a:cs typeface="+mn-cs"/>
              </a:rPr>
              <a:t>I want to start by walking through some data, providing a summary of what I see in comparing two semesters of CSU+ and </a:t>
            </a:r>
            <a:r>
              <a:rPr lang="en-US" sz="1200" b="0" i="0" u="none" strike="noStrike" kern="1200" dirty="0" err="1" smtClean="0">
                <a:solidFill>
                  <a:schemeClr val="tx1"/>
                </a:solidFill>
                <a:effectLst/>
                <a:latin typeface="+mn-lt"/>
                <a:ea typeface="+mn-ea"/>
                <a:cs typeface="+mn-cs"/>
              </a:rPr>
              <a:t>ILLiad</a:t>
            </a:r>
            <a:r>
              <a:rPr lang="en-US" sz="1200" b="0" i="0" u="none" strike="noStrike" kern="1200" dirty="0" smtClean="0">
                <a:solidFill>
                  <a:schemeClr val="tx1"/>
                </a:solidFill>
                <a:effectLst/>
                <a:latin typeface="+mn-lt"/>
                <a:ea typeface="+mn-ea"/>
                <a:cs typeface="+mn-cs"/>
              </a:rPr>
              <a:t> data.</a:t>
            </a:r>
            <a:endParaRPr lang="en-US" b="0" dirty="0" smtClean="0">
              <a:effectLst/>
            </a:endParaRPr>
          </a:p>
          <a:p>
            <a:pPr rtl="0"/>
            <a:r>
              <a:rPr lang="en-US" sz="1200" b="0" i="0" u="none" strike="noStrike" kern="1200" dirty="0" smtClean="0">
                <a:solidFill>
                  <a:schemeClr val="tx1"/>
                </a:solidFill>
                <a:effectLst/>
                <a:latin typeface="+mn-lt"/>
                <a:ea typeface="+mn-ea"/>
                <a:cs typeface="+mn-cs"/>
              </a:rPr>
              <a:t>We’ll be looking at borrowing and lending activity for </a:t>
            </a:r>
            <a:r>
              <a:rPr lang="en-US" sz="1200" b="0" i="0" u="none" strike="noStrike" kern="1200" dirty="0" err="1" smtClean="0">
                <a:solidFill>
                  <a:schemeClr val="tx1"/>
                </a:solidFill>
                <a:effectLst/>
                <a:latin typeface="+mn-lt"/>
                <a:ea typeface="+mn-ea"/>
                <a:cs typeface="+mn-cs"/>
              </a:rPr>
              <a:t>for</a:t>
            </a:r>
            <a:r>
              <a:rPr lang="en-US" sz="1200" b="0" i="0" u="none" strike="noStrike" kern="1200" dirty="0" smtClean="0">
                <a:solidFill>
                  <a:schemeClr val="tx1"/>
                </a:solidFill>
                <a:effectLst/>
                <a:latin typeface="+mn-lt"/>
                <a:ea typeface="+mn-ea"/>
                <a:cs typeface="+mn-cs"/>
              </a:rPr>
              <a:t> Fall 2017 and Fall 2018 since at this point we don’t have comparative data for CSU+ a full academic year. The data has been pulled from the Alma Network Zone and OCLC usage statistics. Student enrollment data was retrieved from the CO.</a:t>
            </a:r>
            <a:endParaRPr lang="en-US" b="0" dirty="0" smtClean="0">
              <a:effectLst/>
            </a:endParaRPr>
          </a:p>
        </p:txBody>
      </p:sp>
      <p:sp>
        <p:nvSpPr>
          <p:cNvPr id="4" name="Slide Number Placeholder 3"/>
          <p:cNvSpPr>
            <a:spLocks noGrp="1"/>
          </p:cNvSpPr>
          <p:nvPr>
            <p:ph type="sldNum" sz="quarter" idx="10"/>
          </p:nvPr>
        </p:nvSpPr>
        <p:spPr/>
        <p:txBody>
          <a:bodyPr/>
          <a:lstStyle/>
          <a:p>
            <a:fld id="{5E696EEF-E676-4D10-89F1-A44D9E5A3F16}" type="slidenum">
              <a:rPr lang="en-US" smtClean="0"/>
              <a:t>9</a:t>
            </a:fld>
            <a:endParaRPr lang="en-US"/>
          </a:p>
        </p:txBody>
      </p:sp>
    </p:spTree>
    <p:extLst>
      <p:ext uri="{BB962C8B-B14F-4D97-AF65-F5344CB8AC3E}">
        <p14:creationId xmlns:p14="http://schemas.microsoft.com/office/powerpoint/2010/main" val="57423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First looking at Lending activity:</a:t>
            </a:r>
            <a:endParaRPr lang="en-US" b="0" dirty="0" smtClean="0">
              <a:effectLst/>
            </a:endParaRPr>
          </a:p>
          <a:p>
            <a:pPr rtl="0"/>
            <a:r>
              <a:rPr lang="en-US" sz="1200" b="0" i="0" u="none" strike="noStrike" kern="1200" dirty="0" smtClean="0">
                <a:solidFill>
                  <a:schemeClr val="tx1"/>
                </a:solidFill>
                <a:effectLst/>
                <a:latin typeface="+mn-lt"/>
                <a:ea typeface="+mn-ea"/>
                <a:cs typeface="+mn-cs"/>
              </a:rPr>
              <a:t>We’re seeing an increase in CSU+ lending activity from Fall 2017 to Fall 2018, a 15% increase to be precise while </a:t>
            </a:r>
            <a:r>
              <a:rPr lang="en-US" sz="1200" b="0" i="0" u="none" strike="noStrike" kern="1200" dirty="0" err="1" smtClean="0">
                <a:solidFill>
                  <a:schemeClr val="tx1"/>
                </a:solidFill>
                <a:effectLst/>
                <a:latin typeface="+mn-lt"/>
                <a:ea typeface="+mn-ea"/>
                <a:cs typeface="+mn-cs"/>
              </a:rPr>
              <a:t>ILLiad</a:t>
            </a:r>
            <a:r>
              <a:rPr lang="en-US" sz="1200" b="0" i="0" u="none" strike="noStrike" kern="1200" dirty="0" smtClean="0">
                <a:solidFill>
                  <a:schemeClr val="tx1"/>
                </a:solidFill>
                <a:effectLst/>
                <a:latin typeface="+mn-lt"/>
                <a:ea typeface="+mn-ea"/>
                <a:cs typeface="+mn-cs"/>
              </a:rPr>
              <a:t> traffic has decreased by 3% from year to year.</a:t>
            </a:r>
            <a:endParaRPr lang="en-US" b="0" dirty="0" smtClean="0">
              <a:effectLst/>
            </a:endParaRPr>
          </a:p>
          <a:p>
            <a:pPr rtl="0"/>
            <a:r>
              <a:rPr lang="en-US" sz="1200" b="0" i="0" u="none" strike="noStrike" kern="1200" dirty="0" smtClean="0">
                <a:solidFill>
                  <a:schemeClr val="tx1"/>
                </a:solidFill>
                <a:effectLst/>
                <a:latin typeface="+mn-lt"/>
                <a:ea typeface="+mn-ea"/>
                <a:cs typeface="+mn-cs"/>
              </a:rPr>
              <a:t>This overall increase is contrary to a consistent general downward trend in ILL volume that we’ve seen reflected in our ISPIE statistics since 2010</a:t>
            </a:r>
            <a:endParaRPr lang="en-US" b="0" dirty="0" smtClean="0">
              <a:effectLst/>
            </a:endParaRPr>
          </a:p>
        </p:txBody>
      </p:sp>
      <p:sp>
        <p:nvSpPr>
          <p:cNvPr id="4" name="Slide Number Placeholder 3"/>
          <p:cNvSpPr>
            <a:spLocks noGrp="1"/>
          </p:cNvSpPr>
          <p:nvPr>
            <p:ph type="sldNum" sz="quarter" idx="10"/>
          </p:nvPr>
        </p:nvSpPr>
        <p:spPr/>
        <p:txBody>
          <a:bodyPr/>
          <a:lstStyle/>
          <a:p>
            <a:fld id="{5E696EEF-E676-4D10-89F1-A44D9E5A3F16}" type="slidenum">
              <a:rPr lang="en-US" smtClean="0"/>
              <a:t>10</a:t>
            </a:fld>
            <a:endParaRPr lang="en-US"/>
          </a:p>
        </p:txBody>
      </p:sp>
    </p:spTree>
    <p:extLst>
      <p:ext uri="{BB962C8B-B14F-4D97-AF65-F5344CB8AC3E}">
        <p14:creationId xmlns:p14="http://schemas.microsoft.com/office/powerpoint/2010/main" val="301849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 see similar trends in borrowing with an overall increase in borrowing despite a 4% decrease in </a:t>
            </a:r>
            <a:r>
              <a:rPr lang="en-US" sz="1200" b="0" i="0" u="none" strike="noStrike" kern="1200" dirty="0" err="1" smtClean="0">
                <a:solidFill>
                  <a:schemeClr val="tx1"/>
                </a:solidFill>
                <a:effectLst/>
                <a:latin typeface="+mn-lt"/>
                <a:ea typeface="+mn-ea"/>
                <a:cs typeface="+mn-cs"/>
              </a:rPr>
              <a:t>ILLiad</a:t>
            </a:r>
            <a:r>
              <a:rPr lang="en-US" sz="1200" b="0" i="0" u="none" strike="noStrike" kern="1200" dirty="0" smtClean="0">
                <a:solidFill>
                  <a:schemeClr val="tx1"/>
                </a:solidFill>
                <a:effectLst/>
                <a:latin typeface="+mn-lt"/>
                <a:ea typeface="+mn-ea"/>
                <a:cs typeface="+mn-cs"/>
              </a:rPr>
              <a:t> lending.</a:t>
            </a:r>
            <a:endParaRPr lang="en-US" b="0" dirty="0" smtClean="0">
              <a:effectLst/>
            </a:endParaRPr>
          </a:p>
          <a:p>
            <a:pPr rtl="0"/>
            <a:r>
              <a:rPr lang="en-US" sz="1200" b="0" i="0" u="none" strike="noStrike" kern="1200" dirty="0" smtClean="0">
                <a:solidFill>
                  <a:schemeClr val="tx1"/>
                </a:solidFill>
                <a:effectLst/>
                <a:latin typeface="+mn-lt"/>
                <a:ea typeface="+mn-ea"/>
                <a:cs typeface="+mn-cs"/>
              </a:rPr>
              <a:t>Another point to consider here is that the overall percentage of borrowing traffic that went through </a:t>
            </a:r>
            <a:r>
              <a:rPr lang="en-US" sz="1200" b="0" i="0" u="none" strike="noStrike" kern="1200" dirty="0" err="1" smtClean="0">
                <a:solidFill>
                  <a:schemeClr val="tx1"/>
                </a:solidFill>
                <a:effectLst/>
                <a:latin typeface="+mn-lt"/>
                <a:ea typeface="+mn-ea"/>
                <a:cs typeface="+mn-cs"/>
              </a:rPr>
              <a:t>ILLiad</a:t>
            </a:r>
            <a:r>
              <a:rPr lang="en-US" sz="1200" b="0" i="0" u="none" strike="noStrike" kern="1200" dirty="0" smtClean="0">
                <a:solidFill>
                  <a:schemeClr val="tx1"/>
                </a:solidFill>
                <a:effectLst/>
                <a:latin typeface="+mn-lt"/>
                <a:ea typeface="+mn-ea"/>
                <a:cs typeface="+mn-cs"/>
              </a:rPr>
              <a:t> went down by 3%.</a:t>
            </a:r>
            <a:endParaRPr lang="en-US" b="0" dirty="0" smtClean="0">
              <a:effectLst/>
            </a:endParaRPr>
          </a:p>
          <a:p>
            <a:pPr rtl="0"/>
            <a:r>
              <a:rPr lang="en-US" sz="1200" b="0" i="0" u="none" strike="noStrike" kern="1200" dirty="0" smtClean="0">
                <a:solidFill>
                  <a:schemeClr val="tx1"/>
                </a:solidFill>
                <a:effectLst/>
                <a:latin typeface="+mn-lt"/>
                <a:ea typeface="+mn-ea"/>
                <a:cs typeface="+mn-cs"/>
              </a:rPr>
              <a:t>This may speak to more accurate requesting configuration in discovery or increased accuracy of </a:t>
            </a:r>
            <a:r>
              <a:rPr lang="en-US" sz="1200" b="0" i="0" u="none" strike="noStrike" kern="1200" dirty="0" err="1" smtClean="0">
                <a:solidFill>
                  <a:schemeClr val="tx1"/>
                </a:solidFill>
                <a:effectLst/>
                <a:latin typeface="+mn-lt"/>
                <a:ea typeface="+mn-ea"/>
                <a:cs typeface="+mn-cs"/>
              </a:rPr>
              <a:t>requestability</a:t>
            </a:r>
            <a:r>
              <a:rPr lang="en-US" sz="1200" b="0" i="0" u="none" strike="noStrike" kern="1200" dirty="0" smtClean="0">
                <a:solidFill>
                  <a:schemeClr val="tx1"/>
                </a:solidFill>
                <a:effectLst/>
                <a:latin typeface="+mn-lt"/>
                <a:ea typeface="+mn-ea"/>
                <a:cs typeface="+mn-cs"/>
              </a:rPr>
              <a:t> configurations in Alma.</a:t>
            </a:r>
            <a:endParaRPr lang="en-US" b="0" dirty="0" smtClean="0">
              <a:effectLst/>
            </a:endParaRPr>
          </a:p>
        </p:txBody>
      </p:sp>
      <p:sp>
        <p:nvSpPr>
          <p:cNvPr id="4" name="Slide Number Placeholder 3"/>
          <p:cNvSpPr>
            <a:spLocks noGrp="1"/>
          </p:cNvSpPr>
          <p:nvPr>
            <p:ph type="sldNum" sz="quarter" idx="10"/>
          </p:nvPr>
        </p:nvSpPr>
        <p:spPr/>
        <p:txBody>
          <a:bodyPr/>
          <a:lstStyle/>
          <a:p>
            <a:fld id="{5E696EEF-E676-4D10-89F1-A44D9E5A3F16}" type="slidenum">
              <a:rPr lang="en-US" smtClean="0"/>
              <a:t>11</a:t>
            </a:fld>
            <a:endParaRPr lang="en-US"/>
          </a:p>
        </p:txBody>
      </p:sp>
    </p:spTree>
    <p:extLst>
      <p:ext uri="{BB962C8B-B14F-4D97-AF65-F5344CB8AC3E}">
        <p14:creationId xmlns:p14="http://schemas.microsoft.com/office/powerpoint/2010/main" val="215247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Link+ libraries - to be clear, this doesn’t show </a:t>
            </a:r>
            <a:r>
              <a:rPr lang="en-US" sz="1200" b="0" i="0" u="none" strike="noStrike" kern="1200" dirty="0" err="1" smtClean="0">
                <a:solidFill>
                  <a:schemeClr val="tx1"/>
                </a:solidFill>
                <a:effectLst/>
                <a:latin typeface="+mn-lt"/>
                <a:ea typeface="+mn-ea"/>
                <a:cs typeface="+mn-cs"/>
              </a:rPr>
              <a:t>Link+data</a:t>
            </a:r>
            <a:r>
              <a:rPr lang="en-US" sz="1200" b="0" i="0" u="none" strike="noStrike" kern="1200" dirty="0" smtClean="0">
                <a:solidFill>
                  <a:schemeClr val="tx1"/>
                </a:solidFill>
                <a:effectLst/>
                <a:latin typeface="+mn-lt"/>
                <a:ea typeface="+mn-ea"/>
                <a:cs typeface="+mn-cs"/>
              </a:rPr>
              <a:t>, we are still limiting this comparison to </a:t>
            </a:r>
            <a:r>
              <a:rPr lang="en-US" sz="1200" b="0" i="0" u="none" strike="noStrike" kern="1200" dirty="0" err="1" smtClean="0">
                <a:solidFill>
                  <a:schemeClr val="tx1"/>
                </a:solidFill>
                <a:effectLst/>
                <a:latin typeface="+mn-lt"/>
                <a:ea typeface="+mn-ea"/>
                <a:cs typeface="+mn-cs"/>
              </a:rPr>
              <a:t>ILLiad</a:t>
            </a:r>
            <a:r>
              <a:rPr lang="en-US" sz="1200" b="0" i="0" u="none" strike="noStrike" kern="1200" dirty="0" smtClean="0">
                <a:solidFill>
                  <a:schemeClr val="tx1"/>
                </a:solidFill>
                <a:effectLst/>
                <a:latin typeface="+mn-lt"/>
                <a:ea typeface="+mn-ea"/>
                <a:cs typeface="+mn-cs"/>
              </a:rPr>
              <a:t> and CSU+ data, rather this is a look at ILL activity for the subset of the campuses who used Link+ at some point.</a:t>
            </a:r>
            <a:endParaRPr lang="en-US" b="0" dirty="0" smtClean="0">
              <a:effectLst/>
            </a:endParaRPr>
          </a:p>
          <a:p>
            <a:pPr rtl="0"/>
            <a:r>
              <a:rPr lang="en-US" sz="1200" b="0" i="0" u="none" strike="noStrike" kern="1200" dirty="0" smtClean="0">
                <a:solidFill>
                  <a:schemeClr val="tx1"/>
                </a:solidFill>
                <a:effectLst/>
                <a:latin typeface="+mn-lt"/>
                <a:ea typeface="+mn-ea"/>
                <a:cs typeface="+mn-cs"/>
              </a:rPr>
              <a:t>Lending showed a similar trend for this group - Combined </a:t>
            </a:r>
            <a:r>
              <a:rPr lang="en-US" sz="1200" b="0" i="0" u="none" strike="noStrike" kern="1200" dirty="0" err="1" smtClean="0">
                <a:solidFill>
                  <a:schemeClr val="tx1"/>
                </a:solidFill>
                <a:effectLst/>
                <a:latin typeface="+mn-lt"/>
                <a:ea typeface="+mn-ea"/>
                <a:cs typeface="+mn-cs"/>
              </a:rPr>
              <a:t>ILLiad</a:t>
            </a:r>
            <a:r>
              <a:rPr lang="en-US" sz="1200" b="0" i="0" u="none" strike="noStrike" kern="1200" dirty="0" smtClean="0">
                <a:solidFill>
                  <a:schemeClr val="tx1"/>
                </a:solidFill>
                <a:effectLst/>
                <a:latin typeface="+mn-lt"/>
                <a:ea typeface="+mn-ea"/>
                <a:cs typeface="+mn-cs"/>
              </a:rPr>
              <a:t> and CSU+ lending increased by 12% despite a 3% decrease in </a:t>
            </a:r>
            <a:r>
              <a:rPr lang="en-US" sz="1200" b="0" i="0" u="none" strike="noStrike" kern="1200" dirty="0" err="1" smtClean="0">
                <a:solidFill>
                  <a:schemeClr val="tx1"/>
                </a:solidFill>
                <a:effectLst/>
                <a:latin typeface="+mn-lt"/>
                <a:ea typeface="+mn-ea"/>
                <a:cs typeface="+mn-cs"/>
              </a:rPr>
              <a:t>ILLiad</a:t>
            </a:r>
            <a:r>
              <a:rPr lang="en-US" sz="1200" b="0" i="0" u="none" strike="noStrike" kern="1200" dirty="0" smtClean="0">
                <a:solidFill>
                  <a:schemeClr val="tx1"/>
                </a:solidFill>
                <a:effectLst/>
                <a:latin typeface="+mn-lt"/>
                <a:ea typeface="+mn-ea"/>
                <a:cs typeface="+mn-cs"/>
              </a:rPr>
              <a:t> lending. CSU+ lending did increase by a larger percentage (24% instead of 15% for the system as a whole).</a:t>
            </a:r>
            <a:endParaRPr lang="en-US" b="0" dirty="0" smtClean="0">
              <a:effectLst/>
            </a:endParaRPr>
          </a:p>
        </p:txBody>
      </p:sp>
      <p:sp>
        <p:nvSpPr>
          <p:cNvPr id="4" name="Slide Number Placeholder 3"/>
          <p:cNvSpPr>
            <a:spLocks noGrp="1"/>
          </p:cNvSpPr>
          <p:nvPr>
            <p:ph type="sldNum" sz="quarter" idx="10"/>
          </p:nvPr>
        </p:nvSpPr>
        <p:spPr/>
        <p:txBody>
          <a:bodyPr/>
          <a:lstStyle/>
          <a:p>
            <a:fld id="{5E696EEF-E676-4D10-89F1-A44D9E5A3F16}" type="slidenum">
              <a:rPr lang="en-US" smtClean="0"/>
              <a:t>12</a:t>
            </a:fld>
            <a:endParaRPr lang="en-US"/>
          </a:p>
        </p:txBody>
      </p:sp>
    </p:spTree>
    <p:extLst>
      <p:ext uri="{BB962C8B-B14F-4D97-AF65-F5344CB8AC3E}">
        <p14:creationId xmlns:p14="http://schemas.microsoft.com/office/powerpoint/2010/main" val="2355310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Borrowing activity for this group shows some points of divergence from system wide trends – combined CSU+ and </a:t>
            </a:r>
            <a:r>
              <a:rPr lang="en-US" sz="1200" b="0" i="0" u="none" strike="noStrike" kern="1200" dirty="0" err="1" smtClean="0">
                <a:solidFill>
                  <a:schemeClr val="tx1"/>
                </a:solidFill>
                <a:effectLst/>
                <a:latin typeface="+mn-lt"/>
                <a:ea typeface="+mn-ea"/>
                <a:cs typeface="+mn-cs"/>
              </a:rPr>
              <a:t>ILLiad</a:t>
            </a:r>
            <a:r>
              <a:rPr lang="en-US" sz="1200" b="0" i="0" u="none" strike="noStrike" kern="1200" dirty="0" smtClean="0">
                <a:solidFill>
                  <a:schemeClr val="tx1"/>
                </a:solidFill>
                <a:effectLst/>
                <a:latin typeface="+mn-lt"/>
                <a:ea typeface="+mn-ea"/>
                <a:cs typeface="+mn-cs"/>
              </a:rPr>
              <a:t> borrowing increased 7% (whereas the system increased by 13%) but what differs in this case is that both CSU+ and </a:t>
            </a:r>
            <a:r>
              <a:rPr lang="en-US" sz="1200" b="0" i="0" u="none" strike="noStrike" kern="1200" dirty="0" err="1" smtClean="0">
                <a:solidFill>
                  <a:schemeClr val="tx1"/>
                </a:solidFill>
                <a:effectLst/>
                <a:latin typeface="+mn-lt"/>
                <a:ea typeface="+mn-ea"/>
                <a:cs typeface="+mn-cs"/>
              </a:rPr>
              <a:t>ILLiad</a:t>
            </a:r>
            <a:r>
              <a:rPr lang="en-US" sz="1200" b="0" i="0" u="none" strike="noStrike" kern="1200" dirty="0" smtClean="0">
                <a:solidFill>
                  <a:schemeClr val="tx1"/>
                </a:solidFill>
                <a:effectLst/>
                <a:latin typeface="+mn-lt"/>
                <a:ea typeface="+mn-ea"/>
                <a:cs typeface="+mn-cs"/>
              </a:rPr>
              <a:t> borrowing requests increased from one semester to the next which we did not see in our system wide numbers.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More detailed campus by campus information is available in the spreadsheet I linked to on the COLD agenda for today.</a:t>
            </a:r>
            <a:endParaRPr lang="en-US" b="0" dirty="0" smtClean="0">
              <a:effectLst/>
            </a:endParaRPr>
          </a:p>
        </p:txBody>
      </p:sp>
      <p:sp>
        <p:nvSpPr>
          <p:cNvPr id="4" name="Slide Number Placeholder 3"/>
          <p:cNvSpPr>
            <a:spLocks noGrp="1"/>
          </p:cNvSpPr>
          <p:nvPr>
            <p:ph type="sldNum" sz="quarter" idx="10"/>
          </p:nvPr>
        </p:nvSpPr>
        <p:spPr/>
        <p:txBody>
          <a:bodyPr/>
          <a:lstStyle/>
          <a:p>
            <a:fld id="{5E696EEF-E676-4D10-89F1-A44D9E5A3F16}" type="slidenum">
              <a:rPr lang="en-US" smtClean="0"/>
              <a:t>13</a:t>
            </a:fld>
            <a:endParaRPr lang="en-US"/>
          </a:p>
        </p:txBody>
      </p:sp>
    </p:spTree>
    <p:extLst>
      <p:ext uri="{BB962C8B-B14F-4D97-AF65-F5344CB8AC3E}">
        <p14:creationId xmlns:p14="http://schemas.microsoft.com/office/powerpoint/2010/main" val="3206798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Something being brought up as a point of discussion is the impact of </a:t>
            </a:r>
            <a:r>
              <a:rPr lang="en-US" sz="1200" b="0" i="0" u="none" strike="noStrike" kern="1200" dirty="0" err="1" smtClean="0">
                <a:solidFill>
                  <a:schemeClr val="tx1"/>
                </a:solidFill>
                <a:effectLst/>
                <a:latin typeface="+mn-lt"/>
                <a:ea typeface="+mn-ea"/>
                <a:cs typeface="+mn-cs"/>
              </a:rPr>
              <a:t>Primo’s</a:t>
            </a:r>
            <a:r>
              <a:rPr lang="en-US" sz="1200" b="0" i="0" u="none" strike="noStrike" kern="1200" dirty="0" smtClean="0">
                <a:solidFill>
                  <a:schemeClr val="tx1"/>
                </a:solidFill>
                <a:effectLst/>
                <a:latin typeface="+mn-lt"/>
                <a:ea typeface="+mn-ea"/>
                <a:cs typeface="+mn-cs"/>
              </a:rPr>
              <a:t> default scope on borrowing activity. I want to take a different approach with this data. Rather than compare year over year, let’s take a look at a single semester and see how campuses with each type of scope distribute. Taking a look at borrowing requests per capita controls for campus size so that student population isn’t a driving factor putting bigger campuses automatically at the top.</a:t>
            </a:r>
            <a:endParaRPr lang="en-US" b="0" dirty="0" smtClean="0">
              <a:effectLst/>
            </a:endParaRPr>
          </a:p>
          <a:p>
            <a:pPr rtl="0"/>
            <a:r>
              <a:rPr lang="en-US" sz="1200" b="0" i="0" u="none" strike="noStrike" kern="1200" dirty="0" smtClean="0">
                <a:solidFill>
                  <a:schemeClr val="tx1"/>
                </a:solidFill>
                <a:effectLst/>
                <a:latin typeface="+mn-lt"/>
                <a:ea typeface="+mn-ea"/>
                <a:cs typeface="+mn-cs"/>
              </a:rPr>
              <a:t>Those with a local default scope are in red while those that default to all-CSU materials are shown in blue. we can see looking at this chart that more of the campuses on the left side with a higher per capita borrowing rate have the default scope set to all CSUs. Which makes for a compelling argument that defaulting to a CSU-wide scope has a positive effect on CSU+ borrowing activity.</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E696EEF-E676-4D10-89F1-A44D9E5A3F16}" type="slidenum">
              <a:rPr lang="en-US" smtClean="0"/>
              <a:t>14</a:t>
            </a:fld>
            <a:endParaRPr lang="en-US"/>
          </a:p>
        </p:txBody>
      </p:sp>
    </p:spTree>
    <p:extLst>
      <p:ext uri="{BB962C8B-B14F-4D97-AF65-F5344CB8AC3E}">
        <p14:creationId xmlns:p14="http://schemas.microsoft.com/office/powerpoint/2010/main" val="247927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a:t>
            </a:r>
            <a:r>
              <a:rPr lang="en-US" sz="1200" b="0" i="0" u="none" strike="noStrike" kern="1200" dirty="0" err="1" smtClean="0">
                <a:solidFill>
                  <a:schemeClr val="tx1"/>
                </a:solidFill>
                <a:effectLst/>
                <a:latin typeface="+mn-lt"/>
                <a:ea typeface="+mn-ea"/>
                <a:cs typeface="+mn-cs"/>
              </a:rPr>
              <a:t>rota</a:t>
            </a:r>
            <a:r>
              <a:rPr lang="en-US" sz="1200" b="0" i="0" u="none" strike="noStrike" kern="1200" dirty="0" smtClean="0">
                <a:solidFill>
                  <a:schemeClr val="tx1"/>
                </a:solidFill>
                <a:effectLst/>
                <a:latin typeface="+mn-lt"/>
                <a:ea typeface="+mn-ea"/>
                <a:cs typeface="+mn-cs"/>
              </a:rPr>
              <a:t> has remained in its randomized state since April 2018. You may recall, it was supposed to be un-ordered since go-live in July 2017 but due to an oversight three campuses were using an ordered </a:t>
            </a:r>
            <a:r>
              <a:rPr lang="en-US" sz="1200" b="0" i="0" u="none" strike="noStrike" kern="1200" dirty="0" err="1" smtClean="0">
                <a:solidFill>
                  <a:schemeClr val="tx1"/>
                </a:solidFill>
                <a:effectLst/>
                <a:latin typeface="+mn-lt"/>
                <a:ea typeface="+mn-ea"/>
                <a:cs typeface="+mn-cs"/>
              </a:rPr>
              <a:t>rota</a:t>
            </a:r>
            <a:r>
              <a:rPr lang="en-US" sz="1200" b="0" i="0" u="none" strike="noStrike" kern="1200" dirty="0" smtClean="0">
                <a:solidFill>
                  <a:schemeClr val="tx1"/>
                </a:solidFill>
                <a:effectLst/>
                <a:latin typeface="+mn-lt"/>
                <a:ea typeface="+mn-ea"/>
                <a:cs typeface="+mn-cs"/>
              </a:rPr>
              <a:t> until April 2018. Of the campuses in the top 3 positions of those ordered </a:t>
            </a:r>
            <a:r>
              <a:rPr lang="en-US" sz="1200" b="0" i="0" u="none" strike="noStrike" kern="1200" dirty="0" err="1" smtClean="0">
                <a:solidFill>
                  <a:schemeClr val="tx1"/>
                </a:solidFill>
                <a:effectLst/>
                <a:latin typeface="+mn-lt"/>
                <a:ea typeface="+mn-ea"/>
                <a:cs typeface="+mn-cs"/>
              </a:rPr>
              <a:t>rotas</a:t>
            </a:r>
            <a:r>
              <a:rPr lang="en-US" sz="1200" b="0" i="0" u="none" strike="noStrike" kern="1200" dirty="0" smtClean="0">
                <a:solidFill>
                  <a:schemeClr val="tx1"/>
                </a:solidFill>
                <a:effectLst/>
                <a:latin typeface="+mn-lt"/>
                <a:ea typeface="+mn-ea"/>
                <a:cs typeface="+mn-cs"/>
              </a:rPr>
              <a:t>, all but 2 saw a decrease in lending from Fall 17 (when the ordered </a:t>
            </a:r>
            <a:r>
              <a:rPr lang="en-US" sz="1200" b="0" i="0" u="none" strike="noStrike" kern="1200" dirty="0" err="1" smtClean="0">
                <a:solidFill>
                  <a:schemeClr val="tx1"/>
                </a:solidFill>
                <a:effectLst/>
                <a:latin typeface="+mn-lt"/>
                <a:ea typeface="+mn-ea"/>
                <a:cs typeface="+mn-cs"/>
              </a:rPr>
              <a:t>rota</a:t>
            </a:r>
            <a:r>
              <a:rPr lang="en-US" sz="1200" b="0" i="0" u="none" strike="noStrike" kern="1200" dirty="0" smtClean="0">
                <a:solidFill>
                  <a:schemeClr val="tx1"/>
                </a:solidFill>
                <a:effectLst/>
                <a:latin typeface="+mn-lt"/>
                <a:ea typeface="+mn-ea"/>
                <a:cs typeface="+mn-cs"/>
              </a:rPr>
              <a:t> was in place) to Fall 18 (when it was fully randomized between all campuses). A change made at one or two campuses can have a notable impact elsewhere in the CSU.</a:t>
            </a:r>
            <a:endParaRPr lang="en-US" b="0" dirty="0" smtClean="0">
              <a:effectLst/>
            </a:endParaRPr>
          </a:p>
          <a:p>
            <a:pPr rtl="0"/>
            <a:r>
              <a:rPr lang="en-US" sz="1200" b="0" i="0" u="none" strike="noStrike" kern="1200" dirty="0" smtClean="0">
                <a:solidFill>
                  <a:schemeClr val="tx1"/>
                </a:solidFill>
                <a:effectLst/>
                <a:latin typeface="+mn-lt"/>
                <a:ea typeface="+mn-ea"/>
                <a:cs typeface="+mn-cs"/>
              </a:rPr>
              <a:t>I have yet to do any major explorations of what’s possible in Alma </a:t>
            </a:r>
            <a:r>
              <a:rPr lang="en-US" sz="1200" b="0" i="0" u="none" strike="noStrike" kern="1200" dirty="0" err="1" smtClean="0">
                <a:solidFill>
                  <a:schemeClr val="tx1"/>
                </a:solidFill>
                <a:effectLst/>
                <a:latin typeface="+mn-lt"/>
                <a:ea typeface="+mn-ea"/>
                <a:cs typeface="+mn-cs"/>
              </a:rPr>
              <a:t>rota</a:t>
            </a:r>
            <a:r>
              <a:rPr lang="en-US" sz="1200" b="0" i="0" u="none" strike="noStrike" kern="1200" dirty="0" smtClean="0">
                <a:solidFill>
                  <a:schemeClr val="tx1"/>
                </a:solidFill>
                <a:effectLst/>
                <a:latin typeface="+mn-lt"/>
                <a:ea typeface="+mn-ea"/>
                <a:cs typeface="+mn-cs"/>
              </a:rPr>
              <a:t> configuration primarily due to the lack of established resource sharing priorities and goals… but more on that in a couple slides.</a:t>
            </a:r>
            <a:endParaRPr lang="en-US" b="0" dirty="0" smtClean="0">
              <a:effectLst/>
            </a:endParaRPr>
          </a:p>
        </p:txBody>
      </p:sp>
      <p:sp>
        <p:nvSpPr>
          <p:cNvPr id="4" name="Slide Number Placeholder 3"/>
          <p:cNvSpPr>
            <a:spLocks noGrp="1"/>
          </p:cNvSpPr>
          <p:nvPr>
            <p:ph type="sldNum" sz="quarter" idx="10"/>
          </p:nvPr>
        </p:nvSpPr>
        <p:spPr/>
        <p:txBody>
          <a:bodyPr/>
          <a:lstStyle/>
          <a:p>
            <a:fld id="{5E696EEF-E676-4D10-89F1-A44D9E5A3F16}" type="slidenum">
              <a:rPr lang="en-US" smtClean="0"/>
              <a:t>15</a:t>
            </a:fld>
            <a:endParaRPr lang="en-US"/>
          </a:p>
        </p:txBody>
      </p:sp>
    </p:spTree>
    <p:extLst>
      <p:ext uri="{BB962C8B-B14F-4D97-AF65-F5344CB8AC3E}">
        <p14:creationId xmlns:p14="http://schemas.microsoft.com/office/powerpoint/2010/main" val="1913713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past year – 18 months has been about getting CSU+ up and running and building the capacity to effectively support our new resource sharing system. To that end the increase in system wide volume shows that CSU+ is working pretty well and based on the changes we’re seeing from year to year CSU+ performance is improving.</a:t>
            </a:r>
            <a:endParaRPr lang="en-US" b="0" dirty="0" smtClean="0">
              <a:effectLst/>
            </a:endParaRPr>
          </a:p>
          <a:p>
            <a:pPr rtl="0"/>
            <a:r>
              <a:rPr lang="en-US" sz="1200" b="0" i="0" u="none" strike="noStrike" kern="1200" dirty="0" smtClean="0">
                <a:solidFill>
                  <a:schemeClr val="tx1"/>
                </a:solidFill>
                <a:effectLst/>
                <a:latin typeface="+mn-lt"/>
                <a:ea typeface="+mn-ea"/>
                <a:cs typeface="+mn-cs"/>
              </a:rPr>
              <a:t>Patrons are engaging more with CSU-wide collections through increased access via Primo and streamlined processing in Alma.</a:t>
            </a:r>
            <a:endParaRPr lang="en-US" b="0" dirty="0" smtClean="0">
              <a:effectLst/>
            </a:endParaRPr>
          </a:p>
          <a:p>
            <a:pPr rtl="0"/>
            <a:r>
              <a:rPr lang="en-US" sz="1200" b="0" i="0" u="none" strike="noStrike" kern="1200" dirty="0" smtClean="0">
                <a:solidFill>
                  <a:schemeClr val="tx1"/>
                </a:solidFill>
                <a:effectLst/>
                <a:latin typeface="+mn-lt"/>
                <a:ea typeface="+mn-ea"/>
                <a:cs typeface="+mn-cs"/>
              </a:rPr>
              <a:t>CSU+ staff are growing more comfortable with Alma workflows and are able to handle a greater volume of activity than they were last year.</a:t>
            </a:r>
            <a:endParaRPr lang="en-US" b="0" dirty="0" smtClean="0">
              <a:effectLst/>
            </a:endParaRPr>
          </a:p>
          <a:p>
            <a:pPr rtl="0"/>
            <a:r>
              <a:rPr lang="en-US" sz="1200" b="0" i="0" u="none" strike="noStrike" kern="1200" dirty="0" smtClean="0">
                <a:solidFill>
                  <a:schemeClr val="tx1"/>
                </a:solidFill>
                <a:effectLst/>
                <a:latin typeface="+mn-lt"/>
                <a:ea typeface="+mn-ea"/>
                <a:cs typeface="+mn-cs"/>
              </a:rPr>
              <a:t>With this stronger knowledge base of how Alma works and what it means to have monthly releases and enhancement cycles the RSFC is now engaging with opportunities to fine-tune our system and workflows further, analyzing and testing configuration and processes set at go-live and making thoughtful changes. There’s still a lot of space to make improvements but establishing a mutually accepted philosophy is a key piece of creating meaningful change in CSU+. </a:t>
            </a:r>
            <a:endParaRPr lang="en-US" b="0" dirty="0" smtClean="0">
              <a:effectLst/>
            </a:endParaRPr>
          </a:p>
          <a:p>
            <a:r>
              <a:rPr lang="en-US" dirty="0" smtClean="0"/>
              <a:t/>
            </a:r>
            <a:br>
              <a:rPr lang="en-US" dirty="0" smtClean="0"/>
            </a:b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6EEF-E676-4D10-89F1-A44D9E5A3F16}" type="slidenum">
              <a:rPr lang="en-US" smtClean="0"/>
              <a:t>16</a:t>
            </a:fld>
            <a:endParaRPr lang="en-US"/>
          </a:p>
        </p:txBody>
      </p:sp>
    </p:spTree>
    <p:extLst>
      <p:ext uri="{BB962C8B-B14F-4D97-AF65-F5344CB8AC3E}">
        <p14:creationId xmlns:p14="http://schemas.microsoft.com/office/powerpoint/2010/main" val="2965766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I’m hoping by now that you’ve all had the opportunity to look at the philosophy document Jen sent out last week. If you haven’t I’ll provide a quick summary of what I’m proposing to adopt and why. There are two main principles that I lay out in the document:</a:t>
            </a:r>
            <a:endParaRPr lang="en-US" b="0" dirty="0" smtClean="0">
              <a:effectLst/>
            </a:endParaRPr>
          </a:p>
          <a:p>
            <a:pPr rtl="0"/>
            <a:r>
              <a:rPr lang="en-US" sz="1200" b="0" i="0" u="none" strike="noStrike" kern="1200" dirty="0" smtClean="0">
                <a:solidFill>
                  <a:schemeClr val="tx1"/>
                </a:solidFill>
                <a:effectLst/>
                <a:latin typeface="+mn-lt"/>
                <a:ea typeface="+mn-ea"/>
                <a:cs typeface="+mn-cs"/>
              </a:rPr>
              <a:t>1) We should seamlessly provide access to as much as we can to all users at each campus equally – everyone in the CSU should be able to use CSU collections regardless of campus affiliation.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2) Get the right thing to the patron as fast as we can. Speed and accuracy tend to be the markers of patron satisfaction in resource sharing transactions so decreasing delivery time and ensuring accuracy equates to better service.</a:t>
            </a:r>
            <a:endParaRPr lang="en-US" b="0" dirty="0" smtClean="0">
              <a:effectLst/>
            </a:endParaRPr>
          </a:p>
          <a:p>
            <a:pPr rtl="0"/>
            <a:r>
              <a:rPr lang="en-US" sz="1200" b="0" i="0" u="none" strike="noStrike" kern="1200" dirty="0" smtClean="0">
                <a:solidFill>
                  <a:schemeClr val="tx1"/>
                </a:solidFill>
                <a:effectLst/>
                <a:latin typeface="+mn-lt"/>
                <a:ea typeface="+mn-ea"/>
                <a:cs typeface="+mn-cs"/>
              </a:rPr>
              <a:t>These principles may seem basic but they provide a necessary framework to measure performance, evaluate changes and guide the use of the tools we have at our disposal.</a:t>
            </a:r>
            <a:endParaRPr lang="en-US" b="0" dirty="0" smtClean="0">
              <a:effectLst/>
            </a:endParaRPr>
          </a:p>
          <a:p>
            <a:pPr rtl="0"/>
            <a:r>
              <a:rPr lang="en-US" sz="1200" b="0" i="0" u="none" strike="noStrike" kern="1200" dirty="0" smtClean="0">
                <a:solidFill>
                  <a:schemeClr val="tx1"/>
                </a:solidFill>
                <a:effectLst/>
                <a:latin typeface="+mn-lt"/>
                <a:ea typeface="+mn-ea"/>
                <a:cs typeface="+mn-cs"/>
              </a:rPr>
              <a:t>In the coming year I want to assess the system with an eye toward how well we are fulfilling the goals of resource sharing. If the CSU+ philosophy is adopted I can use the two key points laid out to measure the effectiveness of CSU+. We can then use the tools at our disposal, such as changing the </a:t>
            </a:r>
            <a:r>
              <a:rPr lang="en-US" sz="1200" b="0" i="0" u="none" strike="noStrike" kern="1200" dirty="0" err="1" smtClean="0">
                <a:solidFill>
                  <a:schemeClr val="tx1"/>
                </a:solidFill>
                <a:effectLst/>
                <a:latin typeface="+mn-lt"/>
                <a:ea typeface="+mn-ea"/>
                <a:cs typeface="+mn-cs"/>
              </a:rPr>
              <a:t>rota</a:t>
            </a:r>
            <a:r>
              <a:rPr lang="en-US" sz="1200" b="0" i="0" u="none" strike="noStrike" kern="1200" dirty="0" smtClean="0">
                <a:solidFill>
                  <a:schemeClr val="tx1"/>
                </a:solidFill>
                <a:effectLst/>
                <a:latin typeface="+mn-lt"/>
                <a:ea typeface="+mn-ea"/>
                <a:cs typeface="+mn-cs"/>
              </a:rPr>
              <a:t> and sharing best practices from campuses with efficient workflows, to better serve our goals and optimize the </a:t>
            </a:r>
            <a:r>
              <a:rPr lang="en-US" sz="1200" b="0" i="0" u="none" strike="noStrike" kern="1200" smtClean="0">
                <a:solidFill>
                  <a:schemeClr val="tx1"/>
                </a:solidFill>
                <a:effectLst/>
                <a:latin typeface="+mn-lt"/>
                <a:ea typeface="+mn-ea"/>
                <a:cs typeface="+mn-cs"/>
              </a:rPr>
              <a:t>service.</a:t>
            </a:r>
            <a:endParaRPr lang="en-US" b="0" dirty="0" smtClean="0">
              <a:effectLst/>
            </a:endParaRPr>
          </a:p>
        </p:txBody>
      </p:sp>
      <p:sp>
        <p:nvSpPr>
          <p:cNvPr id="4" name="Slide Number Placeholder 3"/>
          <p:cNvSpPr>
            <a:spLocks noGrp="1"/>
          </p:cNvSpPr>
          <p:nvPr>
            <p:ph type="sldNum" sz="quarter" idx="10"/>
          </p:nvPr>
        </p:nvSpPr>
        <p:spPr/>
        <p:txBody>
          <a:bodyPr/>
          <a:lstStyle/>
          <a:p>
            <a:fld id="{5E696EEF-E676-4D10-89F1-A44D9E5A3F16}" type="slidenum">
              <a:rPr lang="en-US" smtClean="0"/>
              <a:t>17</a:t>
            </a:fld>
            <a:endParaRPr lang="en-US"/>
          </a:p>
        </p:txBody>
      </p:sp>
    </p:spTree>
    <p:extLst>
      <p:ext uri="{BB962C8B-B14F-4D97-AF65-F5344CB8AC3E}">
        <p14:creationId xmlns:p14="http://schemas.microsoft.com/office/powerpoint/2010/main" val="2005204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91565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36493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15152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37358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60992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0615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57252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003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08346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85296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14564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29434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27815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11549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99127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44085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4622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3/1/2019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3/1/2019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3/1/2019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3/1/2019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49938855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calstate.atlassian.net/wiki/spaces/URS/pages/495091857/Courier+Guide+Tricor"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lips.calstate.edu/"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 Sharing Functional Committee </a:t>
            </a:r>
          </a:p>
        </p:txBody>
      </p:sp>
      <p:sp>
        <p:nvSpPr>
          <p:cNvPr id="3" name="Subtitle 2"/>
          <p:cNvSpPr>
            <a:spLocks noGrp="1"/>
          </p:cNvSpPr>
          <p:nvPr>
            <p:ph type="subTitle" idx="1"/>
          </p:nvPr>
        </p:nvSpPr>
        <p:spPr/>
        <p:txBody>
          <a:bodyPr/>
          <a:lstStyle/>
          <a:p>
            <a:r>
              <a:rPr lang="en-US" dirty="0"/>
              <a:t>Update 2019</a:t>
            </a:r>
          </a:p>
          <a:p>
            <a:endParaRPr lang="en-US" dirty="0"/>
          </a:p>
        </p:txBody>
      </p:sp>
    </p:spTree>
    <p:extLst>
      <p:ext uri="{BB962C8B-B14F-4D97-AF65-F5344CB8AC3E}">
        <p14:creationId xmlns:p14="http://schemas.microsoft.com/office/powerpoint/2010/main" val="3691957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934925791"/>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6066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54573503"/>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872513" y="2804716"/>
            <a:ext cx="609600" cy="369332"/>
          </a:xfrm>
          <a:prstGeom prst="rect">
            <a:avLst/>
          </a:prstGeom>
          <a:noFill/>
        </p:spPr>
        <p:txBody>
          <a:bodyPr wrap="square" rtlCol="0">
            <a:spAutoFit/>
          </a:bodyPr>
          <a:lstStyle/>
          <a:p>
            <a:r>
              <a:rPr lang="en-US" dirty="0" smtClean="0"/>
              <a:t>37%</a:t>
            </a:r>
            <a:endParaRPr lang="en-US" dirty="0"/>
          </a:p>
        </p:txBody>
      </p:sp>
      <p:sp>
        <p:nvSpPr>
          <p:cNvPr id="5" name="TextBox 4"/>
          <p:cNvSpPr txBox="1"/>
          <p:nvPr/>
        </p:nvSpPr>
        <p:spPr>
          <a:xfrm>
            <a:off x="8585200" y="2424114"/>
            <a:ext cx="609600" cy="369332"/>
          </a:xfrm>
          <a:prstGeom prst="rect">
            <a:avLst/>
          </a:prstGeom>
          <a:noFill/>
        </p:spPr>
        <p:txBody>
          <a:bodyPr wrap="square" rtlCol="0">
            <a:spAutoFit/>
          </a:bodyPr>
          <a:lstStyle/>
          <a:p>
            <a:r>
              <a:rPr lang="en-US" dirty="0" smtClean="0"/>
              <a:t>34%</a:t>
            </a:r>
            <a:endParaRPr lang="en-US" dirty="0"/>
          </a:p>
        </p:txBody>
      </p:sp>
    </p:spTree>
    <p:extLst>
      <p:ext uri="{BB962C8B-B14F-4D97-AF65-F5344CB8AC3E}">
        <p14:creationId xmlns:p14="http://schemas.microsoft.com/office/powerpoint/2010/main" val="2377392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998759421"/>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4466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029928893"/>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2461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549163295"/>
              </p:ext>
            </p:extLst>
          </p:nvPr>
        </p:nvGraphicFramePr>
        <p:xfrm>
          <a:off x="1014413" y="0"/>
          <a:ext cx="10529888"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453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707516"/>
            <a:ext cx="7729728" cy="1188720"/>
          </a:xfrm>
        </p:spPr>
        <p:txBody>
          <a:bodyPr/>
          <a:lstStyle/>
          <a:p>
            <a:r>
              <a:rPr lang="en-US" dirty="0" smtClean="0"/>
              <a:t>Alma </a:t>
            </a:r>
            <a:r>
              <a:rPr lang="en-US" dirty="0" err="1" smtClean="0"/>
              <a:t>rota</a:t>
            </a:r>
            <a:r>
              <a:rPr lang="en-US" dirty="0" smtClean="0"/>
              <a:t>:</a:t>
            </a:r>
            <a:br>
              <a:rPr lang="en-US" dirty="0" smtClean="0"/>
            </a:br>
            <a:r>
              <a:rPr lang="en-US" dirty="0" smtClean="0"/>
              <a:t>The gift that keeps giving</a:t>
            </a:r>
            <a:endParaRPr lang="en-US" dirty="0"/>
          </a:p>
        </p:txBody>
      </p:sp>
      <p:sp>
        <p:nvSpPr>
          <p:cNvPr id="3" name="Text Placeholder 2"/>
          <p:cNvSpPr>
            <a:spLocks noGrp="1"/>
          </p:cNvSpPr>
          <p:nvPr>
            <p:ph idx="1"/>
          </p:nvPr>
        </p:nvSpPr>
        <p:spPr>
          <a:xfrm>
            <a:off x="2231136" y="2323715"/>
            <a:ext cx="7729728" cy="519494"/>
          </a:xfrm>
        </p:spPr>
        <p:txBody>
          <a:bodyPr>
            <a:normAutofit/>
          </a:bodyPr>
          <a:lstStyle/>
          <a:p>
            <a:r>
              <a:rPr lang="en-US" sz="2000" b="1" dirty="0" smtClean="0"/>
              <a:t>It’s still random </a:t>
            </a:r>
            <a:r>
              <a:rPr lang="en-US" sz="2000" dirty="0" smtClean="0"/>
              <a:t>but we’re still seeing the effects from when it wasn’t.</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474600798"/>
              </p:ext>
            </p:extLst>
          </p:nvPr>
        </p:nvGraphicFramePr>
        <p:xfrm>
          <a:off x="2032000" y="3000764"/>
          <a:ext cx="8128000" cy="32359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3175673"/>
                    </a:ext>
                  </a:extLst>
                </a:gridCol>
                <a:gridCol w="2032000">
                  <a:extLst>
                    <a:ext uri="{9D8B030D-6E8A-4147-A177-3AD203B41FA5}">
                      <a16:colId xmlns:a16="http://schemas.microsoft.com/office/drawing/2014/main" val="789598511"/>
                    </a:ext>
                  </a:extLst>
                </a:gridCol>
                <a:gridCol w="2032000">
                  <a:extLst>
                    <a:ext uri="{9D8B030D-6E8A-4147-A177-3AD203B41FA5}">
                      <a16:colId xmlns:a16="http://schemas.microsoft.com/office/drawing/2014/main" val="233298944"/>
                    </a:ext>
                  </a:extLst>
                </a:gridCol>
                <a:gridCol w="2032000">
                  <a:extLst>
                    <a:ext uri="{9D8B030D-6E8A-4147-A177-3AD203B41FA5}">
                      <a16:colId xmlns:a16="http://schemas.microsoft.com/office/drawing/2014/main" val="181249051"/>
                    </a:ext>
                  </a:extLst>
                </a:gridCol>
              </a:tblGrid>
              <a:tr h="370840">
                <a:tc>
                  <a:txBody>
                    <a:bodyPr/>
                    <a:lstStyle/>
                    <a:p>
                      <a:endParaRPr lang="en-US" dirty="0"/>
                    </a:p>
                  </a:txBody>
                  <a:tcPr/>
                </a:tc>
                <a:tc>
                  <a:txBody>
                    <a:bodyPr/>
                    <a:lstStyle/>
                    <a:p>
                      <a:pPr algn="ctr"/>
                      <a:r>
                        <a:rPr lang="en-US" dirty="0" smtClean="0"/>
                        <a:t>Fall 17</a:t>
                      </a:r>
                    </a:p>
                    <a:p>
                      <a:pPr algn="ctr"/>
                      <a:r>
                        <a:rPr lang="en-US" dirty="0" smtClean="0"/>
                        <a:t>CSU+ Lending</a:t>
                      </a:r>
                      <a:endParaRPr lang="en-US" dirty="0"/>
                    </a:p>
                  </a:txBody>
                  <a:tcPr/>
                </a:tc>
                <a:tc>
                  <a:txBody>
                    <a:bodyPr/>
                    <a:lstStyle/>
                    <a:p>
                      <a:pPr algn="ctr"/>
                      <a:r>
                        <a:rPr lang="en-US" dirty="0" smtClean="0"/>
                        <a:t>Fall 18</a:t>
                      </a:r>
                    </a:p>
                    <a:p>
                      <a:pPr algn="ctr"/>
                      <a:r>
                        <a:rPr lang="en-US" dirty="0" smtClean="0"/>
                        <a:t>CSU+ Lending</a:t>
                      </a:r>
                      <a:endParaRPr lang="en-US" dirty="0"/>
                    </a:p>
                  </a:txBody>
                  <a:tcPr/>
                </a:tc>
                <a:tc>
                  <a:txBody>
                    <a:bodyPr/>
                    <a:lstStyle/>
                    <a:p>
                      <a:pPr algn="ctr"/>
                      <a:r>
                        <a:rPr lang="en-US" dirty="0" smtClean="0"/>
                        <a:t>% +/-</a:t>
                      </a:r>
                      <a:endParaRPr lang="en-US" dirty="0"/>
                    </a:p>
                  </a:txBody>
                  <a:tcPr anchor="ctr"/>
                </a:tc>
                <a:extLst>
                  <a:ext uri="{0D108BD9-81ED-4DB2-BD59-A6C34878D82A}">
                    <a16:rowId xmlns:a16="http://schemas.microsoft.com/office/drawing/2014/main" val="1842335667"/>
                  </a:ext>
                </a:extLst>
              </a:tr>
              <a:tr h="370840">
                <a:tc>
                  <a:txBody>
                    <a:bodyPr/>
                    <a:lstStyle/>
                    <a:p>
                      <a:r>
                        <a:rPr lang="en-US" b="1" dirty="0" smtClean="0"/>
                        <a:t>Bakersfield</a:t>
                      </a:r>
                    </a:p>
                  </a:txBody>
                  <a:tcPr/>
                </a:tc>
                <a:tc>
                  <a:txBody>
                    <a:bodyPr/>
                    <a:lstStyle/>
                    <a:p>
                      <a:pPr algn="ctr" fontAlgn="t"/>
                      <a:r>
                        <a:rPr lang="en-US" sz="1800" b="0" i="0" u="none" strike="noStrike" dirty="0">
                          <a:solidFill>
                            <a:srgbClr val="000000"/>
                          </a:solidFill>
                          <a:effectLst/>
                          <a:latin typeface="Gill Sans MT" panose="020B0502020104020203" pitchFamily="34" charset="0"/>
                        </a:rPr>
                        <a:t>863</a:t>
                      </a:r>
                    </a:p>
                  </a:txBody>
                  <a:tcPr marL="6350" marR="6350" marT="6350" marB="0"/>
                </a:tc>
                <a:tc>
                  <a:txBody>
                    <a:bodyPr/>
                    <a:lstStyle/>
                    <a:p>
                      <a:pPr algn="ctr" fontAlgn="t"/>
                      <a:r>
                        <a:rPr lang="en-US" sz="1800" b="0" i="0" u="none" strike="noStrike" dirty="0">
                          <a:solidFill>
                            <a:srgbClr val="000000"/>
                          </a:solidFill>
                          <a:effectLst/>
                          <a:latin typeface="Gill Sans MT" panose="020B0502020104020203" pitchFamily="34" charset="0"/>
                        </a:rPr>
                        <a:t>812</a:t>
                      </a:r>
                    </a:p>
                  </a:txBody>
                  <a:tcPr marL="6350" marR="6350" marT="6350" marB="0"/>
                </a:tc>
                <a:tc>
                  <a:txBody>
                    <a:bodyPr/>
                    <a:lstStyle/>
                    <a:p>
                      <a:pPr algn="ctr" fontAlgn="t"/>
                      <a:r>
                        <a:rPr lang="en-US" sz="1800" b="0" i="0" u="none" strike="noStrike" dirty="0">
                          <a:solidFill>
                            <a:srgbClr val="FF0000"/>
                          </a:solidFill>
                          <a:effectLst/>
                          <a:latin typeface="Gill Sans MT" panose="020B0502020104020203" pitchFamily="34" charset="0"/>
                        </a:rPr>
                        <a:t>-6%</a:t>
                      </a:r>
                    </a:p>
                  </a:txBody>
                  <a:tcPr marL="6350" marR="6350" marT="6350" marB="0"/>
                </a:tc>
                <a:extLst>
                  <a:ext uri="{0D108BD9-81ED-4DB2-BD59-A6C34878D82A}">
                    <a16:rowId xmlns:a16="http://schemas.microsoft.com/office/drawing/2014/main" val="4018535783"/>
                  </a:ext>
                </a:extLst>
              </a:tr>
              <a:tr h="370840">
                <a:tc>
                  <a:txBody>
                    <a:bodyPr/>
                    <a:lstStyle/>
                    <a:p>
                      <a:r>
                        <a:rPr lang="en-US" b="1" dirty="0" smtClean="0"/>
                        <a:t>Monterey Bay</a:t>
                      </a:r>
                      <a:endParaRPr lang="en-US" b="1" dirty="0"/>
                    </a:p>
                  </a:txBody>
                  <a:tcPr/>
                </a:tc>
                <a:tc>
                  <a:txBody>
                    <a:bodyPr/>
                    <a:lstStyle/>
                    <a:p>
                      <a:pPr algn="ctr"/>
                      <a:r>
                        <a:rPr lang="en-US" dirty="0" smtClean="0"/>
                        <a:t>798</a:t>
                      </a:r>
                      <a:endParaRPr lang="en-US" dirty="0"/>
                    </a:p>
                  </a:txBody>
                  <a:tcPr/>
                </a:tc>
                <a:tc>
                  <a:txBody>
                    <a:bodyPr/>
                    <a:lstStyle/>
                    <a:p>
                      <a:pPr algn="ctr"/>
                      <a:r>
                        <a:rPr lang="en-US" dirty="0" smtClean="0"/>
                        <a:t>691</a:t>
                      </a:r>
                      <a:endParaRPr lang="en-US" dirty="0"/>
                    </a:p>
                  </a:txBody>
                  <a:tcPr/>
                </a:tc>
                <a:tc>
                  <a:txBody>
                    <a:bodyPr/>
                    <a:lstStyle/>
                    <a:p>
                      <a:pPr algn="ctr"/>
                      <a:r>
                        <a:rPr lang="en-US" dirty="0" smtClean="0">
                          <a:solidFill>
                            <a:srgbClr val="FF0000"/>
                          </a:solidFill>
                        </a:rPr>
                        <a:t>-13%</a:t>
                      </a:r>
                      <a:endParaRPr lang="en-US" dirty="0">
                        <a:solidFill>
                          <a:srgbClr val="FF0000"/>
                        </a:solidFill>
                      </a:endParaRPr>
                    </a:p>
                  </a:txBody>
                  <a:tcPr/>
                </a:tc>
                <a:extLst>
                  <a:ext uri="{0D108BD9-81ED-4DB2-BD59-A6C34878D82A}">
                    <a16:rowId xmlns:a16="http://schemas.microsoft.com/office/drawing/2014/main" val="121465571"/>
                  </a:ext>
                </a:extLst>
              </a:tr>
              <a:tr h="370840">
                <a:tc>
                  <a:txBody>
                    <a:bodyPr/>
                    <a:lstStyle/>
                    <a:p>
                      <a:r>
                        <a:rPr lang="en-US" b="1" dirty="0" smtClean="0"/>
                        <a:t>Sacramento</a:t>
                      </a:r>
                      <a:endParaRPr lang="en-US" b="1" dirty="0"/>
                    </a:p>
                  </a:txBody>
                  <a:tcPr/>
                </a:tc>
                <a:tc>
                  <a:txBody>
                    <a:bodyPr/>
                    <a:lstStyle/>
                    <a:p>
                      <a:pPr algn="ctr"/>
                      <a:r>
                        <a:rPr lang="en-US" dirty="0" smtClean="0"/>
                        <a:t>1957</a:t>
                      </a:r>
                      <a:endParaRPr lang="en-US" dirty="0"/>
                    </a:p>
                  </a:txBody>
                  <a:tcPr/>
                </a:tc>
                <a:tc>
                  <a:txBody>
                    <a:bodyPr/>
                    <a:lstStyle/>
                    <a:p>
                      <a:pPr algn="ctr"/>
                      <a:r>
                        <a:rPr lang="en-US" dirty="0" smtClean="0"/>
                        <a:t>1894</a:t>
                      </a:r>
                      <a:endParaRPr lang="en-US" dirty="0"/>
                    </a:p>
                  </a:txBody>
                  <a:tcPr/>
                </a:tc>
                <a:tc>
                  <a:txBody>
                    <a:bodyPr/>
                    <a:lstStyle/>
                    <a:p>
                      <a:pPr algn="ctr"/>
                      <a:r>
                        <a:rPr lang="en-US" dirty="0" smtClean="0">
                          <a:solidFill>
                            <a:srgbClr val="FF0000"/>
                          </a:solidFill>
                        </a:rPr>
                        <a:t>-3%</a:t>
                      </a:r>
                      <a:endParaRPr lang="en-US" dirty="0">
                        <a:solidFill>
                          <a:srgbClr val="FF0000"/>
                        </a:solidFill>
                      </a:endParaRPr>
                    </a:p>
                  </a:txBody>
                  <a:tcPr/>
                </a:tc>
                <a:extLst>
                  <a:ext uri="{0D108BD9-81ED-4DB2-BD59-A6C34878D82A}">
                    <a16:rowId xmlns:a16="http://schemas.microsoft.com/office/drawing/2014/main" val="840946006"/>
                  </a:ext>
                </a:extLst>
              </a:tr>
              <a:tr h="370840">
                <a:tc>
                  <a:txBody>
                    <a:bodyPr/>
                    <a:lstStyle/>
                    <a:p>
                      <a:r>
                        <a:rPr lang="en-US" b="1" dirty="0" smtClean="0"/>
                        <a:t>San Francisco</a:t>
                      </a:r>
                      <a:endParaRPr lang="en-US" b="1" dirty="0"/>
                    </a:p>
                  </a:txBody>
                  <a:tcPr/>
                </a:tc>
                <a:tc>
                  <a:txBody>
                    <a:bodyPr/>
                    <a:lstStyle/>
                    <a:p>
                      <a:pPr algn="ctr"/>
                      <a:r>
                        <a:rPr lang="en-US" dirty="0" smtClean="0"/>
                        <a:t>1725</a:t>
                      </a:r>
                      <a:endParaRPr lang="en-US" dirty="0"/>
                    </a:p>
                  </a:txBody>
                  <a:tcPr/>
                </a:tc>
                <a:tc>
                  <a:txBody>
                    <a:bodyPr/>
                    <a:lstStyle/>
                    <a:p>
                      <a:pPr algn="ctr"/>
                      <a:r>
                        <a:rPr lang="en-US" dirty="0" smtClean="0"/>
                        <a:t>2058</a:t>
                      </a:r>
                      <a:endParaRPr lang="en-US" dirty="0"/>
                    </a:p>
                  </a:txBody>
                  <a:tcPr/>
                </a:tc>
                <a:tc>
                  <a:txBody>
                    <a:bodyPr/>
                    <a:lstStyle/>
                    <a:p>
                      <a:pPr algn="ctr"/>
                      <a:r>
                        <a:rPr lang="en-US" dirty="0" smtClean="0"/>
                        <a:t>+19%</a:t>
                      </a:r>
                      <a:endParaRPr lang="en-US" dirty="0"/>
                    </a:p>
                  </a:txBody>
                  <a:tcPr/>
                </a:tc>
                <a:extLst>
                  <a:ext uri="{0D108BD9-81ED-4DB2-BD59-A6C34878D82A}">
                    <a16:rowId xmlns:a16="http://schemas.microsoft.com/office/drawing/2014/main" val="2483853864"/>
                  </a:ext>
                </a:extLst>
              </a:tr>
              <a:tr h="370840">
                <a:tc>
                  <a:txBody>
                    <a:bodyPr/>
                    <a:lstStyle/>
                    <a:p>
                      <a:r>
                        <a:rPr lang="en-US" b="1" dirty="0" smtClean="0"/>
                        <a:t>San</a:t>
                      </a:r>
                      <a:r>
                        <a:rPr lang="en-US" b="1" baseline="0" dirty="0" smtClean="0"/>
                        <a:t> Luis Obispo</a:t>
                      </a:r>
                      <a:endParaRPr lang="en-US" b="1" dirty="0"/>
                    </a:p>
                  </a:txBody>
                  <a:tcPr/>
                </a:tc>
                <a:tc>
                  <a:txBody>
                    <a:bodyPr/>
                    <a:lstStyle/>
                    <a:p>
                      <a:pPr algn="ctr"/>
                      <a:r>
                        <a:rPr lang="en-US" dirty="0" smtClean="0"/>
                        <a:t>674</a:t>
                      </a:r>
                      <a:endParaRPr lang="en-US" dirty="0"/>
                    </a:p>
                  </a:txBody>
                  <a:tcPr/>
                </a:tc>
                <a:tc>
                  <a:txBody>
                    <a:bodyPr/>
                    <a:lstStyle/>
                    <a:p>
                      <a:pPr algn="ctr"/>
                      <a:r>
                        <a:rPr lang="en-US" dirty="0" smtClean="0"/>
                        <a:t>704</a:t>
                      </a:r>
                      <a:endParaRPr lang="en-US" dirty="0"/>
                    </a:p>
                  </a:txBody>
                  <a:tcPr/>
                </a:tc>
                <a:tc>
                  <a:txBody>
                    <a:bodyPr/>
                    <a:lstStyle/>
                    <a:p>
                      <a:pPr algn="ctr"/>
                      <a:r>
                        <a:rPr lang="en-US" dirty="0" smtClean="0"/>
                        <a:t>+4%</a:t>
                      </a:r>
                      <a:endParaRPr lang="en-US" dirty="0"/>
                    </a:p>
                  </a:txBody>
                  <a:tcPr/>
                </a:tc>
                <a:extLst>
                  <a:ext uri="{0D108BD9-81ED-4DB2-BD59-A6C34878D82A}">
                    <a16:rowId xmlns:a16="http://schemas.microsoft.com/office/drawing/2014/main" val="700792106"/>
                  </a:ext>
                </a:extLst>
              </a:tr>
              <a:tr h="370840">
                <a:tc>
                  <a:txBody>
                    <a:bodyPr/>
                    <a:lstStyle/>
                    <a:p>
                      <a:r>
                        <a:rPr lang="en-US" b="1" dirty="0" smtClean="0"/>
                        <a:t>San Marcos</a:t>
                      </a:r>
                      <a:endParaRPr lang="en-US" b="1" dirty="0"/>
                    </a:p>
                  </a:txBody>
                  <a:tcPr/>
                </a:tc>
                <a:tc>
                  <a:txBody>
                    <a:bodyPr/>
                    <a:lstStyle/>
                    <a:p>
                      <a:pPr algn="ctr"/>
                      <a:r>
                        <a:rPr lang="en-US" dirty="0" smtClean="0"/>
                        <a:t>949</a:t>
                      </a:r>
                      <a:endParaRPr lang="en-US" dirty="0"/>
                    </a:p>
                  </a:txBody>
                  <a:tcPr/>
                </a:tc>
                <a:tc>
                  <a:txBody>
                    <a:bodyPr/>
                    <a:lstStyle/>
                    <a:p>
                      <a:pPr algn="ctr"/>
                      <a:r>
                        <a:rPr lang="en-US" dirty="0" smtClean="0"/>
                        <a:t>784</a:t>
                      </a:r>
                      <a:endParaRPr lang="en-US" dirty="0"/>
                    </a:p>
                  </a:txBody>
                  <a:tcPr/>
                </a:tc>
                <a:tc>
                  <a:txBody>
                    <a:bodyPr/>
                    <a:lstStyle/>
                    <a:p>
                      <a:pPr algn="ctr"/>
                      <a:r>
                        <a:rPr lang="en-US" dirty="0" smtClean="0">
                          <a:solidFill>
                            <a:srgbClr val="FF0000"/>
                          </a:solidFill>
                        </a:rPr>
                        <a:t>-17%</a:t>
                      </a:r>
                      <a:endParaRPr lang="en-US" dirty="0">
                        <a:solidFill>
                          <a:srgbClr val="FF0000"/>
                        </a:solidFill>
                      </a:endParaRPr>
                    </a:p>
                  </a:txBody>
                  <a:tcPr/>
                </a:tc>
                <a:extLst>
                  <a:ext uri="{0D108BD9-81ED-4DB2-BD59-A6C34878D82A}">
                    <a16:rowId xmlns:a16="http://schemas.microsoft.com/office/drawing/2014/main" val="2532190897"/>
                  </a:ext>
                </a:extLst>
              </a:tr>
              <a:tr h="370840">
                <a:tc>
                  <a:txBody>
                    <a:bodyPr/>
                    <a:lstStyle/>
                    <a:p>
                      <a:r>
                        <a:rPr lang="en-US" b="1" dirty="0" smtClean="0"/>
                        <a:t>Stanislaus</a:t>
                      </a:r>
                      <a:endParaRPr lang="en-US" b="1" dirty="0"/>
                    </a:p>
                  </a:txBody>
                  <a:tcPr/>
                </a:tc>
                <a:tc>
                  <a:txBody>
                    <a:bodyPr/>
                    <a:lstStyle/>
                    <a:p>
                      <a:pPr algn="ctr"/>
                      <a:r>
                        <a:rPr lang="en-US" dirty="0" smtClean="0"/>
                        <a:t>905</a:t>
                      </a:r>
                      <a:endParaRPr lang="en-US" dirty="0"/>
                    </a:p>
                  </a:txBody>
                  <a:tcPr/>
                </a:tc>
                <a:tc>
                  <a:txBody>
                    <a:bodyPr/>
                    <a:lstStyle/>
                    <a:p>
                      <a:pPr algn="ctr"/>
                      <a:r>
                        <a:rPr lang="en-US" dirty="0" smtClean="0"/>
                        <a:t>852</a:t>
                      </a:r>
                      <a:endParaRPr lang="en-US" dirty="0"/>
                    </a:p>
                  </a:txBody>
                  <a:tcPr/>
                </a:tc>
                <a:tc>
                  <a:txBody>
                    <a:bodyPr/>
                    <a:lstStyle/>
                    <a:p>
                      <a:pPr algn="ctr"/>
                      <a:r>
                        <a:rPr lang="en-US" dirty="0" smtClean="0">
                          <a:solidFill>
                            <a:srgbClr val="FF0000"/>
                          </a:solidFill>
                        </a:rPr>
                        <a:t>-6%</a:t>
                      </a:r>
                      <a:endParaRPr lang="en-US" dirty="0">
                        <a:solidFill>
                          <a:srgbClr val="FF0000"/>
                        </a:solidFill>
                      </a:endParaRPr>
                    </a:p>
                  </a:txBody>
                  <a:tcPr/>
                </a:tc>
                <a:extLst>
                  <a:ext uri="{0D108BD9-81ED-4DB2-BD59-A6C34878D82A}">
                    <a16:rowId xmlns:a16="http://schemas.microsoft.com/office/drawing/2014/main" val="1885304410"/>
                  </a:ext>
                </a:extLst>
              </a:tr>
            </a:tbl>
          </a:graphicData>
        </a:graphic>
      </p:graphicFrame>
    </p:spTree>
    <p:extLst>
      <p:ext uri="{BB962C8B-B14F-4D97-AF65-F5344CB8AC3E}">
        <p14:creationId xmlns:p14="http://schemas.microsoft.com/office/powerpoint/2010/main" val="1899538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takeaway?</a:t>
            </a:r>
            <a:endParaRPr lang="en-US" dirty="0"/>
          </a:p>
        </p:txBody>
      </p:sp>
      <p:sp>
        <p:nvSpPr>
          <p:cNvPr id="4" name="Content Placeholder 3"/>
          <p:cNvSpPr>
            <a:spLocks noGrp="1"/>
          </p:cNvSpPr>
          <p:nvPr>
            <p:ph idx="1"/>
          </p:nvPr>
        </p:nvSpPr>
        <p:spPr>
          <a:xfrm>
            <a:off x="2231136" y="2638045"/>
            <a:ext cx="7729728" cy="1991106"/>
          </a:xfrm>
        </p:spPr>
        <p:txBody>
          <a:bodyPr>
            <a:normAutofit/>
          </a:bodyPr>
          <a:lstStyle/>
          <a:p>
            <a:r>
              <a:rPr lang="en-US" sz="2400" dirty="0">
                <a:solidFill>
                  <a:schemeClr val="tx1"/>
                </a:solidFill>
              </a:rPr>
              <a:t>CSU+ is working pretty well </a:t>
            </a:r>
            <a:r>
              <a:rPr lang="en-US" sz="2400" dirty="0" smtClean="0">
                <a:solidFill>
                  <a:schemeClr val="tx1"/>
                </a:solidFill>
              </a:rPr>
              <a:t>and getting better</a:t>
            </a:r>
          </a:p>
          <a:p>
            <a:r>
              <a:rPr lang="en-US" sz="2400" dirty="0">
                <a:solidFill>
                  <a:schemeClr val="tx1"/>
                </a:solidFill>
              </a:rPr>
              <a:t>Patrons are engaging more with CSU-wide collections </a:t>
            </a:r>
            <a:endParaRPr lang="en-US" sz="2400" dirty="0" smtClean="0">
              <a:solidFill>
                <a:schemeClr val="tx1"/>
              </a:solidFill>
            </a:endParaRPr>
          </a:p>
          <a:p>
            <a:r>
              <a:rPr lang="en-US" sz="2400" dirty="0" smtClean="0"/>
              <a:t>CSU+ staff can handle increased traffic</a:t>
            </a:r>
          </a:p>
        </p:txBody>
      </p:sp>
    </p:spTree>
    <p:extLst>
      <p:ext uri="{BB962C8B-B14F-4D97-AF65-F5344CB8AC3E}">
        <p14:creationId xmlns:p14="http://schemas.microsoft.com/office/powerpoint/2010/main" val="2414791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philosophy</a:t>
            </a:r>
            <a:endParaRPr lang="en-US" dirty="0"/>
          </a:p>
        </p:txBody>
      </p:sp>
    </p:spTree>
    <p:extLst>
      <p:ext uri="{BB962C8B-B14F-4D97-AF65-F5344CB8AC3E}">
        <p14:creationId xmlns:p14="http://schemas.microsoft.com/office/powerpoint/2010/main" val="3591361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Tricor</a:t>
            </a:r>
            <a:r>
              <a:rPr lang="en-US" dirty="0"/>
              <a:t>/Unity Reporting Tool</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Available on the </a:t>
            </a:r>
            <a:r>
              <a:rPr lang="en-US" dirty="0">
                <a:hlinkClick r:id="rId2"/>
              </a:rPr>
              <a:t>RSFC Wiki</a:t>
            </a:r>
            <a:endParaRPr lang="en-US" dirty="0"/>
          </a:p>
          <a:p>
            <a:r>
              <a:rPr lang="en-US" dirty="0"/>
              <a:t>Available since October</a:t>
            </a:r>
          </a:p>
          <a:p>
            <a:r>
              <a:rPr lang="en-US" dirty="0"/>
              <a:t>19 Submissions to date </a:t>
            </a:r>
          </a:p>
          <a:p>
            <a:endParaRPr lang="en-US" dirty="0"/>
          </a:p>
        </p:txBody>
      </p:sp>
      <p:graphicFrame>
        <p:nvGraphicFramePr>
          <p:cNvPr id="4" name="Chart 3"/>
          <p:cNvGraphicFramePr>
            <a:graphicFrameLocks/>
          </p:cNvGraphicFramePr>
          <p:nvPr>
            <p:extLst/>
          </p:nvPr>
        </p:nvGraphicFramePr>
        <p:xfrm>
          <a:off x="4819883" y="1698130"/>
          <a:ext cx="7372117" cy="4423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978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Tricor</a:t>
            </a:r>
            <a:r>
              <a:rPr lang="en-US" dirty="0"/>
              <a:t>/Unity Bag Repair/Replacement</a:t>
            </a:r>
          </a:p>
        </p:txBody>
      </p:sp>
      <p:sp>
        <p:nvSpPr>
          <p:cNvPr id="3" name="Content Placeholder 2"/>
          <p:cNvSpPr>
            <a:spLocks noGrp="1"/>
          </p:cNvSpPr>
          <p:nvPr>
            <p:ph idx="1"/>
          </p:nvPr>
        </p:nvSpPr>
        <p:spPr/>
        <p:txBody>
          <a:bodyPr/>
          <a:lstStyle/>
          <a:p>
            <a:r>
              <a:rPr lang="en-US" dirty="0" smtClean="0"/>
              <a:t>42 </a:t>
            </a:r>
            <a:r>
              <a:rPr lang="en-US" dirty="0"/>
              <a:t>bags broken and needing repair/replacement through first year of CSU</a:t>
            </a:r>
            <a:r>
              <a:rPr lang="en-US" dirty="0" smtClean="0"/>
              <a:t>+</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1103312" y="3125787"/>
            <a:ext cx="3476625" cy="34766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748158" y="3560366"/>
            <a:ext cx="3476624" cy="2607468"/>
          </a:xfrm>
          <a:prstGeom prst="rect">
            <a:avLst/>
          </a:prstGeom>
        </p:spPr>
      </p:pic>
      <p:sp>
        <p:nvSpPr>
          <p:cNvPr id="6" name="TextBox 5"/>
          <p:cNvSpPr txBox="1"/>
          <p:nvPr/>
        </p:nvSpPr>
        <p:spPr>
          <a:xfrm>
            <a:off x="4941015" y="4679433"/>
            <a:ext cx="188064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One Year Later</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73376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CleanSlips</a:t>
            </a:r>
            <a:r>
              <a:rPr lang="en-US" dirty="0"/>
              <a:t> Online</a:t>
            </a:r>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slips.calstate.edu</a:t>
            </a:r>
            <a:r>
              <a:rPr lang="en-US" dirty="0" smtClean="0"/>
              <a:t>  </a:t>
            </a: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472" y="2252418"/>
            <a:ext cx="5353797" cy="34961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312" y="3447846"/>
            <a:ext cx="3417078" cy="1791108"/>
          </a:xfrm>
          <a:prstGeom prst="rect">
            <a:avLst/>
          </a:prstGeom>
        </p:spPr>
      </p:pic>
    </p:spTree>
    <p:extLst>
      <p:ext uri="{BB962C8B-B14F-4D97-AF65-F5344CB8AC3E}">
        <p14:creationId xmlns:p14="http://schemas.microsoft.com/office/powerpoint/2010/main" val="94236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Projects</a:t>
            </a:r>
          </a:p>
        </p:txBody>
      </p:sp>
      <p:sp>
        <p:nvSpPr>
          <p:cNvPr id="3" name="Content Placeholder 2"/>
          <p:cNvSpPr>
            <a:spLocks noGrp="1"/>
          </p:cNvSpPr>
          <p:nvPr>
            <p:ph idx="1"/>
          </p:nvPr>
        </p:nvSpPr>
        <p:spPr/>
        <p:txBody>
          <a:bodyPr/>
          <a:lstStyle/>
          <a:p>
            <a:r>
              <a:rPr lang="en-US" dirty="0"/>
              <a:t>Create Holiday Closure guide</a:t>
            </a:r>
          </a:p>
          <a:p>
            <a:pPr lvl="1"/>
            <a:r>
              <a:rPr lang="en-US" dirty="0"/>
              <a:t>Turned off expiration dates over winter break. Turned back on after New Years Day. </a:t>
            </a:r>
          </a:p>
          <a:p>
            <a:r>
              <a:rPr lang="en-US" dirty="0"/>
              <a:t>Assessing Workflow Profiles</a:t>
            </a:r>
          </a:p>
          <a:p>
            <a:pPr lvl="1"/>
            <a:r>
              <a:rPr lang="en-US" dirty="0"/>
              <a:t>Looking at what additional profiles are needed and what can be removed. Ongoing. </a:t>
            </a:r>
          </a:p>
          <a:p>
            <a:endParaRPr lang="en-US" dirty="0"/>
          </a:p>
        </p:txBody>
      </p:sp>
      <p:pic>
        <p:nvPicPr>
          <p:cNvPr id="1026" name="Picture 2" descr="Image result for snowflake vector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563" y="2474910"/>
            <a:ext cx="2601348" cy="27151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399258" y="4150658"/>
            <a:ext cx="2603218" cy="2712955"/>
          </a:xfrm>
          <a:prstGeom prst="rect">
            <a:avLst/>
          </a:prstGeom>
        </p:spPr>
      </p:pic>
    </p:spTree>
    <p:extLst>
      <p:ext uri="{BB962C8B-B14F-4D97-AF65-F5344CB8AC3E}">
        <p14:creationId xmlns:p14="http://schemas.microsoft.com/office/powerpoint/2010/main" val="3511415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Release Testing</a:t>
            </a:r>
          </a:p>
        </p:txBody>
      </p:sp>
      <p:sp>
        <p:nvSpPr>
          <p:cNvPr id="3" name="Content Placeholder 2"/>
          <p:cNvSpPr>
            <a:spLocks noGrp="1"/>
          </p:cNvSpPr>
          <p:nvPr>
            <p:ph idx="1"/>
          </p:nvPr>
        </p:nvSpPr>
        <p:spPr/>
        <p:txBody>
          <a:bodyPr/>
          <a:lstStyle/>
          <a:p>
            <a:r>
              <a:rPr lang="en-US" dirty="0"/>
              <a:t>Check for Duplicates When Creating Borrowing Requests</a:t>
            </a:r>
          </a:p>
          <a:p>
            <a:pPr lvl="1"/>
            <a:r>
              <a:rPr lang="en-US" dirty="0"/>
              <a:t>Determined it interfered with common CSU+ practices. Did not recommend as system wide policy</a:t>
            </a:r>
          </a:p>
          <a:p>
            <a:r>
              <a:rPr lang="en-US" dirty="0"/>
              <a:t>November Release caused items to be marked as lost</a:t>
            </a:r>
          </a:p>
          <a:p>
            <a:pPr lvl="1"/>
            <a:r>
              <a:rPr lang="en-US" dirty="0" smtClean="0"/>
              <a:t>Scheduled to be fixed in the March update</a:t>
            </a:r>
            <a:endParaRPr lang="en-US" dirty="0"/>
          </a:p>
          <a:p>
            <a:r>
              <a:rPr lang="en-US" dirty="0"/>
              <a:t>Conditional messages</a:t>
            </a:r>
          </a:p>
          <a:p>
            <a:pPr lvl="1"/>
            <a:r>
              <a:rPr lang="en-US" dirty="0"/>
              <a:t>New feature currently not working as hoped. General Messages perform same function</a:t>
            </a:r>
          </a:p>
          <a:p>
            <a:endParaRPr lang="en-US" dirty="0"/>
          </a:p>
        </p:txBody>
      </p:sp>
      <p:pic>
        <p:nvPicPr>
          <p:cNvPr id="4" name="Picture 3"/>
          <p:cNvPicPr>
            <a:picLocks noChangeAspect="1"/>
          </p:cNvPicPr>
          <p:nvPr/>
        </p:nvPicPr>
        <p:blipFill>
          <a:blip r:embed="rId2"/>
          <a:stretch>
            <a:fillRect/>
          </a:stretch>
        </p:blipFill>
        <p:spPr>
          <a:xfrm>
            <a:off x="3666279" y="5138919"/>
            <a:ext cx="3364386" cy="1400426"/>
          </a:xfrm>
          <a:prstGeom prst="rect">
            <a:avLst/>
          </a:prstGeom>
        </p:spPr>
      </p:pic>
    </p:spTree>
    <p:extLst>
      <p:ext uri="{BB962C8B-B14F-4D97-AF65-F5344CB8AC3E}">
        <p14:creationId xmlns:p14="http://schemas.microsoft.com/office/powerpoint/2010/main" val="2511631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Cooperation with other Functional Committees</a:t>
            </a:r>
          </a:p>
        </p:txBody>
      </p:sp>
      <p:sp>
        <p:nvSpPr>
          <p:cNvPr id="3" name="Content Placeholder 2"/>
          <p:cNvSpPr>
            <a:spLocks noGrp="1"/>
          </p:cNvSpPr>
          <p:nvPr>
            <p:ph idx="1"/>
          </p:nvPr>
        </p:nvSpPr>
        <p:spPr/>
        <p:txBody>
          <a:bodyPr/>
          <a:lstStyle/>
          <a:p>
            <a:r>
              <a:rPr lang="en-US" dirty="0"/>
              <a:t>Resource Sharing Request Task Force (with Discovery)</a:t>
            </a:r>
          </a:p>
          <a:p>
            <a:pPr lvl="1"/>
            <a:r>
              <a:rPr lang="en-US" dirty="0"/>
              <a:t>Joe Adkins</a:t>
            </a:r>
          </a:p>
          <a:p>
            <a:r>
              <a:rPr lang="en-US" dirty="0"/>
              <a:t>Walk in patron (with Fulfillment)</a:t>
            </a:r>
          </a:p>
          <a:p>
            <a:pPr lvl="1"/>
            <a:r>
              <a:rPr lang="en-US" dirty="0"/>
              <a:t>Joe Adkins</a:t>
            </a:r>
          </a:p>
          <a:p>
            <a:r>
              <a:rPr lang="en-US" dirty="0"/>
              <a:t>Lost/missing/damaged workflow (with Fulfillment)</a:t>
            </a:r>
          </a:p>
          <a:p>
            <a:pPr lvl="1"/>
            <a:r>
              <a:rPr lang="en-US" dirty="0"/>
              <a:t>Isabel Pina and Karla Salinas</a:t>
            </a:r>
          </a:p>
          <a:p>
            <a:endParaRPr lang="en-US" dirty="0"/>
          </a:p>
        </p:txBody>
      </p:sp>
    </p:spTree>
    <p:extLst>
      <p:ext uri="{BB962C8B-B14F-4D97-AF65-F5344CB8AC3E}">
        <p14:creationId xmlns:p14="http://schemas.microsoft.com/office/powerpoint/2010/main" val="4228699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5803" y="2573359"/>
            <a:ext cx="7729728" cy="1188720"/>
          </a:xfrm>
        </p:spPr>
        <p:txBody>
          <a:bodyPr/>
          <a:lstStyle/>
          <a:p>
            <a:r>
              <a:rPr lang="en-US" dirty="0" smtClean="0"/>
              <a:t>CSU+ overview</a:t>
            </a:r>
            <a:endParaRPr lang="en-US" dirty="0"/>
          </a:p>
        </p:txBody>
      </p:sp>
    </p:spTree>
    <p:extLst>
      <p:ext uri="{BB962C8B-B14F-4D97-AF65-F5344CB8AC3E}">
        <p14:creationId xmlns:p14="http://schemas.microsoft.com/office/powerpoint/2010/main" val="228311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76716"/>
            <a:ext cx="7729728" cy="1188720"/>
          </a:xfrm>
        </p:spPr>
        <p:txBody>
          <a:bodyPr/>
          <a:lstStyle/>
          <a:p>
            <a:r>
              <a:rPr lang="en-US" dirty="0" smtClean="0"/>
              <a:t>About the data</a:t>
            </a:r>
            <a:endParaRPr lang="en-US" dirty="0"/>
          </a:p>
        </p:txBody>
      </p:sp>
      <p:sp>
        <p:nvSpPr>
          <p:cNvPr id="3" name="Content Placeholder 2"/>
          <p:cNvSpPr>
            <a:spLocks noGrp="1"/>
          </p:cNvSpPr>
          <p:nvPr>
            <p:ph idx="1"/>
          </p:nvPr>
        </p:nvSpPr>
        <p:spPr>
          <a:xfrm>
            <a:off x="2058343" y="1986907"/>
            <a:ext cx="4584002" cy="2448310"/>
          </a:xfrm>
        </p:spPr>
        <p:txBody>
          <a:bodyPr>
            <a:normAutofit/>
          </a:bodyPr>
          <a:lstStyle/>
          <a:p>
            <a:r>
              <a:rPr lang="en-US" sz="2000" dirty="0" smtClean="0"/>
              <a:t>Fall 2017 and Fall 2018 comparison</a:t>
            </a:r>
          </a:p>
          <a:p>
            <a:r>
              <a:rPr lang="en-US" sz="2000" dirty="0" smtClean="0"/>
              <a:t>Numbers pulled from</a:t>
            </a:r>
          </a:p>
          <a:p>
            <a:pPr lvl="1"/>
            <a:r>
              <a:rPr lang="en-US" sz="2000" dirty="0" smtClean="0"/>
              <a:t>Alma Network Zone Analytics</a:t>
            </a:r>
          </a:p>
          <a:p>
            <a:pPr lvl="1"/>
            <a:r>
              <a:rPr lang="en-US" sz="2000" dirty="0" smtClean="0"/>
              <a:t>OCLC Analytics</a:t>
            </a:r>
          </a:p>
          <a:p>
            <a:pPr lvl="1"/>
            <a:r>
              <a:rPr lang="en-US" sz="2000" dirty="0" smtClean="0"/>
              <a:t>CO data on student enrollment</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345" y="3651895"/>
            <a:ext cx="4002927" cy="841817"/>
          </a:xfrm>
          <a:prstGeom prst="rect">
            <a:avLst/>
          </a:prstGeom>
        </p:spPr>
      </p:pic>
      <p:pic>
        <p:nvPicPr>
          <p:cNvPr id="7" name="Picture 6"/>
          <p:cNvPicPr>
            <a:picLocks noChangeAspect="1"/>
          </p:cNvPicPr>
          <p:nvPr/>
        </p:nvPicPr>
        <p:blipFill>
          <a:blip r:embed="rId4"/>
          <a:stretch>
            <a:fillRect/>
          </a:stretch>
        </p:blipFill>
        <p:spPr>
          <a:xfrm>
            <a:off x="8011631" y="1928412"/>
            <a:ext cx="2633641" cy="1360507"/>
          </a:xfrm>
          <a:prstGeom prst="rect">
            <a:avLst/>
          </a:prstGeom>
        </p:spPr>
      </p:pic>
      <p:pic>
        <p:nvPicPr>
          <p:cNvPr id="8" name="Picture 7"/>
          <p:cNvPicPr>
            <a:picLocks noChangeAspect="1"/>
          </p:cNvPicPr>
          <p:nvPr/>
        </p:nvPicPr>
        <p:blipFill>
          <a:blip r:embed="rId5"/>
          <a:stretch>
            <a:fillRect/>
          </a:stretch>
        </p:blipFill>
        <p:spPr>
          <a:xfrm>
            <a:off x="3717066" y="4856688"/>
            <a:ext cx="6928206" cy="1212912"/>
          </a:xfrm>
          <a:prstGeom prst="rect">
            <a:avLst/>
          </a:prstGeom>
        </p:spPr>
      </p:pic>
    </p:spTree>
    <p:extLst>
      <p:ext uri="{BB962C8B-B14F-4D97-AF65-F5344CB8AC3E}">
        <p14:creationId xmlns:p14="http://schemas.microsoft.com/office/powerpoint/2010/main" val="339866888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677</TotalTime>
  <Words>1466</Words>
  <Application>Microsoft Office PowerPoint</Application>
  <PresentationFormat>Widescreen</PresentationFormat>
  <Paragraphs>125</Paragraphs>
  <Slides>17</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Century Gothic</vt:lpstr>
      <vt:lpstr>Gill Sans MT</vt:lpstr>
      <vt:lpstr>Wingdings 3</vt:lpstr>
      <vt:lpstr>Parcel</vt:lpstr>
      <vt:lpstr>Ion</vt:lpstr>
      <vt:lpstr>Resource Sharing Functional Committee </vt:lpstr>
      <vt:lpstr>Tricor/Unity Reporting Tool</vt:lpstr>
      <vt:lpstr>Tricor/Unity Bag Repair/Replacement</vt:lpstr>
      <vt:lpstr>CleanSlips Online</vt:lpstr>
      <vt:lpstr>Additional Projects</vt:lpstr>
      <vt:lpstr>Monthly Release Testing</vt:lpstr>
      <vt:lpstr>Cooperation with other Functional Committees</vt:lpstr>
      <vt:lpstr>CSU+ overview</vt:lpstr>
      <vt:lpstr>About the data</vt:lpstr>
      <vt:lpstr>PowerPoint Presentation</vt:lpstr>
      <vt:lpstr>PowerPoint Presentation</vt:lpstr>
      <vt:lpstr>PowerPoint Presentation</vt:lpstr>
      <vt:lpstr>PowerPoint Presentation</vt:lpstr>
      <vt:lpstr>PowerPoint Presentation</vt:lpstr>
      <vt:lpstr>Alma rota: The gift that keeps giving</vt:lpstr>
      <vt:lpstr>what’s the takeaway?</vt:lpstr>
      <vt:lpstr>The philosophy</vt:lpstr>
    </vt:vector>
  </TitlesOfParts>
  <Company>CSU Office of the Chancellor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DeBartolo, Mallory</dc:creator>
  <cp:lastModifiedBy>DeBartolo, Mallory</cp:lastModifiedBy>
  <cp:revision>35</cp:revision>
  <dcterms:created xsi:type="dcterms:W3CDTF">2019-02-28T22:10:15Z</dcterms:created>
  <dcterms:modified xsi:type="dcterms:W3CDTF">2019-03-01T21:19:45Z</dcterms:modified>
</cp:coreProperties>
</file>