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323" r:id="rId2"/>
    <p:sldId id="324" r:id="rId3"/>
    <p:sldId id="271" r:id="rId4"/>
    <p:sldId id="325" r:id="rId5"/>
    <p:sldId id="318" r:id="rId6"/>
    <p:sldId id="319" r:id="rId7"/>
    <p:sldId id="296" r:id="rId8"/>
    <p:sldId id="290" r:id="rId9"/>
    <p:sldId id="320" r:id="rId10"/>
    <p:sldId id="327" r:id="rId11"/>
    <p:sldId id="261" r:id="rId12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76B8"/>
    <a:srgbClr val="FF7171"/>
    <a:srgbClr val="A53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02" autoAdjust="0"/>
    <p:restoredTop sz="80395" autoAdjust="0"/>
  </p:normalViewPr>
  <p:slideViewPr>
    <p:cSldViewPr snapToGrid="0">
      <p:cViewPr varScale="1">
        <p:scale>
          <a:sx n="107" d="100"/>
          <a:sy n="107" d="100"/>
        </p:scale>
        <p:origin x="11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2098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One-Year</a:t>
            </a:r>
            <a:r>
              <a:rPr lang="en-US" sz="1100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Retention Rates by Underrepresented Minority Status</a:t>
            </a:r>
          </a:p>
          <a:p>
            <a:pPr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pPr>
            <a:r>
              <a:rPr lang="en-US" sz="1100" i="1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First-time Freshman Students</a:t>
            </a:r>
            <a:endParaRPr lang="en-US" sz="11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'Charts - 2014'!$P$10</c:f>
              <c:strCache>
                <c:ptCount val="1"/>
                <c:pt idx="0">
                  <c:v>URM</c:v>
                </c:pt>
              </c:strCache>
            </c:strRef>
          </c:tx>
          <c:spPr>
            <a:ln w="50800">
              <a:solidFill>
                <a:srgbClr val="4EB3CF">
                  <a:lumMod val="75000"/>
                </a:srgbClr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4EB3CF">
                  <a:lumMod val="75000"/>
                </a:srgbClr>
              </a:solidFill>
              <a:ln>
                <a:solidFill>
                  <a:srgbClr val="4EB3CF">
                    <a:lumMod val="75000"/>
                  </a:srgbClr>
                </a:solidFill>
                <a:prstDash val="solid"/>
              </a:ln>
            </c:spPr>
          </c:marker>
          <c:cat>
            <c:strRef>
              <c:f>'Charts - 2014'!$N$14:$N$24</c:f>
              <c:strCache>
                <c:ptCount val="11"/>
                <c:pt idx="0">
                  <c:v>Fall 2003</c:v>
                </c:pt>
                <c:pt idx="1">
                  <c:v>Fall 2004</c:v>
                </c:pt>
                <c:pt idx="2">
                  <c:v>Fall 2005</c:v>
                </c:pt>
                <c:pt idx="3">
                  <c:v>Fall 2006</c:v>
                </c:pt>
                <c:pt idx="4">
                  <c:v>Fall 2007</c:v>
                </c:pt>
                <c:pt idx="5">
                  <c:v>Fall 2008</c:v>
                </c:pt>
                <c:pt idx="6">
                  <c:v>Fall 2009</c:v>
                </c:pt>
                <c:pt idx="7">
                  <c:v>Fall 2010</c:v>
                </c:pt>
                <c:pt idx="8">
                  <c:v>Fall 2011</c:v>
                </c:pt>
                <c:pt idx="9">
                  <c:v>Fall 2012</c:v>
                </c:pt>
                <c:pt idx="10">
                  <c:v>Fall 2013</c:v>
                </c:pt>
              </c:strCache>
            </c:strRef>
          </c:cat>
          <c:val>
            <c:numRef>
              <c:f>'Charts - 2014'!$P$14:$P$24</c:f>
              <c:numCache>
                <c:formatCode>0.0%</c:formatCode>
                <c:ptCount val="11"/>
                <c:pt idx="0">
                  <c:v>0.64700000000000002</c:v>
                </c:pt>
                <c:pt idx="1">
                  <c:v>0.63600000000000001</c:v>
                </c:pt>
                <c:pt idx="2">
                  <c:v>0.69</c:v>
                </c:pt>
                <c:pt idx="3">
                  <c:v>0.65800000000000003</c:v>
                </c:pt>
                <c:pt idx="4">
                  <c:v>0.66100000000000003</c:v>
                </c:pt>
                <c:pt idx="5">
                  <c:v>0.745</c:v>
                </c:pt>
                <c:pt idx="6">
                  <c:v>0.73899999999999999</c:v>
                </c:pt>
                <c:pt idx="7">
                  <c:v>0.79200000000000004</c:v>
                </c:pt>
                <c:pt idx="8">
                  <c:v>0.81499999999999995</c:v>
                </c:pt>
                <c:pt idx="9">
                  <c:v>0.80600000000000005</c:v>
                </c:pt>
                <c:pt idx="10">
                  <c:v>0.83099999999999996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'Charts - 2014'!$Q$10</c:f>
              <c:strCache>
                <c:ptCount val="1"/>
                <c:pt idx="0">
                  <c:v>Non-URM</c:v>
                </c:pt>
              </c:strCache>
            </c:strRef>
          </c:tx>
          <c:spPr>
            <a:ln w="50800"/>
          </c:spPr>
          <c:marker>
            <c:symbol val="circle"/>
            <c:size val="4"/>
            <c:spPr>
              <a:ln w="9525"/>
            </c:spPr>
          </c:marker>
          <c:cat>
            <c:strRef>
              <c:f>'Charts - 2014'!$N$14:$N$24</c:f>
              <c:strCache>
                <c:ptCount val="11"/>
                <c:pt idx="0">
                  <c:v>Fall 2003</c:v>
                </c:pt>
                <c:pt idx="1">
                  <c:v>Fall 2004</c:v>
                </c:pt>
                <c:pt idx="2">
                  <c:v>Fall 2005</c:v>
                </c:pt>
                <c:pt idx="3">
                  <c:v>Fall 2006</c:v>
                </c:pt>
                <c:pt idx="4">
                  <c:v>Fall 2007</c:v>
                </c:pt>
                <c:pt idx="5">
                  <c:v>Fall 2008</c:v>
                </c:pt>
                <c:pt idx="6">
                  <c:v>Fall 2009</c:v>
                </c:pt>
                <c:pt idx="7">
                  <c:v>Fall 2010</c:v>
                </c:pt>
                <c:pt idx="8">
                  <c:v>Fall 2011</c:v>
                </c:pt>
                <c:pt idx="9">
                  <c:v>Fall 2012</c:v>
                </c:pt>
                <c:pt idx="10">
                  <c:v>Fall 2013</c:v>
                </c:pt>
              </c:strCache>
            </c:strRef>
          </c:cat>
          <c:val>
            <c:numRef>
              <c:f>'Charts - 2014'!$Q$14:$Q$24</c:f>
              <c:numCache>
                <c:formatCode>0.0%</c:formatCode>
                <c:ptCount val="11"/>
                <c:pt idx="0">
                  <c:v>0.73499999999999999</c:v>
                </c:pt>
                <c:pt idx="1">
                  <c:v>0.72499999999999998</c:v>
                </c:pt>
                <c:pt idx="2">
                  <c:v>0.77800000000000002</c:v>
                </c:pt>
                <c:pt idx="3">
                  <c:v>0.71299999999999997</c:v>
                </c:pt>
                <c:pt idx="4">
                  <c:v>0.71199999999999997</c:v>
                </c:pt>
                <c:pt idx="5">
                  <c:v>0.74299999999999999</c:v>
                </c:pt>
                <c:pt idx="6">
                  <c:v>0.79500000000000004</c:v>
                </c:pt>
                <c:pt idx="7">
                  <c:v>0.79900000000000004</c:v>
                </c:pt>
                <c:pt idx="8">
                  <c:v>0.8</c:v>
                </c:pt>
                <c:pt idx="9">
                  <c:v>0.81</c:v>
                </c:pt>
                <c:pt idx="10">
                  <c:v>0.81299999999999994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2969344"/>
        <c:axId val="662969904"/>
      </c:lineChart>
      <c:catAx>
        <c:axId val="66296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900"/>
            </a:pPr>
            <a:endParaRPr lang="en-US"/>
          </a:p>
        </c:txPr>
        <c:crossAx val="662969904"/>
        <c:crosses val="autoZero"/>
        <c:auto val="1"/>
        <c:lblAlgn val="ctr"/>
        <c:lblOffset val="100"/>
        <c:noMultiLvlLbl val="0"/>
      </c:catAx>
      <c:valAx>
        <c:axId val="662969904"/>
        <c:scaling>
          <c:orientation val="minMax"/>
          <c:max val="1"/>
          <c:min val="0.5"/>
        </c:scaling>
        <c:delete val="0"/>
        <c:axPos val="l"/>
        <c:majorGridlines>
          <c:spPr>
            <a:ln w="3175">
              <a:solidFill>
                <a:sysClr val="window" lastClr="FFFFFF">
                  <a:lumMod val="85000"/>
                </a:sysClr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 w="25400">
            <a:noFill/>
          </a:ln>
        </c:spPr>
        <c:crossAx val="662969344"/>
        <c:crosses val="autoZero"/>
        <c:crossBetween val="between"/>
        <c:majorUnit val="0.05"/>
      </c:valAx>
      <c:spPr>
        <a:solidFill>
          <a:srgbClr val="FFFFFF"/>
        </a:solidFill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chemeClr val="tx1"/>
      </a:solidFill>
      <a:prstDash val="solid"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11699" cy="463408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2"/>
            <a:ext cx="3011699" cy="463408"/>
          </a:xfrm>
          <a:prstGeom prst="rect">
            <a:avLst/>
          </a:prstGeom>
        </p:spPr>
        <p:txBody>
          <a:bodyPr vert="horz" lIns="93170" tIns="46585" rIns="93170" bIns="46585" rtlCol="0"/>
          <a:lstStyle>
            <a:lvl1pPr algn="r">
              <a:defRPr sz="1200"/>
            </a:lvl1pPr>
          </a:lstStyle>
          <a:p>
            <a:fld id="{0DAD4ECE-9D98-421F-A86C-79DFFA5C1860}" type="datetimeFigureOut">
              <a:rPr lang="en-US" smtClean="0"/>
              <a:t>2/9/2017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5" rIns="93170" bIns="4658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9" y="4444862"/>
            <a:ext cx="5560060" cy="3636705"/>
          </a:xfrm>
          <a:prstGeom prst="rect">
            <a:avLst/>
          </a:prstGeom>
        </p:spPr>
        <p:txBody>
          <a:bodyPr vert="horz" lIns="93170" tIns="46585" rIns="93170" bIns="4658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1"/>
            <a:ext cx="3011699" cy="463407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3170" tIns="46585" rIns="93170" bIns="46585" rtlCol="0" anchor="b"/>
          <a:lstStyle>
            <a:lvl1pPr algn="r">
              <a:defRPr sz="1200"/>
            </a:lvl1pPr>
          </a:lstStyle>
          <a:p>
            <a:fld id="{9A45DEC4-DC87-46F6-B5C8-0DADFD920E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68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DEC4-DC87-46F6-B5C8-0DADFD920E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8897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Closing—We</a:t>
            </a:r>
            <a:r>
              <a:rPr lang="en-US" sz="14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invite you think about your own campus partnerships in relationship to the mission vision of your campuses and your libraries.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DEC4-DC87-46F6-B5C8-0DADFD920E0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13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DEC4-DC87-46F6-B5C8-0DADFD920E0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51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DEC4-DC87-46F6-B5C8-0DADFD920E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75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DEC4-DC87-46F6-B5C8-0DADFD920E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61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DEC4-DC87-46F6-B5C8-0DADFD920E0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2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DEC4-DC87-46F6-B5C8-0DADFD920E0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012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DEC4-DC87-46F6-B5C8-0DADFD920E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056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DEC4-DC87-46F6-B5C8-0DADFD920E0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713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DEC4-DC87-46F6-B5C8-0DADFD920E0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2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5DEC4-DC87-46F6-B5C8-0DADFD920E0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36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F441E-B642-8343-B173-A13CC5F26F55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E6610-5BBA-6849-B99F-1AFF6E837786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F2B0-3B16-5D45-906F-7A853318D44A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96001-91BC-0945-8781-9AF0A4DB4170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 i="1" cap="none" baseline="0"/>
            </a:lvl1pPr>
          </a:lstStyle>
          <a:p>
            <a:r>
              <a:rPr lang="en-US" dirty="0" smtClean="0"/>
              <a:t>Learn to ask; ASC to learn!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2D640-847B-D442-A00D-63E153CDC4BD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40A1-B628-924B-BA3B-1CEE4E53DEE8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8CA6-5507-6848-BC4C-7CEDB25C689D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8E002-BCA3-C74A-9EE2-A89208ABE9A1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cap="none" dirty="0" smtClean="0"/>
              <a:t>Learn to ask; ASC to learn!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74C4-5CAB-4D49-94AC-38CECB4F9116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60AD2F1-546A-9F4B-BAAC-7F88904EF24A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2B235-2F91-5B42-B68C-E57B3EC178C8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C001BB-C155-F242-8110-6321B54FFF48}" type="datetime1">
              <a:rPr lang="en-US" smtClean="0"/>
              <a:t>2/9/2017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bmothe@csusm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sm.edu/asc/coaching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22505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Strategic Plans: A Love Story </a:t>
            </a:r>
            <a:br>
              <a:rPr lang="en-US" sz="4400" b="1" dirty="0" smtClean="0"/>
            </a:br>
            <a:r>
              <a:rPr lang="en-US" sz="3200" b="1" dirty="0" smtClean="0"/>
              <a:t>or How the Office of Undergraduate Studies and the University Library Created an Intentional Partnership to Support Students’ </a:t>
            </a:r>
            <a:r>
              <a:rPr lang="en-US" sz="3200" b="1" smtClean="0"/>
              <a:t>Academic Success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800" b="1" dirty="0" smtClean="0"/>
              <a:t>February 10, 2017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Dawn M. Formo, Dean, Undergraduate Studies</a:t>
            </a:r>
          </a:p>
          <a:p>
            <a:r>
              <a:rPr lang="en-US" dirty="0" smtClean="0"/>
              <a:t>Bianca </a:t>
            </a:r>
            <a:r>
              <a:rPr lang="en-US" dirty="0" err="1" smtClean="0"/>
              <a:t>MothÉ</a:t>
            </a:r>
            <a:r>
              <a:rPr lang="en-US" dirty="0" smtClean="0"/>
              <a:t>, Associate Dean, Undergraduate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0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Library/OUGS Partnership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sz="2400" i="1" dirty="0" smtClean="0">
              <a:latin typeface="Hannotate SC" charset="-122"/>
              <a:ea typeface="Hannotate SC" charset="-122"/>
              <a:cs typeface="Hannotate SC" charset="-122"/>
            </a:endParaRPr>
          </a:p>
          <a:p>
            <a:endParaRPr lang="is-IS" sz="2400" i="1" dirty="0">
              <a:latin typeface="Hannotate SC" charset="-122"/>
              <a:ea typeface="Hannotate SC" charset="-122"/>
              <a:cs typeface="Hannotate SC" charset="-122"/>
            </a:endParaRPr>
          </a:p>
          <a:p>
            <a:r>
              <a:rPr lang="is-IS" sz="2400" i="1" dirty="0" smtClean="0">
                <a:latin typeface="Hannotate SC" charset="-122"/>
                <a:ea typeface="Hannotate SC" charset="-122"/>
                <a:cs typeface="Hannotate SC" charset="-122"/>
              </a:rPr>
              <a:t>...</a:t>
            </a:r>
            <a:r>
              <a:rPr lang="en-US" sz="2400" i="1" dirty="0">
                <a:latin typeface="Hannotate SC" charset="-122"/>
                <a:ea typeface="Hannotate SC" charset="-122"/>
                <a:cs typeface="Hannotate SC" charset="-122"/>
              </a:rPr>
              <a:t>I knew it would be a perfect fit in the Library, both physically and programmatically.</a:t>
            </a:r>
            <a:r>
              <a:rPr lang="en-US" dirty="0">
                <a:latin typeface="Hannotate SC" charset="-122"/>
                <a:ea typeface="Hannotate SC" charset="-122"/>
                <a:cs typeface="Hannotate SC" charset="-122"/>
              </a:rPr>
              <a:t>	</a:t>
            </a:r>
            <a:endParaRPr lang="en-US" dirty="0" smtClean="0">
              <a:latin typeface="Hannotate SC" charset="-122"/>
              <a:ea typeface="Hannotate SC" charset="-122"/>
              <a:cs typeface="Hannotate SC" charset="-122"/>
            </a:endParaRPr>
          </a:p>
          <a:p>
            <a:pPr marL="201168" lvl="1" indent="0">
              <a:buNone/>
            </a:pPr>
            <a:endParaRPr lang="en-US" dirty="0">
              <a:latin typeface="Hannotate SC" charset="-122"/>
              <a:ea typeface="Hannotate SC" charset="-122"/>
              <a:cs typeface="Hannotate SC" charset="-122"/>
            </a:endParaRPr>
          </a:p>
          <a:p>
            <a:pPr marL="201168" lvl="1" indent="0">
              <a:buNone/>
            </a:pPr>
            <a:r>
              <a:rPr lang="en-US" dirty="0" smtClean="0">
                <a:latin typeface="Hannotate SC" charset="-122"/>
                <a:ea typeface="Hannotate SC" charset="-122"/>
                <a:cs typeface="Hannotate SC" charset="-122"/>
              </a:rPr>
              <a:t>				</a:t>
            </a:r>
            <a:r>
              <a:rPr lang="en-US" sz="2000" dirty="0" smtClean="0">
                <a:latin typeface="Hannotate SC" charset="-122"/>
                <a:ea typeface="Hannotate SC" charset="-122"/>
                <a:cs typeface="Hannotate SC" charset="-122"/>
              </a:rPr>
              <a:t>- </a:t>
            </a:r>
            <a:r>
              <a:rPr lang="en-US" sz="2000" dirty="0">
                <a:latin typeface="Hannotate SC" charset="-122"/>
                <a:ea typeface="Hannotate SC" charset="-122"/>
                <a:cs typeface="Hannotate SC" charset="-122"/>
              </a:rPr>
              <a:t>Jen Fabbi, ASC Showcase </a:t>
            </a:r>
            <a:r>
              <a:rPr lang="en-US" sz="2000" dirty="0" smtClean="0">
                <a:latin typeface="Hannotate SC" charset="-122"/>
                <a:ea typeface="Hannotate SC" charset="-122"/>
                <a:cs typeface="Hannotate SC" charset="-122"/>
              </a:rPr>
              <a:t>Remarks, Oct.2016 </a:t>
            </a:r>
            <a:endParaRPr lang="en-US" sz="2000" dirty="0">
              <a:latin typeface="Hannotate SC" charset="-122"/>
              <a:ea typeface="Hannotate SC" charset="-122"/>
              <a:cs typeface="Hannotate SC" charset="-122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84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Contact Info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Bianca R. </a:t>
            </a:r>
            <a:r>
              <a:rPr lang="en-US" dirty="0" err="1"/>
              <a:t>Mothé</a:t>
            </a:r>
            <a:r>
              <a:rPr lang="en-US" dirty="0"/>
              <a:t>, Associate Dean, </a:t>
            </a:r>
          </a:p>
          <a:p>
            <a:r>
              <a:rPr lang="en-US" dirty="0"/>
              <a:t>Undergraduate Studies</a:t>
            </a:r>
          </a:p>
          <a:p>
            <a:r>
              <a:rPr lang="en-US" dirty="0">
                <a:solidFill>
                  <a:schemeClr val="tx1"/>
                </a:solidFill>
              </a:rPr>
              <a:t>Craven 5102h</a:t>
            </a:r>
          </a:p>
          <a:p>
            <a:r>
              <a:rPr lang="en-US" dirty="0"/>
              <a:t>760-750-7329</a:t>
            </a:r>
          </a:p>
          <a:p>
            <a:r>
              <a:rPr lang="en-US" dirty="0">
                <a:hlinkClick r:id="rId3"/>
              </a:rPr>
              <a:t>bmothe@csusm.edu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Dawn M. </a:t>
            </a:r>
            <a:r>
              <a:rPr lang="en-US" dirty="0" err="1" smtClean="0"/>
              <a:t>Formo</a:t>
            </a:r>
            <a:r>
              <a:rPr lang="en-US" dirty="0" smtClean="0"/>
              <a:t>, Dean</a:t>
            </a:r>
          </a:p>
          <a:p>
            <a:r>
              <a:rPr lang="en-US" dirty="0" smtClean="0"/>
              <a:t>Undergraduate Studies</a:t>
            </a:r>
          </a:p>
          <a:p>
            <a:r>
              <a:rPr lang="en-US" dirty="0" smtClean="0"/>
              <a:t>Craven 5211a</a:t>
            </a:r>
          </a:p>
          <a:p>
            <a:r>
              <a:rPr lang="en-US" dirty="0" smtClean="0"/>
              <a:t>760-750-7326</a:t>
            </a:r>
          </a:p>
          <a:p>
            <a:r>
              <a:rPr lang="en-US" dirty="0" smtClean="0">
                <a:hlinkClick r:id="rId3"/>
              </a:rPr>
              <a:t>dformo@csusm.edu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3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Improving Retention for All Students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246196" y="1845734"/>
          <a:ext cx="5650992" cy="4005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990080" y="2028614"/>
            <a:ext cx="4165600" cy="4023360"/>
          </a:xfrm>
        </p:spPr>
        <p:txBody>
          <a:bodyPr>
            <a:noAutofit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CSUSM has successfully </a:t>
            </a:r>
            <a:r>
              <a:rPr lang="en-US" sz="2400" dirty="0" smtClean="0">
                <a:solidFill>
                  <a:schemeClr val="accent2"/>
                </a:solidFill>
              </a:rPr>
              <a:t>closed the gap </a:t>
            </a:r>
            <a:r>
              <a:rPr lang="en-US" sz="2400" dirty="0" smtClean="0">
                <a:solidFill>
                  <a:schemeClr val="tx1"/>
                </a:solidFill>
              </a:rPr>
              <a:t>in one-year retention rates between underrepresented minority and non-underrepresented minority first-time, first-year students.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097280" y="5809675"/>
            <a:ext cx="8210923" cy="104832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Source: Retention File Maintained by Institutional Planning &amp; Analysis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20460587">
            <a:off x="5884492" y="2760028"/>
            <a:ext cx="827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Freestyle Script" panose="030804020302050B0404" pitchFamily="66" charset="0"/>
              </a:rPr>
              <a:t>83.1% </a:t>
            </a:r>
            <a:endParaRPr lang="en-US" sz="2400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98228" y="3146908"/>
            <a:ext cx="182085" cy="216167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1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Governor’s $2.5 Million Award for Innovation in Higher Education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37" y="817563"/>
            <a:ext cx="6096000" cy="50863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Dawn Formo with Vice-Provost Kamel Haddad and Christian Osmena from the Governor’s Finance Office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Launching our </a:t>
            </a:r>
            <a:br>
              <a:rPr lang="en-US" sz="4400" b="1" dirty="0" smtClean="0"/>
            </a:br>
            <a:r>
              <a:rPr lang="en-US" sz="4400" b="1" dirty="0" smtClean="0"/>
              <a:t>Academic Success Center (ASC)</a:t>
            </a:r>
            <a:endParaRPr lang="en-US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50327" y="3148857"/>
            <a:ext cx="978606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dirty="0" smtClean="0">
              <a:solidFill>
                <a:srgbClr val="63A53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 partnership between the Office of Undergraduate Studies and the University Library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Strategic Plans: A Love Story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19354" r="7093" b="9678"/>
          <a:stretch/>
        </p:blipFill>
        <p:spPr>
          <a:xfrm>
            <a:off x="1520704" y="1872548"/>
            <a:ext cx="3383280" cy="20116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74361" y="2170502"/>
            <a:ext cx="641453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latin typeface="Hannotate SC" charset="-122"/>
                <a:ea typeface="Hannotate SC" charset="-122"/>
                <a:cs typeface="Hannotate SC" charset="-122"/>
              </a:rPr>
              <a:t>I have known for many years that campus libraries are the ultimate student success </a:t>
            </a:r>
            <a:r>
              <a:rPr lang="en-US" sz="2200" i="1" dirty="0" smtClean="0">
                <a:latin typeface="Hannotate SC" charset="-122"/>
                <a:ea typeface="Hannotate SC" charset="-122"/>
                <a:cs typeface="Hannotate SC" charset="-122"/>
              </a:rPr>
              <a:t>centers</a:t>
            </a:r>
            <a:r>
              <a:rPr lang="is-IS" sz="2200" i="1" dirty="0" smtClean="0">
                <a:latin typeface="Hannotate SC" charset="-122"/>
                <a:ea typeface="Hannotate SC" charset="-122"/>
                <a:cs typeface="Hannotate SC" charset="-122"/>
              </a:rPr>
              <a:t>....</a:t>
            </a:r>
            <a:r>
              <a:rPr lang="en-US" sz="2200" dirty="0" smtClean="0">
                <a:latin typeface="Hannotate SC" charset="-122"/>
                <a:ea typeface="Hannotate SC" charset="-122"/>
                <a:cs typeface="Hannotate SC" charset="-122"/>
              </a:rPr>
              <a:t>	</a:t>
            </a:r>
            <a:r>
              <a:rPr lang="en-US" sz="2400" dirty="0" smtClean="0">
                <a:latin typeface="Hannotate SC" charset="-122"/>
                <a:ea typeface="Hannotate SC" charset="-122"/>
                <a:cs typeface="Hannotate SC" charset="-122"/>
              </a:rPr>
              <a:t>			</a:t>
            </a:r>
          </a:p>
          <a:p>
            <a:r>
              <a:rPr lang="en-US" dirty="0" smtClean="0">
                <a:latin typeface="Hannotate SC" charset="-122"/>
                <a:ea typeface="Hannotate SC" charset="-122"/>
                <a:cs typeface="Hannotate SC" charset="-122"/>
              </a:rPr>
              <a:t>- Jen Fabbi, ASC Showcase Remarks, Oct. 2016</a:t>
            </a:r>
            <a:endParaRPr lang="en-US" dirty="0">
              <a:latin typeface="Hannotate SC" charset="-122"/>
              <a:ea typeface="Hannotate SC" charset="-122"/>
              <a:cs typeface="Hannotate SC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4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Library/OUGS Love Story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Library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The Library will </a:t>
            </a:r>
            <a:r>
              <a:rPr lang="en-US" sz="2400" dirty="0" smtClean="0"/>
              <a:t>…</a:t>
            </a:r>
            <a:r>
              <a:rPr lang="en-US" sz="2400" b="1" dirty="0" smtClean="0"/>
              <a:t>[c]</a:t>
            </a:r>
            <a:r>
              <a:rPr lang="en-US" sz="2400" b="1" i="1" dirty="0" err="1" smtClean="0"/>
              <a:t>ollaborate</a:t>
            </a:r>
            <a:r>
              <a:rPr lang="en-US" sz="2400" b="1" i="1" dirty="0" smtClean="0"/>
              <a:t> </a:t>
            </a:r>
            <a:r>
              <a:rPr lang="en-US" sz="2400" i="1" dirty="0"/>
              <a:t>with campus partners to explore opportunities to develop first year and general education students’ engagement and ability </a:t>
            </a:r>
            <a:r>
              <a:rPr lang="en-US" sz="2400" b="1" i="1" dirty="0"/>
              <a:t>to pursue inquiry </a:t>
            </a:r>
            <a:r>
              <a:rPr lang="en-US" sz="2400" i="1" dirty="0"/>
              <a:t>both within and </a:t>
            </a:r>
            <a:r>
              <a:rPr lang="en-US" sz="2400" b="1" i="1" dirty="0"/>
              <a:t>beyond the classroom </a:t>
            </a:r>
            <a:r>
              <a:rPr lang="en-US" sz="2400" i="1" dirty="0"/>
              <a:t>in order </a:t>
            </a:r>
            <a:r>
              <a:rPr lang="en-US" sz="2400" b="1" i="1" dirty="0"/>
              <a:t>to increase retention and positively impact time to graduation. </a:t>
            </a:r>
            <a:endParaRPr lang="en-US" sz="2400" b="1" dirty="0"/>
          </a:p>
          <a:p>
            <a:pPr>
              <a:buFont typeface="Arial" charset="0"/>
              <a:buChar char="•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OUGS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Establish OUGS…. </a:t>
            </a:r>
            <a:r>
              <a:rPr lang="en-US" sz="2400" dirty="0"/>
              <a:t>as the </a:t>
            </a:r>
            <a:r>
              <a:rPr lang="en-US" sz="2400" b="1" dirty="0"/>
              <a:t>central campus hub for </a:t>
            </a:r>
            <a:r>
              <a:rPr lang="en-US" sz="2400" dirty="0"/>
              <a:t>fostering and enhancing the </a:t>
            </a:r>
            <a:r>
              <a:rPr lang="en-US" sz="2400" b="1" dirty="0"/>
              <a:t>academic success </a:t>
            </a:r>
            <a:r>
              <a:rPr lang="en-US" sz="2400" dirty="0"/>
              <a:t>of undergraduate students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Identify and enhance </a:t>
            </a:r>
            <a:r>
              <a:rPr lang="en-US" sz="2400" b="1" dirty="0" smtClean="0"/>
              <a:t>partnerships… that </a:t>
            </a:r>
            <a:r>
              <a:rPr lang="en-US" sz="2400" b="1" dirty="0"/>
              <a:t>support students’ academic success</a:t>
            </a:r>
            <a:r>
              <a:rPr lang="en-US" sz="2400" dirty="0"/>
              <a:t> across campus.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65" y="-28264"/>
            <a:ext cx="2351315" cy="267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Collaborative Development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Fall 2015: national research on Academic Success Centers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Spring 2016: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Travel </a:t>
            </a:r>
            <a:r>
              <a:rPr lang="en-US" sz="2400" dirty="0" smtClean="0"/>
              <a:t>team</a:t>
            </a:r>
            <a:endParaRPr lang="en-US" sz="260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600" dirty="0" smtClean="0"/>
              <a:t>Faculty/Staff/Student implementation team</a:t>
            </a:r>
          </a:p>
          <a:p>
            <a:pPr marL="115888" lvl="1" indent="-115888">
              <a:buFont typeface="Wingdings" panose="05000000000000000000" pitchFamily="2" charset="2"/>
              <a:buChar char="§"/>
            </a:pPr>
            <a:r>
              <a:rPr lang="en-US" sz="3200" dirty="0" smtClean="0"/>
              <a:t> Spring/Summer 2016: Renovation of space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 Fall 2016/Spring 2017: Launch of services and programming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ASC Mission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sz="2400" dirty="0" smtClean="0"/>
              <a:t>Designed </a:t>
            </a:r>
            <a:r>
              <a:rPr lang="en-US" sz="2400" dirty="0"/>
              <a:t>to help our students realize their full </a:t>
            </a:r>
            <a:r>
              <a:rPr lang="en-US" sz="2400" dirty="0" smtClean="0"/>
              <a:t>academic potential through</a:t>
            </a:r>
          </a:p>
          <a:p>
            <a:pPr>
              <a:buFont typeface="Arial" charset="0"/>
              <a:buChar char="•"/>
            </a:pPr>
            <a:r>
              <a:rPr lang="en-US" sz="2400" dirty="0" smtClean="0"/>
              <a:t>one-on-one </a:t>
            </a:r>
            <a:r>
              <a:rPr lang="en-US" sz="2400" dirty="0">
                <a:hlinkClick r:id="rId3"/>
              </a:rPr>
              <a:t>academic coaching</a:t>
            </a:r>
            <a:r>
              <a:rPr lang="en-US" sz="2400" dirty="0"/>
              <a:t> </a:t>
            </a:r>
            <a:r>
              <a:rPr lang="en-US" sz="2400" dirty="0" smtClean="0"/>
              <a:t> </a:t>
            </a:r>
            <a:endParaRPr lang="en-US" sz="2400" dirty="0"/>
          </a:p>
          <a:p>
            <a:pPr>
              <a:buFont typeface="Arial" charset="0"/>
              <a:buChar char="•"/>
            </a:pPr>
            <a:r>
              <a:rPr lang="en-US" sz="2400" dirty="0" smtClean="0"/>
              <a:t>discipline-specific </a:t>
            </a:r>
            <a:r>
              <a:rPr lang="en-US" sz="2400" dirty="0"/>
              <a:t>academic programming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35" y="3039068"/>
            <a:ext cx="5190565" cy="381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1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ASC Vision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lvl="2"/>
            <a:r>
              <a:rPr lang="en-US" sz="2600" b="1" dirty="0"/>
              <a:t>Open to all </a:t>
            </a:r>
            <a:r>
              <a:rPr lang="en-US" sz="2600" b="1" dirty="0" smtClean="0"/>
              <a:t>students</a:t>
            </a:r>
          </a:p>
          <a:p>
            <a:pPr lvl="2"/>
            <a:endParaRPr lang="en-US" sz="2600" b="1" dirty="0"/>
          </a:p>
          <a:p>
            <a:pPr lvl="2"/>
            <a:r>
              <a:rPr lang="en-US" sz="2600" b="1" dirty="0"/>
              <a:t>Dual-use </a:t>
            </a:r>
            <a:r>
              <a:rPr lang="en-US" sz="2600" b="1" dirty="0" smtClean="0"/>
              <a:t>space</a:t>
            </a:r>
          </a:p>
          <a:p>
            <a:pPr lvl="2"/>
            <a:endParaRPr lang="en-US" sz="2600" b="1" dirty="0"/>
          </a:p>
          <a:p>
            <a:pPr lvl="2"/>
            <a:r>
              <a:rPr lang="en-US" sz="2600" b="1" dirty="0" smtClean="0"/>
              <a:t>Use </a:t>
            </a:r>
            <a:r>
              <a:rPr lang="en-US" sz="2600" b="1" dirty="0"/>
              <a:t>of </a:t>
            </a:r>
            <a:r>
              <a:rPr lang="en-US" sz="2600" b="1" dirty="0" smtClean="0"/>
              <a:t>analytics to identify student needs</a:t>
            </a:r>
          </a:p>
          <a:p>
            <a:pPr lvl="2"/>
            <a:endParaRPr lang="en-US" sz="2600" b="1" dirty="0" smtClean="0"/>
          </a:p>
          <a:p>
            <a:pPr lvl="2"/>
            <a:r>
              <a:rPr lang="en-US" sz="2600" b="1" dirty="0"/>
              <a:t>Seamless referral</a:t>
            </a:r>
          </a:p>
          <a:p>
            <a:pPr lvl="2"/>
            <a:endParaRPr lang="en-US" sz="2600" b="1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2"/>
            <a:r>
              <a:rPr lang="en-US" sz="2600" b="1" dirty="0"/>
              <a:t>Content focus</a:t>
            </a:r>
          </a:p>
          <a:p>
            <a:pPr lvl="4"/>
            <a:r>
              <a:rPr lang="en-US" sz="2600" dirty="0"/>
              <a:t>1) Arts, Humanities, and Undeclared</a:t>
            </a:r>
          </a:p>
          <a:p>
            <a:pPr lvl="4"/>
            <a:r>
              <a:rPr lang="en-US" sz="2600" dirty="0"/>
              <a:t>2) Behavioral and Developmental Sciences</a:t>
            </a:r>
          </a:p>
          <a:p>
            <a:pPr lvl="4"/>
            <a:r>
              <a:rPr lang="en-US" sz="2600" dirty="0"/>
              <a:t>3) Social Sciences</a:t>
            </a:r>
          </a:p>
          <a:p>
            <a:pPr lvl="4"/>
            <a:r>
              <a:rPr lang="en-US" sz="2600" dirty="0"/>
              <a:t>4) Sciences and Mathematics</a:t>
            </a:r>
          </a:p>
          <a:p>
            <a:pPr lvl="4"/>
            <a:r>
              <a:rPr lang="en-US" sz="2600" dirty="0"/>
              <a:t>5) Transfer Success and Information Literacy</a:t>
            </a:r>
          </a:p>
          <a:p>
            <a:pPr lvl="2"/>
            <a:r>
              <a:rPr lang="en-US" sz="2600" b="1" dirty="0"/>
              <a:t>Team approach</a:t>
            </a:r>
          </a:p>
          <a:p>
            <a:pPr lvl="4"/>
            <a:r>
              <a:rPr lang="en-US" sz="2600" dirty="0"/>
              <a:t>Staff leads</a:t>
            </a:r>
          </a:p>
          <a:p>
            <a:pPr lvl="4"/>
            <a:r>
              <a:rPr lang="en-US" sz="2600" dirty="0"/>
              <a:t>Faculty liaisons</a:t>
            </a:r>
          </a:p>
          <a:p>
            <a:pPr lvl="4"/>
            <a:r>
              <a:rPr lang="en-US" sz="2600" dirty="0"/>
              <a:t>Student peer educators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2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Data-Informed Academic Interventions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CSU 2025 Graduation Initiative  </a:t>
            </a:r>
          </a:p>
          <a:p>
            <a:pPr lvl="1"/>
            <a:r>
              <a:rPr lang="en-US" b="1" dirty="0" smtClean="0"/>
              <a:t>Problem: </a:t>
            </a:r>
            <a:r>
              <a:rPr lang="en-US" dirty="0" smtClean="0"/>
              <a:t>CSUSM research uncovers Sophomore Success Concern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Sophomore-Specific Interventions: </a:t>
            </a:r>
          </a:p>
          <a:p>
            <a:pPr marL="201168" lvl="1" indent="0">
              <a:buNone/>
            </a:pPr>
            <a:r>
              <a:rPr lang="en-US" dirty="0" smtClean="0"/>
              <a:t>1. ASC as a bridge for First-Year to Sophomore Success  </a:t>
            </a:r>
          </a:p>
          <a:p>
            <a:pPr marL="201168" lvl="1" indent="0">
              <a:buNone/>
            </a:pPr>
            <a:r>
              <a:rPr lang="en-US" dirty="0" smtClean="0"/>
              <a:t>2. Academic Coaching </a:t>
            </a:r>
            <a:r>
              <a:rPr lang="en-US" dirty="0"/>
              <a:t>for </a:t>
            </a:r>
            <a:r>
              <a:rPr lang="en-US" dirty="0" smtClean="0"/>
              <a:t>Sophomores </a:t>
            </a:r>
          </a:p>
          <a:p>
            <a:pPr marL="201168" lvl="1" indent="0">
              <a:buNone/>
            </a:pPr>
            <a:r>
              <a:rPr lang="en-US" dirty="0"/>
              <a:t>	 </a:t>
            </a:r>
            <a:r>
              <a:rPr lang="en-US" dirty="0" smtClean="0"/>
              <a:t>  2.2 GPA</a:t>
            </a:r>
          </a:p>
          <a:p>
            <a:pPr marL="201168" lvl="1" indent="0">
              <a:buNone/>
            </a:pPr>
            <a:r>
              <a:rPr lang="en-US" dirty="0" smtClean="0"/>
              <a:t> </a:t>
            </a:r>
          </a:p>
          <a:p>
            <a:pPr marL="201168" lvl="1" indent="0">
              <a:buNone/>
            </a:pPr>
            <a:r>
              <a:rPr lang="en-US" dirty="0"/>
              <a:t>	</a:t>
            </a:r>
            <a:r>
              <a:rPr lang="en-US" dirty="0" smtClean="0"/>
              <a:t>   </a:t>
            </a:r>
            <a:r>
              <a:rPr lang="en-US" dirty="0"/>
              <a:t>0.375 term </a:t>
            </a:r>
            <a:r>
              <a:rPr lang="en-US" dirty="0" smtClean="0"/>
              <a:t>GPA in one semester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Data-informed discipline-specific programming</a:t>
            </a:r>
          </a:p>
          <a:p>
            <a:pPr lvl="1"/>
            <a:r>
              <a:rPr lang="en-US" dirty="0" smtClean="0"/>
              <a:t>Faculty Liaison Program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Learn to ask; ASC to learn!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649506" y="4473388"/>
            <a:ext cx="412376" cy="485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0800000">
            <a:off x="1649506" y="3857414"/>
            <a:ext cx="412376" cy="485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34" y="1920288"/>
            <a:ext cx="4432253" cy="321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9116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9302</TotalTime>
  <Words>524</Words>
  <Application>Microsoft Office PowerPoint</Application>
  <PresentationFormat>Widescreen</PresentationFormat>
  <Paragraphs>106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Freestyle Script</vt:lpstr>
      <vt:lpstr>Hannotate SC</vt:lpstr>
      <vt:lpstr>Times New Roman</vt:lpstr>
      <vt:lpstr>Wingdings</vt:lpstr>
      <vt:lpstr>Retrospect</vt:lpstr>
      <vt:lpstr>Strategic Plans: A Love Story  or How the Office of Undergraduate Studies and the University Library Created an Intentional Partnership to Support Students’ Academic Success February 10, 2017</vt:lpstr>
      <vt:lpstr>Improving Retention for All Students</vt:lpstr>
      <vt:lpstr>Governor’s $2.5 Million Award for Innovation in Higher Education</vt:lpstr>
      <vt:lpstr>Launching our  Academic Success Center (ASC)</vt:lpstr>
      <vt:lpstr>The Library/OUGS Love Story</vt:lpstr>
      <vt:lpstr>Collaborative Development Process</vt:lpstr>
      <vt:lpstr>ASC Mission</vt:lpstr>
      <vt:lpstr>ASC Vision</vt:lpstr>
      <vt:lpstr>Data-Informed Academic Interventions </vt:lpstr>
      <vt:lpstr>Library/OUGS Partnership</vt:lpstr>
      <vt:lpstr>Contact Info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Impact Practices (HIPs)</dc:title>
  <dc:creator>Dawn Formo</dc:creator>
  <cp:lastModifiedBy>Dawn Formo</cp:lastModifiedBy>
  <cp:revision>162</cp:revision>
  <cp:lastPrinted>2017-02-10T02:09:12Z</cp:lastPrinted>
  <dcterms:created xsi:type="dcterms:W3CDTF">2015-08-14T22:17:02Z</dcterms:created>
  <dcterms:modified xsi:type="dcterms:W3CDTF">2017-02-10T02:18:46Z</dcterms:modified>
</cp:coreProperties>
</file>