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embeddedFontLst>
    <p:embeddedFont>
      <p:font typeface="Montserrat" panose="020B0604020202020204" charset="0"/>
      <p:regular r:id="rId20"/>
      <p:bold r:id="rId21"/>
    </p:embeddedFont>
    <p:embeddedFont>
      <p:font typeface="Open Sans"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men Mitchel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00" autoAdjust="0"/>
  </p:normalViewPr>
  <p:slideViewPr>
    <p:cSldViewPr>
      <p:cViewPr varScale="1">
        <p:scale>
          <a:sx n="98" d="100"/>
          <a:sy n="98" d="100"/>
        </p:scale>
        <p:origin x="-2004" y="-90"/>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2-08T21:35:34.716" idx="1">
    <p:pos x="6000" y="0"/>
    <p:text>Duke's digital collections look great! Their faculty profiles are done in Vivo, though.</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0263531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lic.kr/p/oqYSE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sz="1000" u="sng">
                <a:solidFill>
                  <a:schemeClr val="hlink"/>
                </a:solidFill>
                <a:hlinkClick r:id="rId3"/>
              </a:rPr>
              <a:t>https://flic.kr/p/oqYSE1</a:t>
            </a:r>
            <a:r>
              <a:rPr lang="en" sz="1000"/>
              <a:t> </a:t>
            </a:r>
            <a:r>
              <a:rPr lang="en" sz="1000">
                <a:solidFill>
                  <a:schemeClr val="dk1"/>
                </a:solidFill>
              </a:rPr>
              <a:t>Image from page 190 of "An illustrated dictionary of words used in art and archaeology. Explaining terms frequently used in works on architecture, arms, bronzes, Christian art, colour, costume, decoration, devices, emblems, heraldry, lace, personal orname</a:t>
            </a:r>
          </a:p>
          <a:p>
            <a:pPr lvl="0" rt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solidFill>
                  <a:schemeClr val="dk1"/>
                </a:solidFill>
              </a:rPr>
              <a:t>Backup/Recovery, Multi-zone deployment narrative</a:t>
            </a:r>
          </a:p>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solidFill>
                  <a:schemeClr val="dk1"/>
                </a:solidFill>
              </a:rPr>
              <a:t>Progress in relation to proposed plan.</a:t>
            </a:r>
          </a:p>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solidFill>
                  <a:schemeClr val="dk1"/>
                </a:solidFill>
              </a:rPr>
              <a:t>Governance needs, especially around metadata best practices</a:t>
            </a:r>
          </a:p>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Review and Establish timeline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a:solidFill>
                  <a:schemeClr val="dk1"/>
                </a:solidFill>
              </a:rPr>
              <a:t>CSU Adopted DSpace as the system-wide IR back in 2007. At that time, there weren’t many other open source IR platforms that were “out of the box” ready. Both Islandora and Hydra were still in fairly early stages of development. But that’s changed now. DSpace development has depreciated, while Hydra gains new code committers and partners every year. 	</a:t>
            </a:r>
          </a:p>
          <a:p>
            <a:pPr lvl="0" rtl="0">
              <a:lnSpc>
                <a:spcPct val="115000"/>
              </a:lnSpc>
              <a:spcBef>
                <a:spcPts val="0"/>
              </a:spcBef>
              <a:buClr>
                <a:schemeClr val="dk1"/>
              </a:buClr>
              <a:buSzPct val="100000"/>
              <a:buFont typeface="Arial"/>
              <a:buNone/>
            </a:pPr>
            <a:r>
              <a:rPr lang="en">
                <a:solidFill>
                  <a:schemeClr val="dk1"/>
                </a:solidFill>
              </a:rPr>
              <a:t>					</a:t>
            </a:r>
          </a:p>
          <a:p>
            <a:pPr lvl="0">
              <a:lnSpc>
                <a:spcPct val="115000"/>
              </a:lnSpc>
              <a:spcBef>
                <a:spcPts val="0"/>
              </a:spcBef>
              <a:buNone/>
            </a:pPr>
            <a:r>
              <a:rPr lang="en">
                <a:solidFill>
                  <a:schemeClr val="dk1"/>
                </a:solidFill>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00000"/>
              </a:lnSpc>
              <a:spcBef>
                <a:spcPts val="1800"/>
              </a:spcBef>
              <a:buNone/>
            </a:pPr>
            <a:r>
              <a:rPr lang="en" sz="1400"/>
              <a:t>Tripled our storage usage since mid-2014</a:t>
            </a:r>
          </a:p>
          <a:p>
            <a:pPr lvl="0" rtl="0">
              <a:lnSpc>
                <a:spcPct val="100000"/>
              </a:lnSpc>
              <a:spcBef>
                <a:spcPts val="1800"/>
              </a:spcBef>
              <a:buNone/>
            </a:pPr>
            <a:r>
              <a:rPr lang="en" sz="1400"/>
              <a:t>Growth of 60GB / month on average</a:t>
            </a:r>
          </a:p>
          <a:p>
            <a:pPr lvl="0" rtl="0">
              <a:lnSpc>
                <a:spcPct val="100000"/>
              </a:lnSpc>
              <a:spcBef>
                <a:spcPts val="1800"/>
              </a:spcBef>
              <a:buClr>
                <a:schemeClr val="dk1"/>
              </a:buClr>
              <a:buSzPct val="78571"/>
              <a:buFont typeface="Arial"/>
              <a:buNone/>
            </a:pPr>
            <a:r>
              <a:rPr lang="en" sz="1400"/>
              <a:t>A lot more data waiting in the wings…</a:t>
            </a:r>
          </a:p>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Growth &amp; Storage Narrative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This growth estimate means no available storage the end of 2017.</a:t>
            </a:r>
          </a:p>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t>Modulare Strategy and developments toward sustainability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solidFill>
                  <a:schemeClr val="dk1"/>
                </a:solidFill>
              </a:rPr>
              <a:t>Performance &amp; Scalability Narrative</a:t>
            </a:r>
          </a:p>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443450" y="3874950"/>
            <a:ext cx="6154500" cy="1583999"/>
          </a:xfrm>
          <a:prstGeom prst="rect">
            <a:avLst/>
          </a:prstGeom>
        </p:spPr>
        <p:txBody>
          <a:bodyPr lIns="91425" tIns="91425" rIns="91425" bIns="91425" anchor="b" anchorCtr="0"/>
          <a:lstStyle>
            <a:lvl1pPr lvl="0">
              <a:spcBef>
                <a:spcPts val="0"/>
              </a:spcBef>
              <a:buSzPct val="100000"/>
              <a:defRPr sz="5800"/>
            </a:lvl1pPr>
            <a:lvl2pPr lvl="1" algn="ctr">
              <a:spcBef>
                <a:spcPts val="0"/>
              </a:spcBef>
              <a:buSzPct val="100000"/>
              <a:defRPr sz="5800"/>
            </a:lvl2pPr>
            <a:lvl3pPr lvl="2" algn="ctr">
              <a:spcBef>
                <a:spcPts val="0"/>
              </a:spcBef>
              <a:buSzPct val="100000"/>
              <a:defRPr sz="5800"/>
            </a:lvl3pPr>
            <a:lvl4pPr lvl="3" algn="ctr">
              <a:spcBef>
                <a:spcPts val="0"/>
              </a:spcBef>
              <a:buSzPct val="100000"/>
              <a:defRPr sz="5800"/>
            </a:lvl4pPr>
            <a:lvl5pPr lvl="4" algn="ctr">
              <a:spcBef>
                <a:spcPts val="0"/>
              </a:spcBef>
              <a:buSzPct val="100000"/>
              <a:defRPr sz="5800"/>
            </a:lvl5pPr>
            <a:lvl6pPr lvl="5" algn="ctr">
              <a:spcBef>
                <a:spcPts val="0"/>
              </a:spcBef>
              <a:buSzPct val="100000"/>
              <a:defRPr sz="5800"/>
            </a:lvl6pPr>
            <a:lvl7pPr lvl="6" algn="ctr">
              <a:spcBef>
                <a:spcPts val="0"/>
              </a:spcBef>
              <a:buSzPct val="100000"/>
              <a:defRPr sz="5800"/>
            </a:lvl7pPr>
            <a:lvl8pPr lvl="7" algn="ctr">
              <a:spcBef>
                <a:spcPts val="0"/>
              </a:spcBef>
              <a:buSzPct val="100000"/>
              <a:defRPr sz="5800"/>
            </a:lvl8pPr>
            <a:lvl9pPr lvl="8" algn="ctr">
              <a:spcBef>
                <a:spcPts val="0"/>
              </a:spcBef>
              <a:buSzPct val="100000"/>
              <a:defRPr sz="5800"/>
            </a:lvl9pPr>
          </a:lstStyle>
          <a:p>
            <a:endParaRPr/>
          </a:p>
        </p:txBody>
      </p:sp>
      <p:sp>
        <p:nvSpPr>
          <p:cNvPr id="10" name="Shape 10"/>
          <p:cNvSpPr/>
          <p:nvPr/>
        </p:nvSpPr>
        <p:spPr>
          <a:xfrm>
            <a:off x="581050" y="5857225"/>
            <a:ext cx="6016799" cy="168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 1 column - Gold">
    <p:bg>
      <p:bgPr>
        <a:solidFill>
          <a:srgbClr val="ED9E46"/>
        </a:solidFill>
        <a:effectLst/>
      </p:bgPr>
    </p:bg>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596826"/>
            <a:ext cx="8229600" cy="14291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3" name="Shape 53"/>
          <p:cNvSpPr txBox="1">
            <a:spLocks noGrp="1"/>
          </p:cNvSpPr>
          <p:nvPr>
            <p:ph type="body" idx="1"/>
          </p:nvPr>
        </p:nvSpPr>
        <p:spPr>
          <a:xfrm>
            <a:off x="561950" y="2507725"/>
            <a:ext cx="8020199" cy="37535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4" name="Shape 54"/>
          <p:cNvSpPr/>
          <p:nvPr/>
        </p:nvSpPr>
        <p:spPr>
          <a:xfrm>
            <a:off x="0" y="1490900"/>
            <a:ext cx="412800" cy="3440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 2 columns - Gold">
    <p:bg>
      <p:bgPr>
        <a:solidFill>
          <a:srgbClr val="ED9E46"/>
        </a:solid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596826"/>
            <a:ext cx="8229600" cy="14291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7" name="Shape 57"/>
          <p:cNvSpPr txBox="1">
            <a:spLocks noGrp="1"/>
          </p:cNvSpPr>
          <p:nvPr>
            <p:ph type="body" idx="1"/>
          </p:nvPr>
        </p:nvSpPr>
        <p:spPr>
          <a:xfrm>
            <a:off x="457200" y="2469612"/>
            <a:ext cx="3561000" cy="4098299"/>
          </a:xfrm>
          <a:prstGeom prst="rect">
            <a:avLst/>
          </a:prstGeom>
        </p:spPr>
        <p:txBody>
          <a:bodyPr lIns="91425" tIns="91425" rIns="91425" bIns="91425" anchor="t" anchorCtr="0"/>
          <a:lstStyle>
            <a:lvl1pPr lvl="0" rtl="0">
              <a:lnSpc>
                <a:spcPct val="115000"/>
              </a:lnSpc>
              <a:spcBef>
                <a:spcPts val="0"/>
              </a:spcBef>
              <a:buSzPct val="100000"/>
              <a:defRPr sz="2400"/>
            </a:lvl1pPr>
            <a:lvl2pPr lvl="1" rtl="0">
              <a:lnSpc>
                <a:spcPct val="115000"/>
              </a:lnSpc>
              <a:spcBef>
                <a:spcPts val="0"/>
              </a:spcBef>
              <a:buSzPct val="100000"/>
              <a:defRPr sz="1800"/>
            </a:lvl2pPr>
            <a:lvl3pPr lvl="2" rtl="0">
              <a:lnSpc>
                <a:spcPct val="115000"/>
              </a:lnSpc>
              <a:spcBef>
                <a:spcPts val="0"/>
              </a:spcBef>
              <a:buSzPct val="100000"/>
              <a:defRPr sz="1800"/>
            </a:lvl3pPr>
            <a:lvl4pPr lvl="3" rtl="0">
              <a:lnSpc>
                <a:spcPct val="115000"/>
              </a:lnSpc>
              <a:spcBef>
                <a:spcPts val="0"/>
              </a:spcBef>
              <a:defRPr/>
            </a:lvl4pPr>
            <a:lvl5pPr lvl="4" rtl="0">
              <a:lnSpc>
                <a:spcPct val="115000"/>
              </a:lnSpc>
              <a:spcBef>
                <a:spcPts val="0"/>
              </a:spcBef>
              <a:defRPr/>
            </a:lvl5pPr>
            <a:lvl6pPr lvl="5" rtl="0">
              <a:lnSpc>
                <a:spcPct val="115000"/>
              </a:lnSpc>
              <a:spcBef>
                <a:spcPts val="0"/>
              </a:spcBef>
              <a:defRPr/>
            </a:lvl6pPr>
            <a:lvl7pPr lvl="6" rtl="0">
              <a:lnSpc>
                <a:spcPct val="115000"/>
              </a:lnSpc>
              <a:spcBef>
                <a:spcPts val="0"/>
              </a:spcBef>
              <a:defRPr/>
            </a:lvl7pPr>
            <a:lvl8pPr lvl="7" rtl="0">
              <a:lnSpc>
                <a:spcPct val="115000"/>
              </a:lnSpc>
              <a:spcBef>
                <a:spcPts val="0"/>
              </a:spcBef>
              <a:defRPr/>
            </a:lvl8pPr>
            <a:lvl9pPr lvl="8" rtl="0">
              <a:lnSpc>
                <a:spcPct val="115000"/>
              </a:lnSpc>
              <a:spcBef>
                <a:spcPts val="0"/>
              </a:spcBef>
              <a:defRPr/>
            </a:lvl9pPr>
          </a:lstStyle>
          <a:p>
            <a:endParaRPr/>
          </a:p>
        </p:txBody>
      </p:sp>
      <p:sp>
        <p:nvSpPr>
          <p:cNvPr id="58" name="Shape 58"/>
          <p:cNvSpPr txBox="1">
            <a:spLocks noGrp="1"/>
          </p:cNvSpPr>
          <p:nvPr>
            <p:ph type="body" idx="2"/>
          </p:nvPr>
        </p:nvSpPr>
        <p:spPr>
          <a:xfrm>
            <a:off x="5131069" y="2469500"/>
            <a:ext cx="3600000" cy="4098299"/>
          </a:xfrm>
          <a:prstGeom prst="rect">
            <a:avLst/>
          </a:prstGeom>
        </p:spPr>
        <p:txBody>
          <a:bodyPr lIns="91425" tIns="91425" rIns="91425" bIns="91425" anchor="t" anchorCtr="0"/>
          <a:lstStyle>
            <a:lvl1pPr lvl="0" rtl="0">
              <a:lnSpc>
                <a:spcPct val="115000"/>
              </a:lnSpc>
              <a:spcBef>
                <a:spcPts val="0"/>
              </a:spcBef>
              <a:buSzPct val="100000"/>
              <a:defRPr sz="2400"/>
            </a:lvl1pPr>
            <a:lvl2pPr lvl="1" rtl="0">
              <a:lnSpc>
                <a:spcPct val="115000"/>
              </a:lnSpc>
              <a:spcBef>
                <a:spcPts val="0"/>
              </a:spcBef>
              <a:buSzPct val="100000"/>
              <a:defRPr sz="1800"/>
            </a:lvl2pPr>
            <a:lvl3pPr lvl="2" rtl="0">
              <a:lnSpc>
                <a:spcPct val="115000"/>
              </a:lnSpc>
              <a:spcBef>
                <a:spcPts val="0"/>
              </a:spcBef>
              <a:buSzPct val="100000"/>
              <a:defRPr sz="1800"/>
            </a:lvl3pPr>
            <a:lvl4pPr lvl="3" rtl="0">
              <a:lnSpc>
                <a:spcPct val="115000"/>
              </a:lnSpc>
              <a:spcBef>
                <a:spcPts val="0"/>
              </a:spcBef>
              <a:defRPr/>
            </a:lvl4pPr>
            <a:lvl5pPr lvl="4" rtl="0">
              <a:lnSpc>
                <a:spcPct val="115000"/>
              </a:lnSpc>
              <a:spcBef>
                <a:spcPts val="0"/>
              </a:spcBef>
              <a:defRPr/>
            </a:lvl5pPr>
            <a:lvl6pPr lvl="5" rtl="0">
              <a:lnSpc>
                <a:spcPct val="115000"/>
              </a:lnSpc>
              <a:spcBef>
                <a:spcPts val="0"/>
              </a:spcBef>
              <a:defRPr/>
            </a:lvl6pPr>
            <a:lvl7pPr lvl="6" rtl="0">
              <a:lnSpc>
                <a:spcPct val="115000"/>
              </a:lnSpc>
              <a:spcBef>
                <a:spcPts val="0"/>
              </a:spcBef>
              <a:defRPr/>
            </a:lvl7pPr>
            <a:lvl8pPr lvl="7" rtl="0">
              <a:lnSpc>
                <a:spcPct val="115000"/>
              </a:lnSpc>
              <a:spcBef>
                <a:spcPts val="0"/>
              </a:spcBef>
              <a:defRPr/>
            </a:lvl8pPr>
            <a:lvl9pPr lvl="8" rtl="0">
              <a:lnSpc>
                <a:spcPct val="115000"/>
              </a:lnSpc>
              <a:spcBef>
                <a:spcPts val="0"/>
              </a:spcBef>
              <a:defRPr/>
            </a:lvl9pPr>
          </a:lstStyle>
          <a:p>
            <a:endParaRPr/>
          </a:p>
        </p:txBody>
      </p:sp>
      <p:sp>
        <p:nvSpPr>
          <p:cNvPr id="59" name="Shape 59"/>
          <p:cNvSpPr/>
          <p:nvPr/>
        </p:nvSpPr>
        <p:spPr>
          <a:xfrm>
            <a:off x="0" y="1490900"/>
            <a:ext cx="412800" cy="3440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3 columns - Gold">
    <p:bg>
      <p:bgPr>
        <a:solidFill>
          <a:srgbClr val="ED9E46"/>
        </a:solidFill>
        <a:effectLst/>
      </p:bgPr>
    </p:bg>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596826"/>
            <a:ext cx="8229600" cy="14291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2" name="Shape 62"/>
          <p:cNvSpPr txBox="1">
            <a:spLocks noGrp="1"/>
          </p:cNvSpPr>
          <p:nvPr>
            <p:ph type="body" idx="1"/>
          </p:nvPr>
        </p:nvSpPr>
        <p:spPr>
          <a:xfrm>
            <a:off x="397575" y="2461850"/>
            <a:ext cx="2691000" cy="3784500"/>
          </a:xfrm>
          <a:prstGeom prst="rect">
            <a:avLst/>
          </a:prstGeom>
        </p:spPr>
        <p:txBody>
          <a:bodyPr lIns="91425" tIns="91425" rIns="91425" bIns="91425" anchor="t" anchorCtr="0"/>
          <a:lstStyle>
            <a:lvl1pPr lvl="0" rtl="0">
              <a:lnSpc>
                <a:spcPct val="115000"/>
              </a:lnSpc>
              <a:spcBef>
                <a:spcPts val="0"/>
              </a:spcBef>
              <a:buSzPct val="100000"/>
              <a:defRPr sz="1800"/>
            </a:lvl1pPr>
            <a:lvl2pPr lvl="1" rtl="0">
              <a:lnSpc>
                <a:spcPct val="115000"/>
              </a:lnSpc>
              <a:spcBef>
                <a:spcPts val="0"/>
              </a:spcBef>
              <a:buSzPct val="100000"/>
              <a:defRPr sz="1800"/>
            </a:lvl2pPr>
            <a:lvl3pPr lvl="2" rtl="0">
              <a:lnSpc>
                <a:spcPct val="115000"/>
              </a:lnSpc>
              <a:spcBef>
                <a:spcPts val="0"/>
              </a:spcBef>
              <a:buSzPct val="100000"/>
              <a:defRPr sz="1800"/>
            </a:lvl3pPr>
            <a:lvl4pPr lvl="3" rtl="0">
              <a:lnSpc>
                <a:spcPct val="115000"/>
              </a:lnSpc>
              <a:spcBef>
                <a:spcPts val="0"/>
              </a:spcBef>
              <a:defRPr/>
            </a:lvl4pPr>
            <a:lvl5pPr lvl="4" rtl="0">
              <a:lnSpc>
                <a:spcPct val="115000"/>
              </a:lnSpc>
              <a:spcBef>
                <a:spcPts val="0"/>
              </a:spcBef>
              <a:defRPr/>
            </a:lvl5pPr>
            <a:lvl6pPr lvl="5" rtl="0">
              <a:lnSpc>
                <a:spcPct val="115000"/>
              </a:lnSpc>
              <a:spcBef>
                <a:spcPts val="0"/>
              </a:spcBef>
              <a:defRPr/>
            </a:lvl6pPr>
            <a:lvl7pPr lvl="6" rtl="0">
              <a:lnSpc>
                <a:spcPct val="115000"/>
              </a:lnSpc>
              <a:spcBef>
                <a:spcPts val="0"/>
              </a:spcBef>
              <a:defRPr/>
            </a:lvl7pPr>
            <a:lvl8pPr lvl="7" rtl="0">
              <a:lnSpc>
                <a:spcPct val="115000"/>
              </a:lnSpc>
              <a:spcBef>
                <a:spcPts val="0"/>
              </a:spcBef>
              <a:defRPr/>
            </a:lvl8pPr>
            <a:lvl9pPr lvl="8" rtl="0">
              <a:lnSpc>
                <a:spcPct val="115000"/>
              </a:lnSpc>
              <a:spcBef>
                <a:spcPts val="0"/>
              </a:spcBef>
              <a:defRPr/>
            </a:lvl9pPr>
          </a:lstStyle>
          <a:p>
            <a:endParaRPr/>
          </a:p>
        </p:txBody>
      </p:sp>
      <p:sp>
        <p:nvSpPr>
          <p:cNvPr id="63" name="Shape 63"/>
          <p:cNvSpPr txBox="1">
            <a:spLocks noGrp="1"/>
          </p:cNvSpPr>
          <p:nvPr>
            <p:ph type="body" idx="2"/>
          </p:nvPr>
        </p:nvSpPr>
        <p:spPr>
          <a:xfrm>
            <a:off x="3226491" y="2461850"/>
            <a:ext cx="2691000" cy="3784500"/>
          </a:xfrm>
          <a:prstGeom prst="rect">
            <a:avLst/>
          </a:prstGeom>
        </p:spPr>
        <p:txBody>
          <a:bodyPr lIns="91425" tIns="91425" rIns="91425" bIns="91425" anchor="t" anchorCtr="0"/>
          <a:lstStyle>
            <a:lvl1pPr lvl="0" rtl="0">
              <a:lnSpc>
                <a:spcPct val="115000"/>
              </a:lnSpc>
              <a:spcBef>
                <a:spcPts val="0"/>
              </a:spcBef>
              <a:buSzPct val="100000"/>
              <a:defRPr sz="1800"/>
            </a:lvl1pPr>
            <a:lvl2pPr lvl="1" rtl="0">
              <a:lnSpc>
                <a:spcPct val="115000"/>
              </a:lnSpc>
              <a:spcBef>
                <a:spcPts val="0"/>
              </a:spcBef>
              <a:buSzPct val="100000"/>
              <a:defRPr sz="1800"/>
            </a:lvl2pPr>
            <a:lvl3pPr lvl="2" rtl="0">
              <a:lnSpc>
                <a:spcPct val="115000"/>
              </a:lnSpc>
              <a:spcBef>
                <a:spcPts val="0"/>
              </a:spcBef>
              <a:buSzPct val="100000"/>
              <a:defRPr sz="1800"/>
            </a:lvl3pPr>
            <a:lvl4pPr lvl="3" rtl="0">
              <a:lnSpc>
                <a:spcPct val="115000"/>
              </a:lnSpc>
              <a:spcBef>
                <a:spcPts val="0"/>
              </a:spcBef>
              <a:defRPr/>
            </a:lvl4pPr>
            <a:lvl5pPr lvl="4" rtl="0">
              <a:lnSpc>
                <a:spcPct val="115000"/>
              </a:lnSpc>
              <a:spcBef>
                <a:spcPts val="0"/>
              </a:spcBef>
              <a:defRPr/>
            </a:lvl5pPr>
            <a:lvl6pPr lvl="5" rtl="0">
              <a:lnSpc>
                <a:spcPct val="115000"/>
              </a:lnSpc>
              <a:spcBef>
                <a:spcPts val="0"/>
              </a:spcBef>
              <a:defRPr/>
            </a:lvl6pPr>
            <a:lvl7pPr lvl="6" rtl="0">
              <a:lnSpc>
                <a:spcPct val="115000"/>
              </a:lnSpc>
              <a:spcBef>
                <a:spcPts val="0"/>
              </a:spcBef>
              <a:defRPr/>
            </a:lvl7pPr>
            <a:lvl8pPr lvl="7" rtl="0">
              <a:lnSpc>
                <a:spcPct val="115000"/>
              </a:lnSpc>
              <a:spcBef>
                <a:spcPts val="0"/>
              </a:spcBef>
              <a:defRPr/>
            </a:lvl8pPr>
            <a:lvl9pPr lvl="8" rtl="0">
              <a:lnSpc>
                <a:spcPct val="115000"/>
              </a:lnSpc>
              <a:spcBef>
                <a:spcPts val="0"/>
              </a:spcBef>
              <a:defRPr/>
            </a:lvl9pPr>
          </a:lstStyle>
          <a:p>
            <a:endParaRPr/>
          </a:p>
        </p:txBody>
      </p:sp>
      <p:sp>
        <p:nvSpPr>
          <p:cNvPr id="64" name="Shape 64"/>
          <p:cNvSpPr txBox="1">
            <a:spLocks noGrp="1"/>
          </p:cNvSpPr>
          <p:nvPr>
            <p:ph type="body" idx="3"/>
          </p:nvPr>
        </p:nvSpPr>
        <p:spPr>
          <a:xfrm>
            <a:off x="6055407" y="2461850"/>
            <a:ext cx="2691000" cy="3784500"/>
          </a:xfrm>
          <a:prstGeom prst="rect">
            <a:avLst/>
          </a:prstGeom>
        </p:spPr>
        <p:txBody>
          <a:bodyPr lIns="91425" tIns="91425" rIns="91425" bIns="91425" anchor="t" anchorCtr="0"/>
          <a:lstStyle>
            <a:lvl1pPr lvl="0" rtl="0">
              <a:lnSpc>
                <a:spcPct val="115000"/>
              </a:lnSpc>
              <a:spcBef>
                <a:spcPts val="0"/>
              </a:spcBef>
              <a:buSzPct val="100000"/>
              <a:defRPr sz="1800"/>
            </a:lvl1pPr>
            <a:lvl2pPr lvl="1" rtl="0">
              <a:lnSpc>
                <a:spcPct val="115000"/>
              </a:lnSpc>
              <a:spcBef>
                <a:spcPts val="0"/>
              </a:spcBef>
              <a:buSzPct val="100000"/>
              <a:defRPr sz="1800"/>
            </a:lvl2pPr>
            <a:lvl3pPr lvl="2" rtl="0">
              <a:lnSpc>
                <a:spcPct val="115000"/>
              </a:lnSpc>
              <a:spcBef>
                <a:spcPts val="0"/>
              </a:spcBef>
              <a:buSzPct val="100000"/>
              <a:defRPr sz="1800"/>
            </a:lvl3pPr>
            <a:lvl4pPr lvl="3" rtl="0">
              <a:lnSpc>
                <a:spcPct val="115000"/>
              </a:lnSpc>
              <a:spcBef>
                <a:spcPts val="0"/>
              </a:spcBef>
              <a:defRPr/>
            </a:lvl4pPr>
            <a:lvl5pPr lvl="4" rtl="0">
              <a:lnSpc>
                <a:spcPct val="115000"/>
              </a:lnSpc>
              <a:spcBef>
                <a:spcPts val="0"/>
              </a:spcBef>
              <a:defRPr/>
            </a:lvl5pPr>
            <a:lvl6pPr lvl="5" rtl="0">
              <a:lnSpc>
                <a:spcPct val="115000"/>
              </a:lnSpc>
              <a:spcBef>
                <a:spcPts val="0"/>
              </a:spcBef>
              <a:defRPr/>
            </a:lvl6pPr>
            <a:lvl7pPr lvl="6" rtl="0">
              <a:lnSpc>
                <a:spcPct val="115000"/>
              </a:lnSpc>
              <a:spcBef>
                <a:spcPts val="0"/>
              </a:spcBef>
              <a:defRPr/>
            </a:lvl7pPr>
            <a:lvl8pPr lvl="7" rtl="0">
              <a:lnSpc>
                <a:spcPct val="115000"/>
              </a:lnSpc>
              <a:spcBef>
                <a:spcPts val="0"/>
              </a:spcBef>
              <a:defRPr/>
            </a:lvl8pPr>
            <a:lvl9pPr lvl="8" rtl="0">
              <a:lnSpc>
                <a:spcPct val="115000"/>
              </a:lnSpc>
              <a:spcBef>
                <a:spcPts val="0"/>
              </a:spcBef>
              <a:defRPr/>
            </a:lvl9pPr>
          </a:lstStyle>
          <a:p>
            <a:endParaRPr/>
          </a:p>
        </p:txBody>
      </p:sp>
      <p:sp>
        <p:nvSpPr>
          <p:cNvPr id="65" name="Shape 65"/>
          <p:cNvSpPr/>
          <p:nvPr/>
        </p:nvSpPr>
        <p:spPr>
          <a:xfrm>
            <a:off x="0" y="1490900"/>
            <a:ext cx="412800" cy="3440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only - Gold">
    <p:bg>
      <p:bgPr>
        <a:solidFill>
          <a:srgbClr val="ED9E46"/>
        </a:solidFill>
        <a:effectLst/>
      </p:bgPr>
    </p:bg>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368224"/>
            <a:ext cx="8229600" cy="764100"/>
          </a:xfrm>
          <a:prstGeom prst="rect">
            <a:avLst/>
          </a:prstGeom>
        </p:spPr>
        <p:txBody>
          <a:bodyPr lIns="91425" tIns="91425" rIns="91425" bIns="91425" anchor="b"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68" name="Shape 68"/>
          <p:cNvSpPr/>
          <p:nvPr/>
        </p:nvSpPr>
        <p:spPr>
          <a:xfrm>
            <a:off x="2584275" y="6087475"/>
            <a:ext cx="3996000" cy="168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aption - Gold">
    <p:bg>
      <p:bgPr>
        <a:solidFill>
          <a:srgbClr val="ED9E46"/>
        </a:solidFill>
        <a:effectLst/>
      </p:bgPr>
    </p:bg>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588700" y="5875075"/>
            <a:ext cx="7966499" cy="371400"/>
          </a:xfrm>
          <a:prstGeom prst="rect">
            <a:avLst/>
          </a:prstGeom>
        </p:spPr>
        <p:txBody>
          <a:bodyPr lIns="91425" tIns="91425" rIns="91425" bIns="91425" anchor="t" anchorCtr="0"/>
          <a:lstStyle>
            <a:lvl1pPr lvl="0" algn="ctr" rtl="0">
              <a:spcBef>
                <a:spcPts val="360"/>
              </a:spcBef>
              <a:buSzPct val="100000"/>
              <a:buNone/>
              <a:defRPr sz="1800"/>
            </a:lvl1pPr>
          </a:lstStyle>
          <a:p>
            <a:endParaRPr/>
          </a:p>
        </p:txBody>
      </p:sp>
      <p:sp>
        <p:nvSpPr>
          <p:cNvPr id="71" name="Shape 71"/>
          <p:cNvSpPr/>
          <p:nvPr/>
        </p:nvSpPr>
        <p:spPr>
          <a:xfrm>
            <a:off x="2584275" y="602225"/>
            <a:ext cx="3996000" cy="168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lank - Gold">
    <p:bg>
      <p:bgPr>
        <a:solidFill>
          <a:srgbClr val="ED9E46"/>
        </a:solid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 Teal">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565775" y="2111125"/>
            <a:ext cx="6009299" cy="1546500"/>
          </a:xfrm>
          <a:prstGeom prst="rect">
            <a:avLst/>
          </a:prstGeom>
        </p:spPr>
        <p:txBody>
          <a:bodyPr lIns="91425" tIns="91425" rIns="91425" bIns="91425" anchor="b" anchorCtr="0"/>
          <a:lstStyle>
            <a:lvl1pPr lvl="0"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13" name="Shape 13"/>
          <p:cNvSpPr txBox="1">
            <a:spLocks noGrp="1"/>
          </p:cNvSpPr>
          <p:nvPr>
            <p:ph type="subTitle" idx="1"/>
          </p:nvPr>
        </p:nvSpPr>
        <p:spPr>
          <a:xfrm>
            <a:off x="481675" y="4658725"/>
            <a:ext cx="6093599" cy="1092300"/>
          </a:xfrm>
          <a:prstGeom prst="rect">
            <a:avLst/>
          </a:prstGeom>
        </p:spPr>
        <p:txBody>
          <a:bodyPr lIns="91425" tIns="91425" rIns="91425" bIns="91425" anchor="t" anchorCtr="0"/>
          <a:lstStyle>
            <a:lvl1pPr lvl="0" rtl="0">
              <a:spcBef>
                <a:spcPts val="0"/>
              </a:spcBef>
              <a:buFont typeface="Montserrat"/>
              <a:buNone/>
              <a:defRPr>
                <a:latin typeface="Montserrat"/>
                <a:ea typeface="Montserrat"/>
                <a:cs typeface="Montserrat"/>
                <a:sym typeface="Montserrat"/>
              </a:defRPr>
            </a:lvl1pPr>
            <a:lvl2pPr lvl="1" rtl="0">
              <a:spcBef>
                <a:spcPts val="0"/>
              </a:spcBef>
              <a:buSzPct val="100000"/>
              <a:buFont typeface="Montserrat"/>
              <a:buNone/>
              <a:defRPr sz="3000">
                <a:latin typeface="Montserrat"/>
                <a:ea typeface="Montserrat"/>
                <a:cs typeface="Montserrat"/>
                <a:sym typeface="Montserrat"/>
              </a:defRPr>
            </a:lvl2pPr>
            <a:lvl3pPr lvl="2" rtl="0">
              <a:spcBef>
                <a:spcPts val="0"/>
              </a:spcBef>
              <a:buSzPct val="100000"/>
              <a:buFont typeface="Montserrat"/>
              <a:buNone/>
              <a:defRPr sz="3000">
                <a:latin typeface="Montserrat"/>
                <a:ea typeface="Montserrat"/>
                <a:cs typeface="Montserrat"/>
                <a:sym typeface="Montserrat"/>
              </a:defRPr>
            </a:lvl3pPr>
            <a:lvl4pPr lvl="3" rtl="0">
              <a:spcBef>
                <a:spcPts val="0"/>
              </a:spcBef>
              <a:buSzPct val="100000"/>
              <a:buFont typeface="Montserrat"/>
              <a:buNone/>
              <a:defRPr sz="3000">
                <a:latin typeface="Montserrat"/>
                <a:ea typeface="Montserrat"/>
                <a:cs typeface="Montserrat"/>
                <a:sym typeface="Montserrat"/>
              </a:defRPr>
            </a:lvl4pPr>
            <a:lvl5pPr lvl="4" rtl="0">
              <a:spcBef>
                <a:spcPts val="0"/>
              </a:spcBef>
              <a:buSzPct val="100000"/>
              <a:buFont typeface="Montserrat"/>
              <a:buNone/>
              <a:defRPr sz="3000">
                <a:latin typeface="Montserrat"/>
                <a:ea typeface="Montserrat"/>
                <a:cs typeface="Montserrat"/>
                <a:sym typeface="Montserrat"/>
              </a:defRPr>
            </a:lvl5pPr>
            <a:lvl6pPr lvl="5" rtl="0">
              <a:spcBef>
                <a:spcPts val="0"/>
              </a:spcBef>
              <a:buSzPct val="100000"/>
              <a:buFont typeface="Montserrat"/>
              <a:buNone/>
              <a:defRPr sz="3000">
                <a:latin typeface="Montserrat"/>
                <a:ea typeface="Montserrat"/>
                <a:cs typeface="Montserrat"/>
                <a:sym typeface="Montserrat"/>
              </a:defRPr>
            </a:lvl6pPr>
            <a:lvl7pPr lvl="6" rtl="0">
              <a:spcBef>
                <a:spcPts val="0"/>
              </a:spcBef>
              <a:buSzPct val="100000"/>
              <a:buFont typeface="Montserrat"/>
              <a:buNone/>
              <a:defRPr sz="3000">
                <a:latin typeface="Montserrat"/>
                <a:ea typeface="Montserrat"/>
                <a:cs typeface="Montserrat"/>
                <a:sym typeface="Montserrat"/>
              </a:defRPr>
            </a:lvl7pPr>
            <a:lvl8pPr lvl="7" rtl="0">
              <a:spcBef>
                <a:spcPts val="0"/>
              </a:spcBef>
              <a:buSzPct val="100000"/>
              <a:buFont typeface="Montserrat"/>
              <a:buNone/>
              <a:defRPr sz="3000">
                <a:latin typeface="Montserrat"/>
                <a:ea typeface="Montserrat"/>
                <a:cs typeface="Montserrat"/>
                <a:sym typeface="Montserrat"/>
              </a:defRPr>
            </a:lvl8pPr>
            <a:lvl9pPr lvl="8" rtl="0">
              <a:spcBef>
                <a:spcPts val="0"/>
              </a:spcBef>
              <a:buSzPct val="100000"/>
              <a:buFont typeface="Montserrat"/>
              <a:buNone/>
              <a:defRPr sz="3000">
                <a:latin typeface="Montserrat"/>
                <a:ea typeface="Montserrat"/>
                <a:cs typeface="Montserrat"/>
                <a:sym typeface="Montserrat"/>
              </a:defRPr>
            </a:lvl9pPr>
          </a:lstStyle>
          <a:p>
            <a:endParaRPr/>
          </a:p>
        </p:txBody>
      </p:sp>
      <p:sp>
        <p:nvSpPr>
          <p:cNvPr id="14" name="Shape 14"/>
          <p:cNvSpPr/>
          <p:nvPr/>
        </p:nvSpPr>
        <p:spPr>
          <a:xfrm>
            <a:off x="581050" y="4074025"/>
            <a:ext cx="6016799" cy="168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ubtitle - Gold">
    <p:bg>
      <p:bgPr>
        <a:solidFill>
          <a:srgbClr val="ED9E46"/>
        </a:solidFill>
        <a:effectLst/>
      </p:bgPr>
    </p:bg>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565775" y="2111125"/>
            <a:ext cx="6009299" cy="1546500"/>
          </a:xfrm>
          <a:prstGeom prst="rect">
            <a:avLst/>
          </a:prstGeom>
        </p:spPr>
        <p:txBody>
          <a:bodyPr lIns="91425" tIns="91425" rIns="91425" bIns="91425" anchor="b" anchorCtr="0"/>
          <a:lstStyle>
            <a:lvl1pPr lvl="0"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17" name="Shape 17"/>
          <p:cNvSpPr txBox="1">
            <a:spLocks noGrp="1"/>
          </p:cNvSpPr>
          <p:nvPr>
            <p:ph type="subTitle" idx="1"/>
          </p:nvPr>
        </p:nvSpPr>
        <p:spPr>
          <a:xfrm>
            <a:off x="481675" y="4658725"/>
            <a:ext cx="6093599" cy="1092300"/>
          </a:xfrm>
          <a:prstGeom prst="rect">
            <a:avLst/>
          </a:prstGeom>
        </p:spPr>
        <p:txBody>
          <a:bodyPr lIns="91425" tIns="91425" rIns="91425" bIns="91425" anchor="t" anchorCtr="0"/>
          <a:lstStyle>
            <a:lvl1pPr lvl="0" rtl="0">
              <a:spcBef>
                <a:spcPts val="0"/>
              </a:spcBef>
              <a:buFont typeface="Montserrat"/>
              <a:buNone/>
              <a:defRPr>
                <a:latin typeface="Montserrat"/>
                <a:ea typeface="Montserrat"/>
                <a:cs typeface="Montserrat"/>
                <a:sym typeface="Montserrat"/>
              </a:defRPr>
            </a:lvl1pPr>
            <a:lvl2pPr lvl="1" rtl="0">
              <a:spcBef>
                <a:spcPts val="0"/>
              </a:spcBef>
              <a:buSzPct val="100000"/>
              <a:buFont typeface="Montserrat"/>
              <a:buNone/>
              <a:defRPr sz="3000">
                <a:latin typeface="Montserrat"/>
                <a:ea typeface="Montserrat"/>
                <a:cs typeface="Montserrat"/>
                <a:sym typeface="Montserrat"/>
              </a:defRPr>
            </a:lvl2pPr>
            <a:lvl3pPr lvl="2" rtl="0">
              <a:spcBef>
                <a:spcPts val="0"/>
              </a:spcBef>
              <a:buSzPct val="100000"/>
              <a:buFont typeface="Montserrat"/>
              <a:buNone/>
              <a:defRPr sz="3000">
                <a:latin typeface="Montserrat"/>
                <a:ea typeface="Montserrat"/>
                <a:cs typeface="Montserrat"/>
                <a:sym typeface="Montserrat"/>
              </a:defRPr>
            </a:lvl3pPr>
            <a:lvl4pPr lvl="3" rtl="0">
              <a:spcBef>
                <a:spcPts val="0"/>
              </a:spcBef>
              <a:buSzPct val="100000"/>
              <a:buFont typeface="Montserrat"/>
              <a:buNone/>
              <a:defRPr sz="3000">
                <a:latin typeface="Montserrat"/>
                <a:ea typeface="Montserrat"/>
                <a:cs typeface="Montserrat"/>
                <a:sym typeface="Montserrat"/>
              </a:defRPr>
            </a:lvl4pPr>
            <a:lvl5pPr lvl="4" rtl="0">
              <a:spcBef>
                <a:spcPts val="0"/>
              </a:spcBef>
              <a:buSzPct val="100000"/>
              <a:buFont typeface="Montserrat"/>
              <a:buNone/>
              <a:defRPr sz="3000">
                <a:latin typeface="Montserrat"/>
                <a:ea typeface="Montserrat"/>
                <a:cs typeface="Montserrat"/>
                <a:sym typeface="Montserrat"/>
              </a:defRPr>
            </a:lvl5pPr>
            <a:lvl6pPr lvl="5" rtl="0">
              <a:spcBef>
                <a:spcPts val="0"/>
              </a:spcBef>
              <a:buSzPct val="100000"/>
              <a:buFont typeface="Montserrat"/>
              <a:buNone/>
              <a:defRPr sz="3000">
                <a:latin typeface="Montserrat"/>
                <a:ea typeface="Montserrat"/>
                <a:cs typeface="Montserrat"/>
                <a:sym typeface="Montserrat"/>
              </a:defRPr>
            </a:lvl6pPr>
            <a:lvl7pPr lvl="6" rtl="0">
              <a:spcBef>
                <a:spcPts val="0"/>
              </a:spcBef>
              <a:buSzPct val="100000"/>
              <a:buFont typeface="Montserrat"/>
              <a:buNone/>
              <a:defRPr sz="3000">
                <a:latin typeface="Montserrat"/>
                <a:ea typeface="Montserrat"/>
                <a:cs typeface="Montserrat"/>
                <a:sym typeface="Montserrat"/>
              </a:defRPr>
            </a:lvl7pPr>
            <a:lvl8pPr lvl="7" rtl="0">
              <a:spcBef>
                <a:spcPts val="0"/>
              </a:spcBef>
              <a:buSzPct val="100000"/>
              <a:buFont typeface="Montserrat"/>
              <a:buNone/>
              <a:defRPr sz="3000">
                <a:latin typeface="Montserrat"/>
                <a:ea typeface="Montserrat"/>
                <a:cs typeface="Montserrat"/>
                <a:sym typeface="Montserrat"/>
              </a:defRPr>
            </a:lvl8pPr>
            <a:lvl9pPr lvl="8" rtl="0">
              <a:spcBef>
                <a:spcPts val="0"/>
              </a:spcBef>
              <a:buSzPct val="100000"/>
              <a:buFont typeface="Montserrat"/>
              <a:buNone/>
              <a:defRPr sz="3000">
                <a:latin typeface="Montserrat"/>
                <a:ea typeface="Montserrat"/>
                <a:cs typeface="Montserrat"/>
                <a:sym typeface="Montserrat"/>
              </a:defRPr>
            </a:lvl9pPr>
          </a:lstStyle>
          <a:p>
            <a:endParaRPr/>
          </a:p>
        </p:txBody>
      </p:sp>
      <p:sp>
        <p:nvSpPr>
          <p:cNvPr id="18" name="Shape 18"/>
          <p:cNvSpPr/>
          <p:nvPr/>
        </p:nvSpPr>
        <p:spPr>
          <a:xfrm>
            <a:off x="581050" y="4074025"/>
            <a:ext cx="6016799" cy="168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Quote - Teal">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1513800" y="2882400"/>
            <a:ext cx="6116400" cy="1093199"/>
          </a:xfrm>
          <a:prstGeom prst="rect">
            <a:avLst/>
          </a:prstGeom>
        </p:spPr>
        <p:txBody>
          <a:bodyPr lIns="91425" tIns="91425" rIns="91425" bIns="91425" anchor="t" anchorCtr="0"/>
          <a:lstStyle>
            <a:lvl1pPr lvl="0" algn="ctr" rtl="0">
              <a:spcBef>
                <a:spcPts val="0"/>
              </a:spcBef>
              <a:defRPr i="1"/>
            </a:lvl1pPr>
            <a:lvl2pPr lvl="1" algn="ctr" rtl="0">
              <a:spcBef>
                <a:spcPts val="0"/>
              </a:spcBef>
              <a:defRPr i="1"/>
            </a:lvl2pPr>
            <a:lvl3pPr lvl="2" algn="ctr" rtl="0">
              <a:spcBef>
                <a:spcPts val="0"/>
              </a:spcBef>
              <a:defRPr i="1"/>
            </a:lvl3pPr>
            <a:lvl4pPr lvl="3" algn="ctr" rtl="0">
              <a:spcBef>
                <a:spcPts val="0"/>
              </a:spcBef>
              <a:defRPr i="1"/>
            </a:lvl4pPr>
            <a:lvl5pPr lvl="4" algn="ctr" rtl="0">
              <a:spcBef>
                <a:spcPts val="0"/>
              </a:spcBef>
              <a:defRPr i="1"/>
            </a:lvl5pPr>
            <a:lvl6pPr lvl="5" algn="ctr" rtl="0">
              <a:spcBef>
                <a:spcPts val="0"/>
              </a:spcBef>
              <a:defRPr i="1"/>
            </a:lvl6pPr>
            <a:lvl7pPr lvl="6" algn="ctr" rtl="0">
              <a:spcBef>
                <a:spcPts val="0"/>
              </a:spcBef>
              <a:defRPr i="1"/>
            </a:lvl7pPr>
            <a:lvl8pPr lvl="7" algn="ctr" rtl="0">
              <a:spcBef>
                <a:spcPts val="0"/>
              </a:spcBef>
              <a:defRPr i="1"/>
            </a:lvl8pPr>
            <a:lvl9pPr lvl="8" algn="ctr">
              <a:spcBef>
                <a:spcPts val="0"/>
              </a:spcBef>
              <a:defRPr i="1"/>
            </a:lvl9pPr>
          </a:lstStyle>
          <a:p>
            <a:endParaRPr/>
          </a:p>
        </p:txBody>
      </p:sp>
      <p:sp>
        <p:nvSpPr>
          <p:cNvPr id="21" name="Shape 21"/>
          <p:cNvSpPr txBox="1"/>
          <p:nvPr/>
        </p:nvSpPr>
        <p:spPr>
          <a:xfrm>
            <a:off x="3593400" y="1575225"/>
            <a:ext cx="1957200" cy="871499"/>
          </a:xfrm>
          <a:prstGeom prst="rect">
            <a:avLst/>
          </a:prstGeom>
          <a:noFill/>
          <a:ln>
            <a:noFill/>
          </a:ln>
        </p:spPr>
        <p:txBody>
          <a:bodyPr lIns="91425" tIns="91425" rIns="91425" bIns="91425" anchor="t" anchorCtr="0">
            <a:noAutofit/>
          </a:bodyPr>
          <a:lstStyle/>
          <a:p>
            <a:pPr lvl="0" algn="ctr">
              <a:spcBef>
                <a:spcPts val="0"/>
              </a:spcBef>
              <a:buNone/>
            </a:pPr>
            <a:r>
              <a:rPr lang="en" sz="9600" b="1">
                <a:solidFill>
                  <a:srgbClr val="FFFFFF"/>
                </a:solidFill>
                <a:latin typeface="Times New Roman"/>
                <a:ea typeface="Times New Roman"/>
                <a:cs typeface="Times New Roman"/>
                <a:sym typeface="Times New Roman"/>
              </a:rPr>
              <a:t>“</a:t>
            </a:r>
          </a:p>
        </p:txBody>
      </p:sp>
      <p:sp>
        <p:nvSpPr>
          <p:cNvPr id="22" name="Shape 22"/>
          <p:cNvSpPr/>
          <p:nvPr/>
        </p:nvSpPr>
        <p:spPr>
          <a:xfrm>
            <a:off x="2584275" y="6087475"/>
            <a:ext cx="3996000" cy="168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a:off x="2584275" y="602225"/>
            <a:ext cx="3996000" cy="168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Quote - Gold">
    <p:bg>
      <p:bgPr>
        <a:solidFill>
          <a:srgbClr val="ED9E46"/>
        </a:solidFill>
        <a:effectLst/>
      </p:bgPr>
    </p:bg>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1513800" y="2882400"/>
            <a:ext cx="6116400" cy="1093199"/>
          </a:xfrm>
          <a:prstGeom prst="rect">
            <a:avLst/>
          </a:prstGeom>
        </p:spPr>
        <p:txBody>
          <a:bodyPr lIns="91425" tIns="91425" rIns="91425" bIns="91425" anchor="t" anchorCtr="0"/>
          <a:lstStyle>
            <a:lvl1pPr lvl="0" algn="ctr" rtl="0">
              <a:spcBef>
                <a:spcPts val="0"/>
              </a:spcBef>
              <a:defRPr i="1"/>
            </a:lvl1pPr>
            <a:lvl2pPr lvl="1" algn="ctr" rtl="0">
              <a:spcBef>
                <a:spcPts val="0"/>
              </a:spcBef>
              <a:defRPr i="1"/>
            </a:lvl2pPr>
            <a:lvl3pPr lvl="2" algn="ctr" rtl="0">
              <a:spcBef>
                <a:spcPts val="0"/>
              </a:spcBef>
              <a:defRPr i="1"/>
            </a:lvl3pPr>
            <a:lvl4pPr lvl="3" algn="ctr" rtl="0">
              <a:spcBef>
                <a:spcPts val="0"/>
              </a:spcBef>
              <a:defRPr i="1"/>
            </a:lvl4pPr>
            <a:lvl5pPr lvl="4" algn="ctr" rtl="0">
              <a:spcBef>
                <a:spcPts val="0"/>
              </a:spcBef>
              <a:defRPr i="1"/>
            </a:lvl5pPr>
            <a:lvl6pPr lvl="5" algn="ctr" rtl="0">
              <a:spcBef>
                <a:spcPts val="0"/>
              </a:spcBef>
              <a:defRPr i="1"/>
            </a:lvl6pPr>
            <a:lvl7pPr lvl="6" algn="ctr" rtl="0">
              <a:spcBef>
                <a:spcPts val="0"/>
              </a:spcBef>
              <a:defRPr i="1"/>
            </a:lvl7pPr>
            <a:lvl8pPr lvl="7" algn="ctr" rtl="0">
              <a:spcBef>
                <a:spcPts val="0"/>
              </a:spcBef>
              <a:defRPr i="1"/>
            </a:lvl8pPr>
            <a:lvl9pPr lvl="8" algn="ctr" rtl="0">
              <a:spcBef>
                <a:spcPts val="0"/>
              </a:spcBef>
              <a:defRPr i="1"/>
            </a:lvl9pPr>
          </a:lstStyle>
          <a:p>
            <a:endParaRPr/>
          </a:p>
        </p:txBody>
      </p:sp>
      <p:sp>
        <p:nvSpPr>
          <p:cNvPr id="26" name="Shape 26"/>
          <p:cNvSpPr txBox="1"/>
          <p:nvPr/>
        </p:nvSpPr>
        <p:spPr>
          <a:xfrm>
            <a:off x="3593400" y="1575225"/>
            <a:ext cx="1957200" cy="871499"/>
          </a:xfrm>
          <a:prstGeom prst="rect">
            <a:avLst/>
          </a:prstGeom>
          <a:noFill/>
          <a:ln>
            <a:noFill/>
          </a:ln>
        </p:spPr>
        <p:txBody>
          <a:bodyPr lIns="91425" tIns="91425" rIns="91425" bIns="91425" anchor="t" anchorCtr="0">
            <a:noAutofit/>
          </a:bodyPr>
          <a:lstStyle/>
          <a:p>
            <a:pPr lvl="0" algn="ctr" rtl="0">
              <a:spcBef>
                <a:spcPts val="0"/>
              </a:spcBef>
              <a:buNone/>
            </a:pPr>
            <a:r>
              <a:rPr lang="en" sz="9600" b="1">
                <a:solidFill>
                  <a:srgbClr val="FFFFFF"/>
                </a:solidFill>
                <a:latin typeface="Times New Roman"/>
                <a:ea typeface="Times New Roman"/>
                <a:cs typeface="Times New Roman"/>
                <a:sym typeface="Times New Roman"/>
              </a:rPr>
              <a:t>“</a:t>
            </a:r>
          </a:p>
        </p:txBody>
      </p:sp>
      <p:sp>
        <p:nvSpPr>
          <p:cNvPr id="27" name="Shape 27"/>
          <p:cNvSpPr/>
          <p:nvPr/>
        </p:nvSpPr>
        <p:spPr>
          <a:xfrm>
            <a:off x="2584275" y="6087475"/>
            <a:ext cx="3996000" cy="168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2584275" y="602225"/>
            <a:ext cx="3996000" cy="168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596826"/>
            <a:ext cx="8229600" cy="14291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body" idx="1"/>
          </p:nvPr>
        </p:nvSpPr>
        <p:spPr>
          <a:xfrm>
            <a:off x="561950" y="2507725"/>
            <a:ext cx="8020199" cy="375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p:nvPr/>
        </p:nvSpPr>
        <p:spPr>
          <a:xfrm>
            <a:off x="0" y="1490900"/>
            <a:ext cx="412800" cy="3440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596826"/>
            <a:ext cx="8229600" cy="14291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body" idx="1"/>
          </p:nvPr>
        </p:nvSpPr>
        <p:spPr>
          <a:xfrm>
            <a:off x="457200" y="2469612"/>
            <a:ext cx="3561000" cy="4098299"/>
          </a:xfrm>
          <a:prstGeom prst="rect">
            <a:avLst/>
          </a:prstGeom>
        </p:spPr>
        <p:txBody>
          <a:bodyPr lIns="91425" tIns="91425" rIns="91425" bIns="91425" anchor="t" anchorCtr="0"/>
          <a:lstStyle>
            <a:lvl1pPr lvl="0">
              <a:lnSpc>
                <a:spcPct val="115000"/>
              </a:lnSpc>
              <a:spcBef>
                <a:spcPts val="0"/>
              </a:spcBef>
              <a:buSzPct val="100000"/>
              <a:defRPr sz="2400"/>
            </a:lvl1pPr>
            <a:lvl2pPr lvl="1">
              <a:lnSpc>
                <a:spcPct val="115000"/>
              </a:lnSpc>
              <a:spcBef>
                <a:spcPts val="0"/>
              </a:spcBef>
              <a:buSzPct val="100000"/>
              <a:defRPr sz="1800"/>
            </a:lvl2pPr>
            <a:lvl3pPr lvl="2">
              <a:lnSpc>
                <a:spcPct val="115000"/>
              </a:lnSpc>
              <a:spcBef>
                <a:spcPts val="0"/>
              </a:spcBef>
              <a:buSzPct val="100000"/>
              <a:defRPr sz="1800"/>
            </a:lvl3pPr>
            <a:lvl4pPr lvl="3">
              <a:lnSpc>
                <a:spcPct val="115000"/>
              </a:lnSpc>
              <a:spcBef>
                <a:spcPts val="0"/>
              </a:spcBef>
              <a:defRPr/>
            </a:lvl4pPr>
            <a:lvl5pPr lvl="4">
              <a:lnSpc>
                <a:spcPct val="115000"/>
              </a:lnSpc>
              <a:spcBef>
                <a:spcPts val="0"/>
              </a:spcBef>
              <a:defRPr/>
            </a:lvl5pPr>
            <a:lvl6pPr lvl="5">
              <a:lnSpc>
                <a:spcPct val="115000"/>
              </a:lnSpc>
              <a:spcBef>
                <a:spcPts val="0"/>
              </a:spcBef>
              <a:defRPr/>
            </a:lvl6pPr>
            <a:lvl7pPr lvl="6">
              <a:lnSpc>
                <a:spcPct val="115000"/>
              </a:lnSpc>
              <a:spcBef>
                <a:spcPts val="0"/>
              </a:spcBef>
              <a:defRPr/>
            </a:lvl7pPr>
            <a:lvl8pPr lvl="7">
              <a:lnSpc>
                <a:spcPct val="115000"/>
              </a:lnSpc>
              <a:spcBef>
                <a:spcPts val="0"/>
              </a:spcBef>
              <a:defRPr/>
            </a:lvl8pPr>
            <a:lvl9pPr lvl="8">
              <a:lnSpc>
                <a:spcPct val="115000"/>
              </a:lnSpc>
              <a:spcBef>
                <a:spcPts val="0"/>
              </a:spcBef>
              <a:defRPr/>
            </a:lvl9pPr>
          </a:lstStyle>
          <a:p>
            <a:endParaRPr/>
          </a:p>
        </p:txBody>
      </p:sp>
      <p:sp>
        <p:nvSpPr>
          <p:cNvPr id="36" name="Shape 36"/>
          <p:cNvSpPr txBox="1">
            <a:spLocks noGrp="1"/>
          </p:cNvSpPr>
          <p:nvPr>
            <p:ph type="body" idx="2"/>
          </p:nvPr>
        </p:nvSpPr>
        <p:spPr>
          <a:xfrm>
            <a:off x="5131069" y="2469500"/>
            <a:ext cx="3600000" cy="4098299"/>
          </a:xfrm>
          <a:prstGeom prst="rect">
            <a:avLst/>
          </a:prstGeom>
        </p:spPr>
        <p:txBody>
          <a:bodyPr lIns="91425" tIns="91425" rIns="91425" bIns="91425" anchor="t" anchorCtr="0"/>
          <a:lstStyle>
            <a:lvl1pPr lvl="0">
              <a:lnSpc>
                <a:spcPct val="115000"/>
              </a:lnSpc>
              <a:spcBef>
                <a:spcPts val="0"/>
              </a:spcBef>
              <a:buSzPct val="100000"/>
              <a:defRPr sz="2400"/>
            </a:lvl1pPr>
            <a:lvl2pPr lvl="1">
              <a:lnSpc>
                <a:spcPct val="115000"/>
              </a:lnSpc>
              <a:spcBef>
                <a:spcPts val="0"/>
              </a:spcBef>
              <a:buSzPct val="100000"/>
              <a:defRPr sz="1800"/>
            </a:lvl2pPr>
            <a:lvl3pPr lvl="2">
              <a:lnSpc>
                <a:spcPct val="115000"/>
              </a:lnSpc>
              <a:spcBef>
                <a:spcPts val="0"/>
              </a:spcBef>
              <a:buSzPct val="100000"/>
              <a:defRPr sz="1800"/>
            </a:lvl3pPr>
            <a:lvl4pPr lvl="3">
              <a:lnSpc>
                <a:spcPct val="115000"/>
              </a:lnSpc>
              <a:spcBef>
                <a:spcPts val="0"/>
              </a:spcBef>
              <a:defRPr/>
            </a:lvl4pPr>
            <a:lvl5pPr lvl="4">
              <a:lnSpc>
                <a:spcPct val="115000"/>
              </a:lnSpc>
              <a:spcBef>
                <a:spcPts val="0"/>
              </a:spcBef>
              <a:defRPr/>
            </a:lvl5pPr>
            <a:lvl6pPr lvl="5">
              <a:lnSpc>
                <a:spcPct val="115000"/>
              </a:lnSpc>
              <a:spcBef>
                <a:spcPts val="0"/>
              </a:spcBef>
              <a:defRPr/>
            </a:lvl6pPr>
            <a:lvl7pPr lvl="6">
              <a:lnSpc>
                <a:spcPct val="115000"/>
              </a:lnSpc>
              <a:spcBef>
                <a:spcPts val="0"/>
              </a:spcBef>
              <a:defRPr/>
            </a:lvl7pPr>
            <a:lvl8pPr lvl="7">
              <a:lnSpc>
                <a:spcPct val="115000"/>
              </a:lnSpc>
              <a:spcBef>
                <a:spcPts val="0"/>
              </a:spcBef>
              <a:defRPr/>
            </a:lvl8pPr>
            <a:lvl9pPr lvl="8">
              <a:lnSpc>
                <a:spcPct val="115000"/>
              </a:lnSpc>
              <a:spcBef>
                <a:spcPts val="0"/>
              </a:spcBef>
              <a:defRPr/>
            </a:lvl9pPr>
          </a:lstStyle>
          <a:p>
            <a:endParaRPr/>
          </a:p>
        </p:txBody>
      </p:sp>
      <p:sp>
        <p:nvSpPr>
          <p:cNvPr id="37" name="Shape 37"/>
          <p:cNvSpPr/>
          <p:nvPr/>
        </p:nvSpPr>
        <p:spPr>
          <a:xfrm>
            <a:off x="0" y="1490900"/>
            <a:ext cx="412800" cy="3440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596826"/>
            <a:ext cx="8229600" cy="14291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body" idx="1"/>
          </p:nvPr>
        </p:nvSpPr>
        <p:spPr>
          <a:xfrm>
            <a:off x="397575" y="2461850"/>
            <a:ext cx="2691000" cy="3784500"/>
          </a:xfrm>
          <a:prstGeom prst="rect">
            <a:avLst/>
          </a:prstGeom>
        </p:spPr>
        <p:txBody>
          <a:bodyPr lIns="91425" tIns="91425" rIns="91425" bIns="91425" anchor="t" anchorCtr="0"/>
          <a:lstStyle>
            <a:lvl1pPr lvl="0" rtl="0">
              <a:lnSpc>
                <a:spcPct val="115000"/>
              </a:lnSpc>
              <a:spcBef>
                <a:spcPts val="0"/>
              </a:spcBef>
              <a:buSzPct val="100000"/>
              <a:defRPr sz="1800"/>
            </a:lvl1pPr>
            <a:lvl2pPr lvl="1" rtl="0">
              <a:lnSpc>
                <a:spcPct val="115000"/>
              </a:lnSpc>
              <a:spcBef>
                <a:spcPts val="0"/>
              </a:spcBef>
              <a:buSzPct val="100000"/>
              <a:defRPr sz="1800"/>
            </a:lvl2pPr>
            <a:lvl3pPr lvl="2" rtl="0">
              <a:lnSpc>
                <a:spcPct val="115000"/>
              </a:lnSpc>
              <a:spcBef>
                <a:spcPts val="0"/>
              </a:spcBef>
              <a:buSzPct val="100000"/>
              <a:defRPr sz="1800"/>
            </a:lvl3pPr>
            <a:lvl4pPr lvl="3" rtl="0">
              <a:lnSpc>
                <a:spcPct val="115000"/>
              </a:lnSpc>
              <a:spcBef>
                <a:spcPts val="0"/>
              </a:spcBef>
              <a:defRPr/>
            </a:lvl4pPr>
            <a:lvl5pPr lvl="4" rtl="0">
              <a:lnSpc>
                <a:spcPct val="115000"/>
              </a:lnSpc>
              <a:spcBef>
                <a:spcPts val="0"/>
              </a:spcBef>
              <a:defRPr/>
            </a:lvl5pPr>
            <a:lvl6pPr lvl="5" rtl="0">
              <a:lnSpc>
                <a:spcPct val="115000"/>
              </a:lnSpc>
              <a:spcBef>
                <a:spcPts val="0"/>
              </a:spcBef>
              <a:defRPr/>
            </a:lvl6pPr>
            <a:lvl7pPr lvl="6" rtl="0">
              <a:lnSpc>
                <a:spcPct val="115000"/>
              </a:lnSpc>
              <a:spcBef>
                <a:spcPts val="0"/>
              </a:spcBef>
              <a:defRPr/>
            </a:lvl7pPr>
            <a:lvl8pPr lvl="7" rtl="0">
              <a:lnSpc>
                <a:spcPct val="115000"/>
              </a:lnSpc>
              <a:spcBef>
                <a:spcPts val="0"/>
              </a:spcBef>
              <a:defRPr/>
            </a:lvl8pPr>
            <a:lvl9pPr lvl="8" rtl="0">
              <a:lnSpc>
                <a:spcPct val="115000"/>
              </a:lnSpc>
              <a:spcBef>
                <a:spcPts val="0"/>
              </a:spcBef>
              <a:defRPr/>
            </a:lvl9pPr>
          </a:lstStyle>
          <a:p>
            <a:endParaRPr/>
          </a:p>
        </p:txBody>
      </p:sp>
      <p:sp>
        <p:nvSpPr>
          <p:cNvPr id="41" name="Shape 41"/>
          <p:cNvSpPr txBox="1">
            <a:spLocks noGrp="1"/>
          </p:cNvSpPr>
          <p:nvPr>
            <p:ph type="body" idx="2"/>
          </p:nvPr>
        </p:nvSpPr>
        <p:spPr>
          <a:xfrm>
            <a:off x="3226491" y="2461850"/>
            <a:ext cx="2691000" cy="3784500"/>
          </a:xfrm>
          <a:prstGeom prst="rect">
            <a:avLst/>
          </a:prstGeom>
        </p:spPr>
        <p:txBody>
          <a:bodyPr lIns="91425" tIns="91425" rIns="91425" bIns="91425" anchor="t" anchorCtr="0"/>
          <a:lstStyle>
            <a:lvl1pPr lvl="0" rtl="0">
              <a:lnSpc>
                <a:spcPct val="115000"/>
              </a:lnSpc>
              <a:spcBef>
                <a:spcPts val="0"/>
              </a:spcBef>
              <a:buSzPct val="100000"/>
              <a:defRPr sz="1800"/>
            </a:lvl1pPr>
            <a:lvl2pPr lvl="1" rtl="0">
              <a:lnSpc>
                <a:spcPct val="115000"/>
              </a:lnSpc>
              <a:spcBef>
                <a:spcPts val="0"/>
              </a:spcBef>
              <a:buSzPct val="100000"/>
              <a:defRPr sz="1800"/>
            </a:lvl2pPr>
            <a:lvl3pPr lvl="2" rtl="0">
              <a:lnSpc>
                <a:spcPct val="115000"/>
              </a:lnSpc>
              <a:spcBef>
                <a:spcPts val="0"/>
              </a:spcBef>
              <a:buSzPct val="100000"/>
              <a:defRPr sz="1800"/>
            </a:lvl3pPr>
            <a:lvl4pPr lvl="3" rtl="0">
              <a:lnSpc>
                <a:spcPct val="115000"/>
              </a:lnSpc>
              <a:spcBef>
                <a:spcPts val="0"/>
              </a:spcBef>
              <a:defRPr/>
            </a:lvl4pPr>
            <a:lvl5pPr lvl="4" rtl="0">
              <a:lnSpc>
                <a:spcPct val="115000"/>
              </a:lnSpc>
              <a:spcBef>
                <a:spcPts val="0"/>
              </a:spcBef>
              <a:defRPr/>
            </a:lvl5pPr>
            <a:lvl6pPr lvl="5" rtl="0">
              <a:lnSpc>
                <a:spcPct val="115000"/>
              </a:lnSpc>
              <a:spcBef>
                <a:spcPts val="0"/>
              </a:spcBef>
              <a:defRPr/>
            </a:lvl6pPr>
            <a:lvl7pPr lvl="6" rtl="0">
              <a:lnSpc>
                <a:spcPct val="115000"/>
              </a:lnSpc>
              <a:spcBef>
                <a:spcPts val="0"/>
              </a:spcBef>
              <a:defRPr/>
            </a:lvl7pPr>
            <a:lvl8pPr lvl="7" rtl="0">
              <a:lnSpc>
                <a:spcPct val="115000"/>
              </a:lnSpc>
              <a:spcBef>
                <a:spcPts val="0"/>
              </a:spcBef>
              <a:defRPr/>
            </a:lvl8pPr>
            <a:lvl9pPr lvl="8" rtl="0">
              <a:lnSpc>
                <a:spcPct val="115000"/>
              </a:lnSpc>
              <a:spcBef>
                <a:spcPts val="0"/>
              </a:spcBef>
              <a:defRPr/>
            </a:lvl9pPr>
          </a:lstStyle>
          <a:p>
            <a:endParaRPr/>
          </a:p>
        </p:txBody>
      </p:sp>
      <p:sp>
        <p:nvSpPr>
          <p:cNvPr id="42" name="Shape 42"/>
          <p:cNvSpPr txBox="1">
            <a:spLocks noGrp="1"/>
          </p:cNvSpPr>
          <p:nvPr>
            <p:ph type="body" idx="3"/>
          </p:nvPr>
        </p:nvSpPr>
        <p:spPr>
          <a:xfrm>
            <a:off x="6055407" y="2461850"/>
            <a:ext cx="2691000" cy="3784500"/>
          </a:xfrm>
          <a:prstGeom prst="rect">
            <a:avLst/>
          </a:prstGeom>
        </p:spPr>
        <p:txBody>
          <a:bodyPr lIns="91425" tIns="91425" rIns="91425" bIns="91425" anchor="t" anchorCtr="0"/>
          <a:lstStyle>
            <a:lvl1pPr lvl="0" rtl="0">
              <a:lnSpc>
                <a:spcPct val="115000"/>
              </a:lnSpc>
              <a:spcBef>
                <a:spcPts val="0"/>
              </a:spcBef>
              <a:buSzPct val="100000"/>
              <a:defRPr sz="1800"/>
            </a:lvl1pPr>
            <a:lvl2pPr lvl="1" rtl="0">
              <a:lnSpc>
                <a:spcPct val="115000"/>
              </a:lnSpc>
              <a:spcBef>
                <a:spcPts val="0"/>
              </a:spcBef>
              <a:buSzPct val="100000"/>
              <a:defRPr sz="1800"/>
            </a:lvl2pPr>
            <a:lvl3pPr lvl="2" rtl="0">
              <a:lnSpc>
                <a:spcPct val="115000"/>
              </a:lnSpc>
              <a:spcBef>
                <a:spcPts val="0"/>
              </a:spcBef>
              <a:buSzPct val="100000"/>
              <a:defRPr sz="1800"/>
            </a:lvl3pPr>
            <a:lvl4pPr lvl="3" rtl="0">
              <a:lnSpc>
                <a:spcPct val="115000"/>
              </a:lnSpc>
              <a:spcBef>
                <a:spcPts val="0"/>
              </a:spcBef>
              <a:defRPr/>
            </a:lvl4pPr>
            <a:lvl5pPr lvl="4" rtl="0">
              <a:lnSpc>
                <a:spcPct val="115000"/>
              </a:lnSpc>
              <a:spcBef>
                <a:spcPts val="0"/>
              </a:spcBef>
              <a:defRPr/>
            </a:lvl5pPr>
            <a:lvl6pPr lvl="5" rtl="0">
              <a:lnSpc>
                <a:spcPct val="115000"/>
              </a:lnSpc>
              <a:spcBef>
                <a:spcPts val="0"/>
              </a:spcBef>
              <a:defRPr/>
            </a:lvl6pPr>
            <a:lvl7pPr lvl="6" rtl="0">
              <a:lnSpc>
                <a:spcPct val="115000"/>
              </a:lnSpc>
              <a:spcBef>
                <a:spcPts val="0"/>
              </a:spcBef>
              <a:defRPr/>
            </a:lvl7pPr>
            <a:lvl8pPr lvl="7" rtl="0">
              <a:lnSpc>
                <a:spcPct val="115000"/>
              </a:lnSpc>
              <a:spcBef>
                <a:spcPts val="0"/>
              </a:spcBef>
              <a:defRPr/>
            </a:lvl8pPr>
            <a:lvl9pPr lvl="8" rtl="0">
              <a:lnSpc>
                <a:spcPct val="115000"/>
              </a:lnSpc>
              <a:spcBef>
                <a:spcPts val="0"/>
              </a:spcBef>
              <a:defRPr/>
            </a:lvl9pPr>
          </a:lstStyle>
          <a:p>
            <a:endParaRPr/>
          </a:p>
        </p:txBody>
      </p:sp>
      <p:sp>
        <p:nvSpPr>
          <p:cNvPr id="43" name="Shape 43"/>
          <p:cNvSpPr/>
          <p:nvPr/>
        </p:nvSpPr>
        <p:spPr>
          <a:xfrm>
            <a:off x="0" y="1490900"/>
            <a:ext cx="412800" cy="3440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368224"/>
            <a:ext cx="8229600" cy="764100"/>
          </a:xfrm>
          <a:prstGeom prst="rect">
            <a:avLst/>
          </a:prstGeom>
        </p:spPr>
        <p:txBody>
          <a:bodyPr lIns="91425" tIns="91425" rIns="91425" bIns="91425" anchor="b"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6" name="Shape 46"/>
          <p:cNvSpPr/>
          <p:nvPr/>
        </p:nvSpPr>
        <p:spPr>
          <a:xfrm>
            <a:off x="2584275" y="6087475"/>
            <a:ext cx="3996000" cy="1682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5AFDC"/>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596826"/>
            <a:ext cx="8229600" cy="1429199"/>
          </a:xfrm>
          <a:prstGeom prst="rect">
            <a:avLst/>
          </a:prstGeom>
          <a:noFill/>
          <a:ln>
            <a:noFill/>
          </a:ln>
        </p:spPr>
        <p:txBody>
          <a:bodyPr lIns="91425" tIns="91425" rIns="91425" bIns="91425" anchor="b" anchorCtr="0"/>
          <a:lstStyle>
            <a:lvl1pPr lvl="0">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1pPr>
            <a:lvl2pPr lvl="1">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2pPr>
            <a:lvl3pPr lvl="2">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3pPr>
            <a:lvl4pPr lvl="3">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4pPr>
            <a:lvl5pPr lvl="4">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5pPr>
            <a:lvl6pPr lvl="5">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6pPr>
            <a:lvl7pPr lvl="6">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7pPr>
            <a:lvl8pPr lvl="7">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8pPr>
            <a:lvl9pPr lvl="8">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561950" y="2507725"/>
            <a:ext cx="8020199" cy="3753599"/>
          </a:xfrm>
          <a:prstGeom prst="rect">
            <a:avLst/>
          </a:prstGeom>
          <a:noFill/>
          <a:ln>
            <a:noFill/>
          </a:ln>
        </p:spPr>
        <p:txBody>
          <a:bodyPr lIns="91425" tIns="91425" rIns="91425" bIns="91425" anchor="t" anchorCtr="0"/>
          <a:lstStyle>
            <a:lvl1pPr lvl="0">
              <a:spcBef>
                <a:spcPts val="600"/>
              </a:spcBef>
              <a:buClr>
                <a:srgbClr val="FFFFFF"/>
              </a:buClr>
              <a:buSzPct val="100000"/>
              <a:buFont typeface="Open Sans"/>
              <a:buChar char="○"/>
              <a:defRPr sz="3000">
                <a:solidFill>
                  <a:srgbClr val="FFFFFF"/>
                </a:solidFill>
                <a:latin typeface="Open Sans"/>
                <a:ea typeface="Open Sans"/>
                <a:cs typeface="Open Sans"/>
                <a:sym typeface="Open Sans"/>
              </a:defRPr>
            </a:lvl1pPr>
            <a:lvl2pPr lvl="1">
              <a:spcBef>
                <a:spcPts val="480"/>
              </a:spcBef>
              <a:buClr>
                <a:srgbClr val="FFFFFF"/>
              </a:buClr>
              <a:buSzPct val="100000"/>
              <a:buFont typeface="Open Sans"/>
              <a:buChar char="●"/>
              <a:defRPr sz="2400">
                <a:solidFill>
                  <a:srgbClr val="FFFFFF"/>
                </a:solidFill>
                <a:latin typeface="Open Sans"/>
                <a:ea typeface="Open Sans"/>
                <a:cs typeface="Open Sans"/>
                <a:sym typeface="Open Sans"/>
              </a:defRPr>
            </a:lvl2pPr>
            <a:lvl3pPr lvl="2">
              <a:spcBef>
                <a:spcPts val="480"/>
              </a:spcBef>
              <a:buClr>
                <a:srgbClr val="FFFFFF"/>
              </a:buClr>
              <a:buSzPct val="100000"/>
              <a:buFont typeface="Open Sans"/>
              <a:defRPr sz="2400">
                <a:solidFill>
                  <a:srgbClr val="FFFFFF"/>
                </a:solidFill>
                <a:latin typeface="Open Sans"/>
                <a:ea typeface="Open Sans"/>
                <a:cs typeface="Open Sans"/>
                <a:sym typeface="Open Sans"/>
              </a:defRPr>
            </a:lvl3pPr>
            <a:lvl4pPr lvl="3">
              <a:spcBef>
                <a:spcPts val="360"/>
              </a:spcBef>
              <a:buClr>
                <a:srgbClr val="FFFFFF"/>
              </a:buClr>
              <a:buSzPct val="100000"/>
              <a:buFont typeface="Open Sans"/>
              <a:defRPr sz="1800">
                <a:solidFill>
                  <a:srgbClr val="FFFFFF"/>
                </a:solidFill>
                <a:latin typeface="Open Sans"/>
                <a:ea typeface="Open Sans"/>
                <a:cs typeface="Open Sans"/>
                <a:sym typeface="Open Sans"/>
              </a:defRPr>
            </a:lvl4pPr>
            <a:lvl5pPr lvl="4">
              <a:spcBef>
                <a:spcPts val="360"/>
              </a:spcBef>
              <a:buClr>
                <a:srgbClr val="FFFFFF"/>
              </a:buClr>
              <a:buSzPct val="100000"/>
              <a:buFont typeface="Open Sans"/>
              <a:defRPr sz="1800">
                <a:solidFill>
                  <a:srgbClr val="FFFFFF"/>
                </a:solidFill>
                <a:latin typeface="Open Sans"/>
                <a:ea typeface="Open Sans"/>
                <a:cs typeface="Open Sans"/>
                <a:sym typeface="Open Sans"/>
              </a:defRPr>
            </a:lvl5pPr>
            <a:lvl6pPr lvl="5">
              <a:spcBef>
                <a:spcPts val="360"/>
              </a:spcBef>
              <a:buClr>
                <a:srgbClr val="FFFFFF"/>
              </a:buClr>
              <a:buSzPct val="100000"/>
              <a:buFont typeface="Open Sans"/>
              <a:defRPr sz="1800">
                <a:solidFill>
                  <a:srgbClr val="FFFFFF"/>
                </a:solidFill>
                <a:latin typeface="Open Sans"/>
                <a:ea typeface="Open Sans"/>
                <a:cs typeface="Open Sans"/>
                <a:sym typeface="Open Sans"/>
              </a:defRPr>
            </a:lvl6pPr>
            <a:lvl7pPr lvl="6">
              <a:spcBef>
                <a:spcPts val="360"/>
              </a:spcBef>
              <a:buClr>
                <a:srgbClr val="FFFFFF"/>
              </a:buClr>
              <a:buSzPct val="100000"/>
              <a:buFont typeface="Open Sans"/>
              <a:defRPr sz="1800">
                <a:solidFill>
                  <a:srgbClr val="FFFFFF"/>
                </a:solidFill>
                <a:latin typeface="Open Sans"/>
                <a:ea typeface="Open Sans"/>
                <a:cs typeface="Open Sans"/>
                <a:sym typeface="Open Sans"/>
              </a:defRPr>
            </a:lvl7pPr>
            <a:lvl8pPr lvl="7">
              <a:spcBef>
                <a:spcPts val="360"/>
              </a:spcBef>
              <a:buClr>
                <a:srgbClr val="FFFFFF"/>
              </a:buClr>
              <a:buSzPct val="100000"/>
              <a:buFont typeface="Open Sans"/>
              <a:defRPr sz="1800">
                <a:solidFill>
                  <a:srgbClr val="FFFFFF"/>
                </a:solidFill>
                <a:latin typeface="Open Sans"/>
                <a:ea typeface="Open Sans"/>
                <a:cs typeface="Open Sans"/>
                <a:sym typeface="Open Sans"/>
              </a:defRPr>
            </a:lvl8pPr>
            <a:lvl9pPr lvl="8">
              <a:spcBef>
                <a:spcPts val="360"/>
              </a:spcBef>
              <a:buClr>
                <a:srgbClr val="FFFFFF"/>
              </a:buClr>
              <a:buSzPct val="100000"/>
              <a:buFont typeface="Open Sans"/>
              <a:defRPr sz="1800">
                <a:solidFill>
                  <a:srgbClr val="FFFFFF"/>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hyperlink" Target="http://openvault.wgbh.org/" TargetMode="External"/><Relationship Id="rId3" Type="http://schemas.openxmlformats.org/officeDocument/2006/relationships/hyperlink" Target="http://swdemo.jqfbicueh9.us-east-1.elasticbeanstalk.com/" TargetMode="External"/><Relationship Id="rId7" Type="http://schemas.openxmlformats.org/officeDocument/2006/relationships/hyperlink" Target="https://pages.dlib.indiana.edu/catalog"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s://repository.duke.edu/" TargetMode="External"/><Relationship Id="rId5" Type="http://schemas.openxmlformats.org/officeDocument/2006/relationships/hyperlink" Target="https://curate.nd.edu/" TargetMode="External"/><Relationship Id="rId10" Type="http://schemas.openxmlformats.org/officeDocument/2006/relationships/comments" Target="../comments/comment1.xml"/><Relationship Id="rId4" Type="http://schemas.openxmlformats.org/officeDocument/2006/relationships/hyperlink" Target="http://geoblacklight.desub2284d.us-east-1.elasticbeanstalk.com/" TargetMode="External"/><Relationship Id="rId9" Type="http://schemas.openxmlformats.org/officeDocument/2006/relationships/hyperlink" Target="http://opaquenamespace.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hyperlink" Target="mailto:acollier@calstate.edu" TargetMode="External"/><Relationship Id="rId4" Type="http://schemas.openxmlformats.org/officeDocument/2006/relationships/hyperlink" Target="mailto:cmitchell@csusm.edu"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unsplash.com/" TargetMode="External"/><Relationship Id="rId3" Type="http://schemas.openxmlformats.org/officeDocument/2006/relationships/hyperlink" Target="https://flic.kr/p/oqYSE1" TargetMode="External"/><Relationship Id="rId7" Type="http://schemas.openxmlformats.org/officeDocument/2006/relationships/hyperlink" Target="https://unsplash.com/@yoshginsu"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hyperlink" Target="https://unsplash.com/@white73widow" TargetMode="External"/><Relationship Id="rId5" Type="http://schemas.openxmlformats.org/officeDocument/2006/relationships/hyperlink" Target="https://unsplash.com/@foodess" TargetMode="External"/><Relationship Id="rId4" Type="http://schemas.openxmlformats.org/officeDocument/2006/relationships/hyperlink" Target="https://flic.kr/p/EC5ti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Shape 77" descr="14722541476_bf5c22d803_z.jpg"/>
          <p:cNvPicPr preferRelativeResize="0"/>
          <p:nvPr/>
        </p:nvPicPr>
        <p:blipFill>
          <a:blip r:embed="rId3">
            <a:alphaModFix/>
          </a:blip>
          <a:stretch>
            <a:fillRect/>
          </a:stretch>
        </p:blipFill>
        <p:spPr>
          <a:xfrm>
            <a:off x="1524000" y="1176337"/>
            <a:ext cx="6096000" cy="450532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p:nvPr/>
        </p:nvSpPr>
        <p:spPr>
          <a:xfrm>
            <a:off x="1652725" y="326500"/>
            <a:ext cx="5749500" cy="890700"/>
          </a:xfrm>
          <a:prstGeom prst="rect">
            <a:avLst/>
          </a:prstGeom>
          <a:noFill/>
          <a:ln>
            <a:noFill/>
          </a:ln>
        </p:spPr>
        <p:txBody>
          <a:bodyPr lIns="91425" tIns="91425" rIns="91425" bIns="91425" anchor="t" anchorCtr="0">
            <a:noAutofit/>
          </a:bodyPr>
          <a:lstStyle/>
          <a:p>
            <a:pPr lvl="0" rtl="0">
              <a:spcBef>
                <a:spcPts val="0"/>
              </a:spcBef>
              <a:buNone/>
            </a:pPr>
            <a:r>
              <a:rPr lang="en" sz="4800" b="1">
                <a:solidFill>
                  <a:schemeClr val="lt1"/>
                </a:solidFill>
                <a:latin typeface="Montserrat"/>
                <a:ea typeface="Montserrat"/>
                <a:cs typeface="Montserrat"/>
                <a:sym typeface="Montserrat"/>
              </a:rPr>
              <a:t>What, me </a:t>
            </a:r>
            <a:r>
              <a:rPr lang="en" sz="4800" b="1">
                <a:solidFill>
                  <a:srgbClr val="FFC800"/>
                </a:solidFill>
                <a:latin typeface="Montserrat"/>
                <a:ea typeface="Montserrat"/>
                <a:cs typeface="Montserrat"/>
                <a:sym typeface="Montserrat"/>
              </a:rPr>
              <a:t>worry</a:t>
            </a:r>
            <a:r>
              <a:rPr lang="en" sz="4800" b="1">
                <a:solidFill>
                  <a:schemeClr val="lt1"/>
                </a:solidFill>
                <a:latin typeface="Montserrat"/>
                <a:ea typeface="Montserrat"/>
                <a:cs typeface="Montserrat"/>
                <a:sym typeface="Montserrat"/>
              </a:rPr>
              <a:t>?</a:t>
            </a:r>
          </a:p>
          <a:p>
            <a:pPr lvl="0" rtl="0">
              <a:spcBef>
                <a:spcPts val="0"/>
              </a:spcBef>
              <a:buNone/>
            </a:pPr>
            <a:endParaRPr sz="1800" b="1">
              <a:solidFill>
                <a:schemeClr val="lt1"/>
              </a:solidFill>
              <a:latin typeface="Montserrat"/>
              <a:ea typeface="Montserrat"/>
              <a:cs typeface="Montserrat"/>
              <a:sym typeface="Montserrat"/>
            </a:endParaRPr>
          </a:p>
        </p:txBody>
      </p:sp>
      <p:pic>
        <p:nvPicPr>
          <p:cNvPr id="172" name="Shape 172"/>
          <p:cNvPicPr preferRelativeResize="0"/>
          <p:nvPr/>
        </p:nvPicPr>
        <p:blipFill>
          <a:blip r:embed="rId3">
            <a:alphaModFix/>
          </a:blip>
          <a:stretch>
            <a:fillRect/>
          </a:stretch>
        </p:blipFill>
        <p:spPr>
          <a:xfrm>
            <a:off x="326575" y="1326075"/>
            <a:ext cx="8401806" cy="5315847"/>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Shape 176"/>
        <p:cNvGrpSpPr/>
        <p:nvPr/>
      </p:nvGrpSpPr>
      <p:grpSpPr>
        <a:xfrm>
          <a:off x="0" y="0"/>
          <a:ext cx="0" cy="0"/>
          <a:chOff x="0" y="0"/>
          <a:chExt cx="0" cy="0"/>
        </a:xfrm>
      </p:grpSpPr>
      <p:sp>
        <p:nvSpPr>
          <p:cNvPr id="177" name="Shape 177"/>
          <p:cNvSpPr txBox="1"/>
          <p:nvPr/>
        </p:nvSpPr>
        <p:spPr>
          <a:xfrm>
            <a:off x="768000" y="374500"/>
            <a:ext cx="7608000" cy="890700"/>
          </a:xfrm>
          <a:prstGeom prst="rect">
            <a:avLst/>
          </a:prstGeom>
          <a:noFill/>
          <a:ln>
            <a:noFill/>
          </a:ln>
        </p:spPr>
        <p:txBody>
          <a:bodyPr lIns="91425" tIns="91425" rIns="91425" bIns="91425" anchor="t" anchorCtr="0">
            <a:noAutofit/>
          </a:bodyPr>
          <a:lstStyle/>
          <a:p>
            <a:pPr lvl="0" rtl="0">
              <a:spcBef>
                <a:spcPts val="0"/>
              </a:spcBef>
              <a:buNone/>
            </a:pPr>
            <a:r>
              <a:rPr lang="en" sz="4800" b="1">
                <a:solidFill>
                  <a:srgbClr val="1D98C7"/>
                </a:solidFill>
                <a:latin typeface="Montserrat"/>
                <a:ea typeface="Montserrat"/>
                <a:cs typeface="Montserrat"/>
                <a:sym typeface="Montserrat"/>
              </a:rPr>
              <a:t>Progress and Evolution</a:t>
            </a:r>
          </a:p>
          <a:p>
            <a:pPr lvl="0" rtl="0">
              <a:spcBef>
                <a:spcPts val="0"/>
              </a:spcBef>
              <a:buNone/>
            </a:pPr>
            <a:endParaRPr sz="1800" b="1">
              <a:solidFill>
                <a:schemeClr val="lt1"/>
              </a:solidFill>
              <a:latin typeface="Montserrat"/>
              <a:ea typeface="Montserrat"/>
              <a:cs typeface="Montserrat"/>
              <a:sym typeface="Montserrat"/>
            </a:endParaRPr>
          </a:p>
        </p:txBody>
      </p:sp>
      <p:pic>
        <p:nvPicPr>
          <p:cNvPr id="178" name="Shape 178"/>
          <p:cNvPicPr preferRelativeResize="0"/>
          <p:nvPr/>
        </p:nvPicPr>
        <p:blipFill>
          <a:blip r:embed="rId3">
            <a:alphaModFix/>
          </a:blip>
          <a:stretch>
            <a:fillRect/>
          </a:stretch>
        </p:blipFill>
        <p:spPr>
          <a:xfrm>
            <a:off x="152400" y="1369599"/>
            <a:ext cx="8839200" cy="4640579"/>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p:nvPr/>
        </p:nvSpPr>
        <p:spPr>
          <a:xfrm>
            <a:off x="5294425" y="514650"/>
            <a:ext cx="3602100" cy="5828700"/>
          </a:xfrm>
          <a:prstGeom prst="rect">
            <a:avLst/>
          </a:prstGeom>
          <a:noFill/>
          <a:ln>
            <a:noFill/>
          </a:ln>
        </p:spPr>
        <p:txBody>
          <a:bodyPr lIns="91425" tIns="91425" rIns="91425" bIns="91425" anchor="t" anchorCtr="0">
            <a:noAutofit/>
          </a:bodyPr>
          <a:lstStyle/>
          <a:p>
            <a:pPr lvl="0">
              <a:spcBef>
                <a:spcPts val="0"/>
              </a:spcBef>
              <a:buNone/>
            </a:pPr>
            <a:r>
              <a:rPr lang="en" sz="4800" b="1">
                <a:solidFill>
                  <a:schemeClr val="lt1"/>
                </a:solidFill>
                <a:latin typeface="Montserrat"/>
                <a:ea typeface="Montserrat"/>
                <a:cs typeface="Montserrat"/>
                <a:sym typeface="Montserrat"/>
              </a:rPr>
              <a:t>We</a:t>
            </a:r>
            <a:br>
              <a:rPr lang="en" sz="4800" b="1">
                <a:solidFill>
                  <a:schemeClr val="lt1"/>
                </a:solidFill>
                <a:latin typeface="Montserrat"/>
                <a:ea typeface="Montserrat"/>
                <a:cs typeface="Montserrat"/>
                <a:sym typeface="Montserrat"/>
              </a:rPr>
            </a:br>
            <a:r>
              <a:rPr lang="en" sz="4800" b="1">
                <a:solidFill>
                  <a:schemeClr val="lt1"/>
                </a:solidFill>
                <a:latin typeface="Montserrat"/>
                <a:ea typeface="Montserrat"/>
                <a:cs typeface="Montserrat"/>
                <a:sym typeface="Montserrat"/>
              </a:rPr>
              <a:t>need</a:t>
            </a:r>
            <a:br>
              <a:rPr lang="en" sz="4800" b="1">
                <a:solidFill>
                  <a:schemeClr val="lt1"/>
                </a:solidFill>
                <a:latin typeface="Montserrat"/>
                <a:ea typeface="Montserrat"/>
                <a:cs typeface="Montserrat"/>
                <a:sym typeface="Montserrat"/>
              </a:rPr>
            </a:br>
            <a:r>
              <a:rPr lang="en" sz="4800" b="1">
                <a:solidFill>
                  <a:schemeClr val="lt1"/>
                </a:solidFill>
                <a:latin typeface="Montserrat"/>
                <a:ea typeface="Montserrat"/>
                <a:cs typeface="Montserrat"/>
                <a:sym typeface="Montserrat"/>
              </a:rPr>
              <a:t>to</a:t>
            </a:r>
          </a:p>
          <a:p>
            <a:pPr lvl="0" rtl="0">
              <a:spcBef>
                <a:spcPts val="0"/>
              </a:spcBef>
              <a:buNone/>
            </a:pPr>
            <a:r>
              <a:rPr lang="en" sz="4800" b="1">
                <a:solidFill>
                  <a:schemeClr val="lt1"/>
                </a:solidFill>
                <a:latin typeface="Montserrat"/>
                <a:ea typeface="Montserrat"/>
                <a:cs typeface="Montserrat"/>
                <a:sym typeface="Montserrat"/>
              </a:rPr>
              <a:t>cultivate</a:t>
            </a:r>
            <a:r>
              <a:rPr lang="en" sz="7200" b="1">
                <a:solidFill>
                  <a:schemeClr val="lt1"/>
                </a:solidFill>
                <a:latin typeface="Montserrat"/>
                <a:ea typeface="Montserrat"/>
                <a:cs typeface="Montserrat"/>
                <a:sym typeface="Montserrat"/>
              </a:rPr>
              <a:t/>
            </a:r>
            <a:br>
              <a:rPr lang="en" sz="7200" b="1">
                <a:solidFill>
                  <a:schemeClr val="lt1"/>
                </a:solidFill>
                <a:latin typeface="Montserrat"/>
                <a:ea typeface="Montserrat"/>
                <a:cs typeface="Montserrat"/>
                <a:sym typeface="Montserrat"/>
              </a:rPr>
            </a:br>
            <a:r>
              <a:rPr lang="en" sz="4800" b="1">
                <a:solidFill>
                  <a:schemeClr val="lt1"/>
                </a:solidFill>
                <a:latin typeface="Montserrat"/>
                <a:ea typeface="Montserrat"/>
                <a:cs typeface="Montserrat"/>
                <a:sym typeface="Montserrat"/>
              </a:rPr>
              <a:t>our</a:t>
            </a:r>
          </a:p>
          <a:p>
            <a:pPr lvl="0" rtl="0">
              <a:spcBef>
                <a:spcPts val="0"/>
              </a:spcBef>
              <a:buNone/>
            </a:pPr>
            <a:r>
              <a:rPr lang="en" sz="4800" b="1">
                <a:solidFill>
                  <a:srgbClr val="FFC800"/>
                </a:solidFill>
                <a:latin typeface="Montserrat"/>
                <a:ea typeface="Montserrat"/>
                <a:cs typeface="Montserrat"/>
                <a:sym typeface="Montserrat"/>
              </a:rPr>
              <a:t>metadata</a:t>
            </a:r>
          </a:p>
          <a:p>
            <a:pPr lvl="0" rtl="0">
              <a:spcBef>
                <a:spcPts val="0"/>
              </a:spcBef>
              <a:buNone/>
            </a:pPr>
            <a:endParaRPr sz="3600" b="1">
              <a:solidFill>
                <a:schemeClr val="lt1"/>
              </a:solidFill>
              <a:latin typeface="Montserrat"/>
              <a:ea typeface="Montserrat"/>
              <a:cs typeface="Montserrat"/>
              <a:sym typeface="Montserrat"/>
            </a:endParaRPr>
          </a:p>
        </p:txBody>
      </p:sp>
      <p:pic>
        <p:nvPicPr>
          <p:cNvPr id="184" name="Shape 184"/>
          <p:cNvPicPr preferRelativeResize="0"/>
          <p:nvPr/>
        </p:nvPicPr>
        <p:blipFill>
          <a:blip r:embed="rId3">
            <a:alphaModFix/>
          </a:blip>
          <a:stretch>
            <a:fillRect/>
          </a:stretch>
        </p:blipFill>
        <p:spPr>
          <a:xfrm>
            <a:off x="152400" y="152400"/>
            <a:ext cx="4666736" cy="6553201"/>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Shape 189"/>
          <p:cNvPicPr preferRelativeResize="0"/>
          <p:nvPr/>
        </p:nvPicPr>
        <p:blipFill>
          <a:blip r:embed="rId3">
            <a:alphaModFix/>
          </a:blip>
          <a:stretch>
            <a:fillRect/>
          </a:stretch>
        </p:blipFill>
        <p:spPr>
          <a:xfrm>
            <a:off x="152400" y="1440025"/>
            <a:ext cx="8839200" cy="5276605"/>
          </a:xfrm>
          <a:prstGeom prst="rect">
            <a:avLst/>
          </a:prstGeom>
          <a:noFill/>
          <a:ln>
            <a:noFill/>
          </a:ln>
        </p:spPr>
      </p:pic>
      <p:sp>
        <p:nvSpPr>
          <p:cNvPr id="190" name="Shape 190"/>
          <p:cNvSpPr txBox="1"/>
          <p:nvPr/>
        </p:nvSpPr>
        <p:spPr>
          <a:xfrm>
            <a:off x="424500" y="307900"/>
            <a:ext cx="8295000" cy="849000"/>
          </a:xfrm>
          <a:prstGeom prst="rect">
            <a:avLst/>
          </a:prstGeom>
          <a:noFill/>
          <a:ln>
            <a:noFill/>
          </a:ln>
        </p:spPr>
        <p:txBody>
          <a:bodyPr lIns="91425" tIns="91425" rIns="91425" bIns="91425" anchor="t" anchorCtr="0">
            <a:noAutofit/>
          </a:bodyPr>
          <a:lstStyle/>
          <a:p>
            <a:pPr lvl="0" algn="ctr">
              <a:spcBef>
                <a:spcPts val="0"/>
              </a:spcBef>
              <a:buNone/>
            </a:pPr>
            <a:r>
              <a:rPr lang="en" sz="4800">
                <a:solidFill>
                  <a:srgbClr val="FFFFFF"/>
                </a:solidFill>
              </a:rPr>
              <a:t>Better </a:t>
            </a:r>
            <a:r>
              <a:rPr lang="en" sz="4800">
                <a:solidFill>
                  <a:srgbClr val="FFC800"/>
                </a:solidFill>
              </a:rPr>
              <a:t>Statistics </a:t>
            </a:r>
            <a:r>
              <a:rPr lang="en" sz="4800">
                <a:solidFill>
                  <a:srgbClr val="FFFFFF"/>
                </a:solidFill>
              </a:rPr>
              <a:t>Dashboard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596826"/>
            <a:ext cx="8229600" cy="1429200"/>
          </a:xfrm>
          <a:prstGeom prst="rect">
            <a:avLst/>
          </a:prstGeom>
        </p:spPr>
        <p:txBody>
          <a:bodyPr lIns="91425" tIns="91425" rIns="91425" bIns="91425" anchor="b" anchorCtr="0">
            <a:noAutofit/>
          </a:bodyPr>
          <a:lstStyle/>
          <a:p>
            <a:pPr lvl="0" rtl="0">
              <a:spcBef>
                <a:spcPts val="0"/>
              </a:spcBef>
              <a:buNone/>
            </a:pPr>
            <a:r>
              <a:rPr lang="en"/>
              <a:t>Let’s </a:t>
            </a:r>
            <a:r>
              <a:rPr lang="en">
                <a:solidFill>
                  <a:srgbClr val="1D98C7"/>
                </a:solidFill>
              </a:rPr>
              <a:t>review</a:t>
            </a:r>
            <a:r>
              <a:rPr lang="en"/>
              <a:t> the timeline</a:t>
            </a:r>
          </a:p>
        </p:txBody>
      </p:sp>
      <p:sp>
        <p:nvSpPr>
          <p:cNvPr id="196" name="Shape 196"/>
          <p:cNvSpPr txBox="1">
            <a:spLocks noGrp="1"/>
          </p:cNvSpPr>
          <p:nvPr>
            <p:ph type="body" idx="1"/>
          </p:nvPr>
        </p:nvSpPr>
        <p:spPr>
          <a:xfrm>
            <a:off x="397575" y="2461850"/>
            <a:ext cx="2691000" cy="3784500"/>
          </a:xfrm>
          <a:prstGeom prst="rect">
            <a:avLst/>
          </a:prstGeom>
        </p:spPr>
        <p:txBody>
          <a:bodyPr lIns="91425" tIns="91425" rIns="91425" bIns="91425" anchor="t" anchorCtr="0">
            <a:noAutofit/>
          </a:bodyPr>
          <a:lstStyle/>
          <a:p>
            <a:pPr lvl="0" rtl="0">
              <a:spcBef>
                <a:spcPts val="0"/>
              </a:spcBef>
              <a:buNone/>
            </a:pPr>
            <a:r>
              <a:rPr lang="en" b="1"/>
              <a:t>January</a:t>
            </a:r>
          </a:p>
          <a:p>
            <a:pPr lvl="0" rtl="0">
              <a:spcBef>
                <a:spcPts val="0"/>
              </a:spcBef>
              <a:buNone/>
            </a:pPr>
            <a:r>
              <a:rPr lang="en" sz="1200"/>
              <a:t>Data Migration Testing, Time &amp; Space Estimates, Developing </a:t>
            </a:r>
            <a:r>
              <a:rPr lang="en" sz="1200" b="1">
                <a:solidFill>
                  <a:srgbClr val="1D98C7"/>
                </a:solidFill>
              </a:rPr>
              <a:t>automated deployment</a:t>
            </a:r>
            <a:r>
              <a:rPr lang="en" sz="1200"/>
              <a:t> strategy.</a:t>
            </a:r>
          </a:p>
        </p:txBody>
      </p:sp>
      <p:sp>
        <p:nvSpPr>
          <p:cNvPr id="197" name="Shape 197"/>
          <p:cNvSpPr txBox="1">
            <a:spLocks noGrp="1"/>
          </p:cNvSpPr>
          <p:nvPr>
            <p:ph type="body" idx="2"/>
          </p:nvPr>
        </p:nvSpPr>
        <p:spPr>
          <a:xfrm>
            <a:off x="3226491" y="2461850"/>
            <a:ext cx="2691000" cy="3784500"/>
          </a:xfrm>
          <a:prstGeom prst="rect">
            <a:avLst/>
          </a:prstGeom>
        </p:spPr>
        <p:txBody>
          <a:bodyPr lIns="91425" tIns="91425" rIns="91425" bIns="91425" anchor="t" anchorCtr="0">
            <a:noAutofit/>
          </a:bodyPr>
          <a:lstStyle/>
          <a:p>
            <a:pPr lvl="0" rtl="0">
              <a:spcBef>
                <a:spcPts val="0"/>
              </a:spcBef>
              <a:buNone/>
            </a:pPr>
            <a:r>
              <a:rPr lang="en" b="1"/>
              <a:t>February</a:t>
            </a:r>
          </a:p>
          <a:p>
            <a:pPr lvl="0" rtl="0">
              <a:spcBef>
                <a:spcPts val="0"/>
              </a:spcBef>
              <a:buNone/>
            </a:pPr>
            <a:r>
              <a:rPr lang="en" sz="1200"/>
              <a:t>Iterative Deployment Testing, </a:t>
            </a:r>
            <a:r>
              <a:rPr lang="en" sz="1200" b="1">
                <a:solidFill>
                  <a:srgbClr val="1D98C7"/>
                </a:solidFill>
              </a:rPr>
              <a:t>Metadata Review</a:t>
            </a:r>
            <a:r>
              <a:rPr lang="en" sz="1200"/>
              <a:t> &amp; Cleanup, Feature Planning.</a:t>
            </a:r>
          </a:p>
        </p:txBody>
      </p:sp>
      <p:sp>
        <p:nvSpPr>
          <p:cNvPr id="198" name="Shape 198"/>
          <p:cNvSpPr txBox="1">
            <a:spLocks noGrp="1"/>
          </p:cNvSpPr>
          <p:nvPr>
            <p:ph type="body" idx="3"/>
          </p:nvPr>
        </p:nvSpPr>
        <p:spPr>
          <a:xfrm>
            <a:off x="6055407" y="2461850"/>
            <a:ext cx="2691000" cy="3784500"/>
          </a:xfrm>
          <a:prstGeom prst="rect">
            <a:avLst/>
          </a:prstGeom>
        </p:spPr>
        <p:txBody>
          <a:bodyPr lIns="91425" tIns="91425" rIns="91425" bIns="91425" anchor="t" anchorCtr="0">
            <a:noAutofit/>
          </a:bodyPr>
          <a:lstStyle/>
          <a:p>
            <a:pPr lvl="0" rtl="0">
              <a:spcBef>
                <a:spcPts val="0"/>
              </a:spcBef>
              <a:buNone/>
            </a:pPr>
            <a:r>
              <a:rPr lang="en" b="1"/>
              <a:t>March</a:t>
            </a:r>
          </a:p>
          <a:p>
            <a:pPr lvl="0" rtl="0">
              <a:spcBef>
                <a:spcPts val="0"/>
              </a:spcBef>
              <a:buNone/>
            </a:pPr>
            <a:r>
              <a:rPr lang="en" sz="1200"/>
              <a:t>Small &amp; Midsize Collection Available in </a:t>
            </a:r>
            <a:r>
              <a:rPr lang="en" sz="1200" b="1">
                <a:solidFill>
                  <a:srgbClr val="1D98C7"/>
                </a:solidFill>
              </a:rPr>
              <a:t>Production </a:t>
            </a:r>
            <a:r>
              <a:rPr lang="en" sz="1200"/>
              <a:t>Environment, Large Collection Stress Testing. </a:t>
            </a:r>
          </a:p>
          <a:p>
            <a:pPr lvl="0" rtl="0">
              <a:spcBef>
                <a:spcPts val="0"/>
              </a:spcBef>
              <a:buNone/>
            </a:pPr>
            <a:endParaRPr sz="1200"/>
          </a:p>
        </p:txBody>
      </p:sp>
      <p:sp>
        <p:nvSpPr>
          <p:cNvPr id="199" name="Shape 199"/>
          <p:cNvSpPr txBox="1">
            <a:spLocks noGrp="1"/>
          </p:cNvSpPr>
          <p:nvPr>
            <p:ph type="body" idx="1"/>
          </p:nvPr>
        </p:nvSpPr>
        <p:spPr>
          <a:xfrm>
            <a:off x="457200" y="4572000"/>
            <a:ext cx="2631900" cy="1740000"/>
          </a:xfrm>
          <a:prstGeom prst="rect">
            <a:avLst/>
          </a:prstGeom>
        </p:spPr>
        <p:txBody>
          <a:bodyPr lIns="91425" tIns="91425" rIns="91425" bIns="91425" anchor="t" anchorCtr="0">
            <a:noAutofit/>
          </a:bodyPr>
          <a:lstStyle/>
          <a:p>
            <a:pPr lvl="0" rtl="0">
              <a:spcBef>
                <a:spcPts val="0"/>
              </a:spcBef>
              <a:buNone/>
            </a:pPr>
            <a:r>
              <a:rPr lang="en" b="1"/>
              <a:t>April</a:t>
            </a:r>
          </a:p>
          <a:p>
            <a:pPr lvl="0" rtl="0">
              <a:spcBef>
                <a:spcPts val="0"/>
              </a:spcBef>
              <a:buNone/>
            </a:pPr>
            <a:r>
              <a:rPr lang="en" sz="1200"/>
              <a:t>Collection Cohort Review Meetings, Feature Stress Testing, Develop </a:t>
            </a:r>
            <a:r>
              <a:rPr lang="en" sz="1200" b="1">
                <a:solidFill>
                  <a:srgbClr val="1D98C7"/>
                </a:solidFill>
              </a:rPr>
              <a:t>User Guides &amp; Workshops</a:t>
            </a:r>
          </a:p>
        </p:txBody>
      </p:sp>
      <p:sp>
        <p:nvSpPr>
          <p:cNvPr id="200" name="Shape 200"/>
          <p:cNvSpPr txBox="1">
            <a:spLocks noGrp="1"/>
          </p:cNvSpPr>
          <p:nvPr>
            <p:ph type="body" idx="2"/>
          </p:nvPr>
        </p:nvSpPr>
        <p:spPr>
          <a:xfrm>
            <a:off x="3223963" y="4572000"/>
            <a:ext cx="2631900" cy="1740000"/>
          </a:xfrm>
          <a:prstGeom prst="rect">
            <a:avLst/>
          </a:prstGeom>
        </p:spPr>
        <p:txBody>
          <a:bodyPr lIns="91425" tIns="91425" rIns="91425" bIns="91425" anchor="t" anchorCtr="0">
            <a:noAutofit/>
          </a:bodyPr>
          <a:lstStyle/>
          <a:p>
            <a:pPr lvl="0" rtl="0">
              <a:spcBef>
                <a:spcPts val="0"/>
              </a:spcBef>
              <a:buNone/>
            </a:pPr>
            <a:r>
              <a:rPr lang="en" b="1" dirty="0"/>
              <a:t>May</a:t>
            </a:r>
          </a:p>
          <a:p>
            <a:pPr lvl="0" rtl="0">
              <a:spcBef>
                <a:spcPts val="0"/>
              </a:spcBef>
              <a:buNone/>
            </a:pPr>
            <a:r>
              <a:rPr lang="en" sz="1200" b="1" dirty="0">
                <a:solidFill>
                  <a:srgbClr val="1D98C7"/>
                </a:solidFill>
              </a:rPr>
              <a:t>Feature Complete</a:t>
            </a:r>
            <a:r>
              <a:rPr lang="en" sz="1200" dirty="0"/>
              <a:t>, Finalize Deployment Schedule</a:t>
            </a:r>
          </a:p>
        </p:txBody>
      </p:sp>
      <p:sp>
        <p:nvSpPr>
          <p:cNvPr id="201" name="Shape 201"/>
          <p:cNvSpPr txBox="1">
            <a:spLocks noGrp="1"/>
          </p:cNvSpPr>
          <p:nvPr>
            <p:ph type="body" idx="3"/>
          </p:nvPr>
        </p:nvSpPr>
        <p:spPr>
          <a:xfrm>
            <a:off x="5990727" y="4572000"/>
            <a:ext cx="2631900" cy="1740000"/>
          </a:xfrm>
          <a:prstGeom prst="rect">
            <a:avLst/>
          </a:prstGeom>
        </p:spPr>
        <p:txBody>
          <a:bodyPr lIns="91425" tIns="91425" rIns="91425" bIns="91425" anchor="t" anchorCtr="0">
            <a:noAutofit/>
          </a:bodyPr>
          <a:lstStyle/>
          <a:p>
            <a:pPr lvl="0" rtl="0">
              <a:spcBef>
                <a:spcPts val="0"/>
              </a:spcBef>
              <a:buNone/>
            </a:pPr>
            <a:r>
              <a:rPr lang="en" b="1" dirty="0"/>
              <a:t>June+</a:t>
            </a:r>
          </a:p>
          <a:p>
            <a:pPr lvl="0" rtl="0">
              <a:spcBef>
                <a:spcPts val="0"/>
              </a:spcBef>
              <a:buNone/>
            </a:pPr>
            <a:r>
              <a:rPr lang="en" sz="4500" b="1" dirty="0">
                <a:solidFill>
                  <a:srgbClr val="1D98C7"/>
                </a:solidFill>
              </a:rPr>
              <a:t>LAUNCH</a:t>
            </a:r>
          </a:p>
          <a:p>
            <a:pPr lvl="0" rtl="0">
              <a:spcBef>
                <a:spcPts val="0"/>
              </a:spcBef>
              <a:buNone/>
            </a:pPr>
            <a:endParaRPr sz="1200" dirty="0"/>
          </a:p>
        </p:txBody>
      </p:sp>
      <p:grpSp>
        <p:nvGrpSpPr>
          <p:cNvPr id="202" name="Shape 202"/>
          <p:cNvGrpSpPr/>
          <p:nvPr/>
        </p:nvGrpSpPr>
        <p:grpSpPr>
          <a:xfrm>
            <a:off x="2479721" y="2531260"/>
            <a:ext cx="304008" cy="326513"/>
            <a:chOff x="616425" y="2329600"/>
            <a:chExt cx="361700" cy="388475"/>
          </a:xfrm>
        </p:grpSpPr>
        <p:sp>
          <p:nvSpPr>
            <p:cNvPr id="203" name="Shape 203"/>
            <p:cNvSpPr/>
            <p:nvPr/>
          </p:nvSpPr>
          <p:spPr>
            <a:xfrm>
              <a:off x="616425" y="2329600"/>
              <a:ext cx="361700" cy="388475"/>
            </a:xfrm>
            <a:custGeom>
              <a:avLst/>
              <a:gdLst/>
              <a:ahLst/>
              <a:cxnLst/>
              <a:rect l="0" t="0" r="0" b="0"/>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4" name="Shape 204"/>
            <p:cNvSpPr/>
            <p:nvPr/>
          </p:nvSpPr>
          <p:spPr>
            <a:xfrm>
              <a:off x="704725" y="2545750"/>
              <a:ext cx="185125" cy="25"/>
            </a:xfrm>
            <a:custGeom>
              <a:avLst/>
              <a:gdLst/>
              <a:ahLst/>
              <a:cxnLst/>
              <a:rect l="0" t="0" r="0" b="0"/>
              <a:pathLst>
                <a:path w="7405" h="1" fill="none" extrusionOk="0">
                  <a:moveTo>
                    <a:pt x="7404"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5" name="Shape 205"/>
            <p:cNvSpPr/>
            <p:nvPr/>
          </p:nvSpPr>
          <p:spPr>
            <a:xfrm>
              <a:off x="811875" y="2626125"/>
              <a:ext cx="31075" cy="31075"/>
            </a:xfrm>
            <a:custGeom>
              <a:avLst/>
              <a:gdLst/>
              <a:ahLst/>
              <a:cxnLst/>
              <a:rect l="0" t="0" r="0" b="0"/>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6" name="Shape 206"/>
            <p:cNvSpPr/>
            <p:nvPr/>
          </p:nvSpPr>
          <p:spPr>
            <a:xfrm>
              <a:off x="751000" y="2568275"/>
              <a:ext cx="54200" cy="53600"/>
            </a:xfrm>
            <a:custGeom>
              <a:avLst/>
              <a:gdLst/>
              <a:ahLst/>
              <a:cxnLst/>
              <a:rect l="0" t="0" r="0" b="0"/>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7" name="Shape 207"/>
            <p:cNvSpPr/>
            <p:nvPr/>
          </p:nvSpPr>
          <p:spPr>
            <a:xfrm>
              <a:off x="769875" y="2662650"/>
              <a:ext cx="23775" cy="23775"/>
            </a:xfrm>
            <a:custGeom>
              <a:avLst/>
              <a:gdLst/>
              <a:ahLst/>
              <a:cxnLst/>
              <a:rect l="0" t="0" r="0" b="0"/>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8" name="Shape 208"/>
            <p:cNvSpPr/>
            <p:nvPr/>
          </p:nvSpPr>
          <p:spPr>
            <a:xfrm>
              <a:off x="799700" y="2503125"/>
              <a:ext cx="24375" cy="23775"/>
            </a:xfrm>
            <a:custGeom>
              <a:avLst/>
              <a:gdLst/>
              <a:ahLst/>
              <a:cxnLst/>
              <a:rect l="0" t="0" r="0" b="0"/>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9" name="Shape 209"/>
            <p:cNvSpPr/>
            <p:nvPr/>
          </p:nvSpPr>
          <p:spPr>
            <a:xfrm>
              <a:off x="766825" y="2388050"/>
              <a:ext cx="60925" cy="25"/>
            </a:xfrm>
            <a:custGeom>
              <a:avLst/>
              <a:gdLst/>
              <a:ahLst/>
              <a:cxnLst/>
              <a:rect l="0" t="0" r="0" b="0"/>
              <a:pathLst>
                <a:path w="2437" h="1" fill="none" extrusionOk="0">
                  <a:moveTo>
                    <a:pt x="2436" y="0"/>
                  </a:moveTo>
                  <a:lnTo>
                    <a:pt x="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0" name="Shape 210"/>
            <p:cNvSpPr/>
            <p:nvPr/>
          </p:nvSpPr>
          <p:spPr>
            <a:xfrm>
              <a:off x="769875" y="2456250"/>
              <a:ext cx="31075" cy="31075"/>
            </a:xfrm>
            <a:custGeom>
              <a:avLst/>
              <a:gdLst/>
              <a:ahLst/>
              <a:cxnLst/>
              <a:rect l="0" t="0" r="0" b="0"/>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11" name="Shape 211"/>
          <p:cNvGrpSpPr/>
          <p:nvPr/>
        </p:nvGrpSpPr>
        <p:grpSpPr>
          <a:xfrm>
            <a:off x="5115186" y="2532796"/>
            <a:ext cx="435021" cy="323445"/>
            <a:chOff x="5247525" y="3007275"/>
            <a:chExt cx="517575" cy="384825"/>
          </a:xfrm>
        </p:grpSpPr>
        <p:sp>
          <p:nvSpPr>
            <p:cNvPr id="212" name="Shape 212"/>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3" name="Shape 213"/>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14" name="Shape 214"/>
          <p:cNvGrpSpPr/>
          <p:nvPr/>
        </p:nvGrpSpPr>
        <p:grpSpPr>
          <a:xfrm>
            <a:off x="7953592" y="2521529"/>
            <a:ext cx="387932" cy="345970"/>
            <a:chOff x="3927500" y="301425"/>
            <a:chExt cx="461550" cy="411625"/>
          </a:xfrm>
        </p:grpSpPr>
        <p:sp>
          <p:nvSpPr>
            <p:cNvPr id="215" name="Shape 215"/>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6" name="Shape 216"/>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7" name="Shape 217"/>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8" name="Shape 218"/>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9" name="Shape 219"/>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0" name="Shape 220"/>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1" name="Shape 221"/>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2" name="Shape 222"/>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3" name="Shape 223"/>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4" name="Shape 224"/>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5" name="Shape 225"/>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6" name="Shape 226"/>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7" name="Shape 227"/>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8" name="Shape 228"/>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9" name="Shape 229"/>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0" name="Shape 230"/>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1" name="Shape 231"/>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2" name="Shape 232"/>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3" name="Shape 233"/>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4" name="Shape 234"/>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5" name="Shape 235"/>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6" name="Shape 236"/>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7" name="Shape 237"/>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8" name="Shape 238"/>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9" name="Shape 239"/>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0" name="Shape 240"/>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1" name="Shape 241"/>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42" name="Shape 242"/>
          <p:cNvSpPr/>
          <p:nvPr/>
        </p:nvSpPr>
        <p:spPr>
          <a:xfrm>
            <a:off x="2461808" y="4695323"/>
            <a:ext cx="339835" cy="309114"/>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243" name="Shape 243"/>
          <p:cNvGrpSpPr/>
          <p:nvPr/>
        </p:nvGrpSpPr>
        <p:grpSpPr>
          <a:xfrm>
            <a:off x="5182730" y="4528233"/>
            <a:ext cx="299911" cy="424767"/>
            <a:chOff x="3979850" y="1598950"/>
            <a:chExt cx="356825" cy="505375"/>
          </a:xfrm>
        </p:grpSpPr>
        <p:sp>
          <p:nvSpPr>
            <p:cNvPr id="244" name="Shape 244"/>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5" name="Shape 245"/>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46" name="Shape 246"/>
          <p:cNvGrpSpPr/>
          <p:nvPr/>
        </p:nvGrpSpPr>
        <p:grpSpPr>
          <a:xfrm>
            <a:off x="7961779" y="4664112"/>
            <a:ext cx="371564" cy="371543"/>
            <a:chOff x="576250" y="4319400"/>
            <a:chExt cx="442075" cy="442050"/>
          </a:xfrm>
        </p:grpSpPr>
        <p:sp>
          <p:nvSpPr>
            <p:cNvPr id="247" name="Shape 247"/>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8" name="Shape 248"/>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9" name="Shape 249"/>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0" name="Shape 250"/>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5AFDC"/>
        </a:solidFill>
        <a:effectLst/>
      </p:bgPr>
    </p:bg>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57200" y="596826"/>
            <a:ext cx="8229600" cy="1429200"/>
          </a:xfrm>
          <a:prstGeom prst="rect">
            <a:avLst/>
          </a:prstGeom>
        </p:spPr>
        <p:txBody>
          <a:bodyPr lIns="91425" tIns="91425" rIns="91425" bIns="91425" anchor="b" anchorCtr="0">
            <a:noAutofit/>
          </a:bodyPr>
          <a:lstStyle/>
          <a:p>
            <a:pPr lvl="0" rtl="0">
              <a:spcBef>
                <a:spcPts val="0"/>
              </a:spcBef>
              <a:buNone/>
            </a:pPr>
            <a:r>
              <a:rPr lang="en" dirty="0"/>
              <a:t>DEMOS</a:t>
            </a:r>
          </a:p>
        </p:txBody>
      </p:sp>
      <p:sp>
        <p:nvSpPr>
          <p:cNvPr id="256" name="Shape 256"/>
          <p:cNvSpPr txBox="1">
            <a:spLocks noGrp="1"/>
          </p:cNvSpPr>
          <p:nvPr>
            <p:ph type="body" idx="1"/>
          </p:nvPr>
        </p:nvSpPr>
        <p:spPr>
          <a:xfrm>
            <a:off x="457200" y="2133600"/>
            <a:ext cx="8229600" cy="3829200"/>
          </a:xfrm>
          <a:prstGeom prst="rect">
            <a:avLst/>
          </a:prstGeom>
        </p:spPr>
        <p:txBody>
          <a:bodyPr lIns="91425" tIns="91425" rIns="91425" bIns="91425" anchor="t" anchorCtr="0">
            <a:noAutofit/>
          </a:bodyPr>
          <a:lstStyle/>
          <a:p>
            <a:pPr lvl="0" rtl="0">
              <a:spcBef>
                <a:spcPts val="0"/>
              </a:spcBef>
              <a:buNone/>
            </a:pPr>
            <a:r>
              <a:rPr lang="en" sz="1800" dirty="0">
                <a:solidFill>
                  <a:srgbClr val="000000"/>
                </a:solidFill>
              </a:rPr>
              <a:t>Links to Development </a:t>
            </a:r>
            <a:r>
              <a:rPr lang="en" sz="1800" dirty="0" smtClean="0">
                <a:solidFill>
                  <a:srgbClr val="000000"/>
                </a:solidFill>
              </a:rPr>
              <a:t>Repositories</a:t>
            </a:r>
            <a:endParaRPr lang="en" sz="1800" dirty="0">
              <a:solidFill>
                <a:srgbClr val="000000"/>
              </a:solidFill>
            </a:endParaRPr>
          </a:p>
          <a:p>
            <a:pPr marL="457200" lvl="0" indent="-342900" rtl="0">
              <a:lnSpc>
                <a:spcPct val="115000"/>
              </a:lnSpc>
              <a:spcBef>
                <a:spcPts val="0"/>
              </a:spcBef>
              <a:buClr>
                <a:srgbClr val="000000"/>
              </a:buClr>
              <a:buSzPct val="100000"/>
            </a:pPr>
            <a:r>
              <a:rPr lang="en" sz="1800" dirty="0">
                <a:solidFill>
                  <a:srgbClr val="000000"/>
                </a:solidFill>
              </a:rPr>
              <a:t>Hyrax: :</a:t>
            </a:r>
            <a:r>
              <a:rPr lang="en" sz="1800" u="sng" dirty="0">
                <a:solidFill>
                  <a:schemeClr val="hlink"/>
                </a:solidFill>
                <a:hlinkClick r:id="rId3"/>
              </a:rPr>
              <a:t>http://swdemo.jqfbicueh9.us-east-1.elasticbeanstalk.com/</a:t>
            </a:r>
          </a:p>
          <a:p>
            <a:pPr marL="457200" lvl="0" indent="-342900" rtl="0">
              <a:lnSpc>
                <a:spcPct val="115000"/>
              </a:lnSpc>
              <a:spcBef>
                <a:spcPts val="0"/>
              </a:spcBef>
              <a:buClr>
                <a:srgbClr val="000000"/>
              </a:buClr>
              <a:buSzPct val="100000"/>
            </a:pPr>
            <a:r>
              <a:rPr lang="en" sz="1800" dirty="0">
                <a:solidFill>
                  <a:srgbClr val="000000"/>
                </a:solidFill>
              </a:rPr>
              <a:t>GeoBlacklight: </a:t>
            </a:r>
            <a:r>
              <a:rPr lang="en" sz="1800" u="sng" dirty="0">
                <a:solidFill>
                  <a:schemeClr val="hlink"/>
                </a:solidFill>
                <a:hlinkClick r:id="rId4"/>
              </a:rPr>
              <a:t>http://geoblacklight.desub2284d.us-east-1.elasticbeanstalk.com</a:t>
            </a:r>
          </a:p>
          <a:p>
            <a:pPr marL="457200" lvl="0" indent="-342900" rtl="0">
              <a:lnSpc>
                <a:spcPct val="115000"/>
              </a:lnSpc>
              <a:spcBef>
                <a:spcPts val="0"/>
              </a:spcBef>
              <a:buClr>
                <a:srgbClr val="000000"/>
              </a:buClr>
              <a:buSzPct val="100000"/>
            </a:pPr>
            <a:r>
              <a:rPr lang="en" sz="1800" dirty="0">
                <a:solidFill>
                  <a:srgbClr val="000000"/>
                </a:solidFill>
              </a:rPr>
              <a:t>Faculty Research: </a:t>
            </a:r>
            <a:r>
              <a:rPr lang="en" sz="1800" u="sng" dirty="0">
                <a:solidFill>
                  <a:schemeClr val="hlink"/>
                </a:solidFill>
                <a:hlinkClick r:id="rId5"/>
              </a:rPr>
              <a:t>https://curate.nd.edu/</a:t>
            </a:r>
            <a:r>
              <a:rPr lang="en" sz="1800" dirty="0">
                <a:solidFill>
                  <a:srgbClr val="000000"/>
                </a:solidFill>
              </a:rPr>
              <a:t> </a:t>
            </a:r>
          </a:p>
          <a:p>
            <a:pPr marL="457200" lvl="0" indent="-342900" rtl="0">
              <a:lnSpc>
                <a:spcPct val="115000"/>
              </a:lnSpc>
              <a:spcBef>
                <a:spcPts val="0"/>
              </a:spcBef>
              <a:buClr>
                <a:srgbClr val="000000"/>
              </a:buClr>
              <a:buSzPct val="100000"/>
            </a:pPr>
            <a:r>
              <a:rPr lang="en" sz="1800" dirty="0">
                <a:solidFill>
                  <a:srgbClr val="000000"/>
                </a:solidFill>
              </a:rPr>
              <a:t>Image Repository: </a:t>
            </a:r>
            <a:r>
              <a:rPr lang="en" sz="1800" u="sng" dirty="0">
                <a:solidFill>
                  <a:schemeClr val="hlink"/>
                </a:solidFill>
                <a:hlinkClick r:id="rId6"/>
              </a:rPr>
              <a:t>https://repository.duke.edu/</a:t>
            </a:r>
            <a:r>
              <a:rPr lang="en" sz="1800" dirty="0">
                <a:solidFill>
                  <a:srgbClr val="000000"/>
                </a:solidFill>
              </a:rPr>
              <a:t>  </a:t>
            </a:r>
            <a:endParaRPr lang="en" sz="1800" dirty="0" smtClean="0">
              <a:solidFill>
                <a:srgbClr val="000000"/>
              </a:solidFill>
            </a:endParaRPr>
          </a:p>
          <a:p>
            <a:pPr marL="114300" lvl="0" rtl="0">
              <a:lnSpc>
                <a:spcPct val="115000"/>
              </a:lnSpc>
              <a:spcBef>
                <a:spcPts val="0"/>
              </a:spcBef>
              <a:buClr>
                <a:srgbClr val="000000"/>
              </a:buClr>
              <a:buSzPct val="100000"/>
              <a:buNone/>
            </a:pPr>
            <a:endParaRPr lang="en" sz="1800" dirty="0">
              <a:solidFill>
                <a:srgbClr val="000000"/>
              </a:solidFill>
            </a:endParaRPr>
          </a:p>
          <a:p>
            <a:pPr lvl="0" rtl="0">
              <a:lnSpc>
                <a:spcPct val="115000"/>
              </a:lnSpc>
              <a:spcBef>
                <a:spcPts val="0"/>
              </a:spcBef>
              <a:buNone/>
            </a:pPr>
            <a:r>
              <a:rPr lang="en" sz="1800" dirty="0">
                <a:solidFill>
                  <a:srgbClr val="000000"/>
                </a:solidFill>
              </a:rPr>
              <a:t>Other Examples</a:t>
            </a:r>
          </a:p>
          <a:p>
            <a:pPr marL="457200" lvl="0" indent="-342900" rtl="0">
              <a:lnSpc>
                <a:spcPct val="115000"/>
              </a:lnSpc>
              <a:spcBef>
                <a:spcPts val="0"/>
              </a:spcBef>
              <a:buClr>
                <a:srgbClr val="000000"/>
              </a:buClr>
              <a:buSzPct val="100000"/>
            </a:pPr>
            <a:r>
              <a:rPr lang="en" sz="1800" u="sng" dirty="0">
                <a:solidFill>
                  <a:schemeClr val="hlink"/>
                </a:solidFill>
                <a:hlinkClick r:id="rId7"/>
              </a:rPr>
              <a:t>https://pages.dlib.indiana.edu/catalog</a:t>
            </a:r>
          </a:p>
          <a:p>
            <a:pPr marL="457200" lvl="0" indent="-342900" rtl="0">
              <a:lnSpc>
                <a:spcPct val="115000"/>
              </a:lnSpc>
              <a:spcBef>
                <a:spcPts val="0"/>
              </a:spcBef>
              <a:buClr>
                <a:srgbClr val="000000"/>
              </a:buClr>
              <a:buSzPct val="100000"/>
            </a:pPr>
            <a:r>
              <a:rPr lang="en" sz="1800" u="sng" dirty="0">
                <a:solidFill>
                  <a:schemeClr val="hlink"/>
                </a:solidFill>
                <a:hlinkClick r:id="rId8"/>
              </a:rPr>
              <a:t>http://</a:t>
            </a:r>
            <a:r>
              <a:rPr lang="en" sz="1800" u="sng" dirty="0" smtClean="0">
                <a:solidFill>
                  <a:schemeClr val="hlink"/>
                </a:solidFill>
                <a:hlinkClick r:id="rId8"/>
              </a:rPr>
              <a:t>openvault.wgbh.org/</a:t>
            </a:r>
            <a:endParaRPr lang="en" sz="1800" u="sng" dirty="0">
              <a:solidFill>
                <a:schemeClr val="tx1"/>
              </a:solidFill>
            </a:endParaRPr>
          </a:p>
          <a:p>
            <a:pPr marL="457200" lvl="0" indent="-342900" rtl="0">
              <a:lnSpc>
                <a:spcPct val="115000"/>
              </a:lnSpc>
              <a:spcBef>
                <a:spcPts val="0"/>
              </a:spcBef>
              <a:buClr>
                <a:srgbClr val="000000"/>
              </a:buClr>
              <a:buSzPct val="100000"/>
            </a:pPr>
            <a:r>
              <a:rPr lang="en" sz="1800" dirty="0" smtClean="0">
                <a:solidFill>
                  <a:schemeClr val="tx1"/>
                </a:solidFill>
                <a:hlinkClick r:id="rId9"/>
              </a:rPr>
              <a:t>http</a:t>
            </a:r>
            <a:r>
              <a:rPr lang="en" sz="1800" dirty="0">
                <a:solidFill>
                  <a:schemeClr val="tx1"/>
                </a:solidFill>
                <a:hlinkClick r:id="rId9"/>
              </a:rPr>
              <a:t>://</a:t>
            </a:r>
            <a:r>
              <a:rPr lang="en" sz="1800" dirty="0" smtClean="0">
                <a:solidFill>
                  <a:schemeClr val="tx1"/>
                </a:solidFill>
                <a:hlinkClick r:id="rId9"/>
              </a:rPr>
              <a:t>opaquenamespace.org</a:t>
            </a:r>
            <a:r>
              <a:rPr lang="en" sz="1800" dirty="0" smtClean="0">
                <a:solidFill>
                  <a:schemeClr val="tx1"/>
                </a:solidFill>
              </a:rPr>
              <a:t> </a:t>
            </a:r>
            <a:endParaRPr lang="en" sz="1800" dirty="0">
              <a:solidFill>
                <a:schemeClr val="tx1"/>
              </a:solidFill>
            </a:endParaRPr>
          </a:p>
          <a:p>
            <a:pPr lvl="0" rtl="0">
              <a:lnSpc>
                <a:spcPct val="115000"/>
              </a:lnSpc>
              <a:spcBef>
                <a:spcPts val="0"/>
              </a:spcBef>
              <a:buNone/>
            </a:pPr>
            <a:endParaRPr sz="1800" b="1" dirty="0">
              <a:solidFill>
                <a:srgbClr val="FFC800"/>
              </a:solidFill>
            </a:endParaRPr>
          </a:p>
          <a:p>
            <a:pPr marL="457200" lvl="0" indent="-342900" rtl="0">
              <a:lnSpc>
                <a:spcPct val="115000"/>
              </a:lnSpc>
              <a:spcBef>
                <a:spcPts val="0"/>
              </a:spcBef>
              <a:buClr>
                <a:schemeClr val="dk1"/>
              </a:buClr>
              <a:buSzPct val="100000"/>
              <a:buNone/>
            </a:pPr>
            <a:endParaRPr sz="1800" b="1" dirty="0">
              <a:solidFill>
                <a:srgbClr val="000000"/>
              </a:solidFill>
            </a:endParaRPr>
          </a:p>
        </p:txBody>
      </p:sp>
      <p:sp>
        <p:nvSpPr>
          <p:cNvPr id="257" name="Shape 257"/>
          <p:cNvSpPr txBox="1"/>
          <p:nvPr/>
        </p:nvSpPr>
        <p:spPr>
          <a:xfrm>
            <a:off x="316275" y="6070200"/>
            <a:ext cx="8524200" cy="71730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endParaRPr sz="1200" i="1">
              <a:latin typeface="Open Sans"/>
              <a:ea typeface="Open Sans"/>
              <a:cs typeface="Open Sans"/>
              <a:sym typeface="Open Sans"/>
            </a:endParaRPr>
          </a:p>
          <a:p>
            <a:pPr lvl="0" rtl="0">
              <a:spcBef>
                <a:spcPts val="0"/>
              </a:spcBef>
              <a:buNone/>
            </a:pPr>
            <a:endParaRPr sz="1200" i="1">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Shape 262" descr="30100622220_9e67c9f157_z.jpg"/>
          <p:cNvPicPr preferRelativeResize="0"/>
          <p:nvPr/>
        </p:nvPicPr>
        <p:blipFill rotWithShape="1">
          <a:blip r:embed="rId3">
            <a:alphaModFix/>
          </a:blip>
          <a:srcRect/>
          <a:stretch/>
        </p:blipFill>
        <p:spPr>
          <a:xfrm>
            <a:off x="0" y="-55084"/>
            <a:ext cx="9144000" cy="6858000"/>
          </a:xfrm>
          <a:prstGeom prst="rect">
            <a:avLst/>
          </a:prstGeom>
          <a:noFill/>
          <a:ln>
            <a:noFill/>
          </a:ln>
        </p:spPr>
      </p:pic>
      <p:sp>
        <p:nvSpPr>
          <p:cNvPr id="263" name="Shape 263"/>
          <p:cNvSpPr/>
          <p:nvPr/>
        </p:nvSpPr>
        <p:spPr>
          <a:xfrm>
            <a:off x="6837" y="4685875"/>
            <a:ext cx="9144000" cy="21897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64" name="Shape 264"/>
          <p:cNvSpPr txBox="1">
            <a:spLocks noGrp="1"/>
          </p:cNvSpPr>
          <p:nvPr>
            <p:ph type="title" idx="4294967295"/>
          </p:nvPr>
        </p:nvSpPr>
        <p:spPr>
          <a:xfrm>
            <a:off x="6850" y="4685875"/>
            <a:ext cx="9137100" cy="2189700"/>
          </a:xfrm>
          <a:prstGeom prst="rect">
            <a:avLst/>
          </a:prstGeom>
        </p:spPr>
        <p:txBody>
          <a:bodyPr lIns="91425" tIns="91425" rIns="91425" bIns="91425" anchor="t" anchorCtr="0">
            <a:noAutofit/>
          </a:bodyPr>
          <a:lstStyle/>
          <a:p>
            <a:pPr lvl="0">
              <a:spcBef>
                <a:spcPts val="0"/>
              </a:spcBef>
              <a:buNone/>
            </a:pPr>
            <a:r>
              <a:rPr lang="en">
                <a:solidFill>
                  <a:srgbClr val="1D98C7"/>
                </a:solidFill>
              </a:rPr>
              <a:t>Questions?</a:t>
            </a:r>
          </a:p>
          <a:p>
            <a:pPr lvl="0">
              <a:spcBef>
                <a:spcPts val="0"/>
              </a:spcBef>
              <a:buNone/>
            </a:pPr>
            <a:r>
              <a:rPr lang="en" sz="1800" b="0">
                <a:solidFill>
                  <a:srgbClr val="1D98C7"/>
                </a:solidFill>
              </a:rPr>
              <a:t>Carmen Mitchell, Scholarly Communication Librarian, CSUSM</a:t>
            </a:r>
          </a:p>
          <a:p>
            <a:pPr lvl="0">
              <a:spcBef>
                <a:spcPts val="0"/>
              </a:spcBef>
              <a:buNone/>
            </a:pPr>
            <a:r>
              <a:rPr lang="en" sz="1800" b="0" u="sng">
                <a:solidFill>
                  <a:schemeClr val="hlink"/>
                </a:solidFill>
                <a:hlinkClick r:id="rId4"/>
              </a:rPr>
              <a:t>cmitchell@csusm.edu</a:t>
            </a:r>
          </a:p>
          <a:p>
            <a:pPr lvl="0">
              <a:spcBef>
                <a:spcPts val="0"/>
              </a:spcBef>
              <a:buNone/>
            </a:pPr>
            <a:endParaRPr sz="1800" b="0">
              <a:solidFill>
                <a:srgbClr val="1D98C7"/>
              </a:solidFill>
            </a:endParaRPr>
          </a:p>
          <a:p>
            <a:pPr lvl="0">
              <a:spcBef>
                <a:spcPts val="0"/>
              </a:spcBef>
              <a:buNone/>
            </a:pPr>
            <a:r>
              <a:rPr lang="en" sz="1800" b="0">
                <a:solidFill>
                  <a:srgbClr val="1D98C7"/>
                </a:solidFill>
              </a:rPr>
              <a:t>Aaron Collier, CSU Office of the Chancellor</a:t>
            </a:r>
          </a:p>
          <a:p>
            <a:pPr lvl="0">
              <a:spcBef>
                <a:spcPts val="0"/>
              </a:spcBef>
              <a:buNone/>
            </a:pPr>
            <a:r>
              <a:rPr lang="en" sz="1800" b="0" u="sng">
                <a:solidFill>
                  <a:schemeClr val="hlink"/>
                </a:solidFill>
                <a:hlinkClick r:id="rId5"/>
              </a:rPr>
              <a:t>acollier@calstate.edu</a:t>
            </a:r>
          </a:p>
          <a:p>
            <a:pPr lvl="0" rtl="0">
              <a:spcBef>
                <a:spcPts val="0"/>
              </a:spcBef>
              <a:buNone/>
            </a:pPr>
            <a:endParaRPr sz="1800" b="0">
              <a:solidFill>
                <a:srgbClr val="1D98C7"/>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596826"/>
            <a:ext cx="8229600" cy="1429200"/>
          </a:xfrm>
          <a:prstGeom prst="rect">
            <a:avLst/>
          </a:prstGeom>
        </p:spPr>
        <p:txBody>
          <a:bodyPr lIns="91425" tIns="91425" rIns="91425" bIns="91425" anchor="b" anchorCtr="0">
            <a:noAutofit/>
          </a:bodyPr>
          <a:lstStyle/>
          <a:p>
            <a:pPr lvl="0" rtl="0">
              <a:spcBef>
                <a:spcPts val="0"/>
              </a:spcBef>
              <a:buNone/>
            </a:pPr>
            <a:r>
              <a:rPr lang="en"/>
              <a:t>IMAGE CREDITS</a:t>
            </a:r>
          </a:p>
        </p:txBody>
      </p:sp>
      <p:sp>
        <p:nvSpPr>
          <p:cNvPr id="270" name="Shape 270"/>
          <p:cNvSpPr txBox="1">
            <a:spLocks noGrp="1"/>
          </p:cNvSpPr>
          <p:nvPr>
            <p:ph type="body" idx="1"/>
          </p:nvPr>
        </p:nvSpPr>
        <p:spPr>
          <a:xfrm>
            <a:off x="561950" y="2507725"/>
            <a:ext cx="8020200" cy="3753600"/>
          </a:xfrm>
          <a:prstGeom prst="rect">
            <a:avLst/>
          </a:prstGeom>
        </p:spPr>
        <p:txBody>
          <a:bodyPr lIns="91425" tIns="91425" rIns="91425" bIns="91425" anchor="t" anchorCtr="0">
            <a:noAutofit/>
          </a:bodyPr>
          <a:lstStyle/>
          <a:p>
            <a:pPr lvl="0" rtl="0">
              <a:spcBef>
                <a:spcPts val="0"/>
              </a:spcBef>
              <a:buNone/>
            </a:pPr>
            <a:endParaRPr sz="1800"/>
          </a:p>
          <a:p>
            <a:pPr marL="457200" lvl="0" indent="-342900" rtl="0">
              <a:lnSpc>
                <a:spcPct val="115000"/>
              </a:lnSpc>
              <a:spcBef>
                <a:spcPts val="0"/>
              </a:spcBef>
              <a:buSzPct val="100000"/>
            </a:pPr>
            <a:r>
              <a:rPr lang="en" sz="1800"/>
              <a:t>Internet Archive Book Images: </a:t>
            </a:r>
            <a:r>
              <a:rPr lang="en" sz="1800" u="sng">
                <a:solidFill>
                  <a:schemeClr val="hlink"/>
                </a:solidFill>
                <a:hlinkClick r:id="rId3"/>
              </a:rPr>
              <a:t>https://flic.kr/p/oqYSE1</a:t>
            </a:r>
          </a:p>
          <a:p>
            <a:pPr marL="457200" lvl="0" indent="-342900" rtl="0">
              <a:lnSpc>
                <a:spcPct val="115000"/>
              </a:lnSpc>
              <a:spcBef>
                <a:spcPts val="0"/>
              </a:spcBef>
              <a:buSzPct val="100000"/>
            </a:pPr>
            <a:r>
              <a:rPr lang="en" sz="1800"/>
              <a:t>Carmen Mitchell: </a:t>
            </a:r>
            <a:r>
              <a:rPr lang="en" sz="1800" u="sng">
                <a:solidFill>
                  <a:schemeClr val="hlink"/>
                </a:solidFill>
                <a:hlinkClick r:id="rId4"/>
              </a:rPr>
              <a:t>https://flic.kr/p/EC5tiT</a:t>
            </a:r>
            <a:r>
              <a:rPr lang="en" sz="1800"/>
              <a:t> </a:t>
            </a:r>
          </a:p>
          <a:p>
            <a:pPr marL="457200" lvl="0" indent="-342900" rtl="0">
              <a:lnSpc>
                <a:spcPct val="115000"/>
              </a:lnSpc>
              <a:spcBef>
                <a:spcPts val="0"/>
              </a:spcBef>
              <a:buSzPct val="100000"/>
            </a:pPr>
            <a:r>
              <a:rPr lang="en" sz="1800" u="sng">
                <a:solidFill>
                  <a:schemeClr val="hlink"/>
                </a:solidFill>
                <a:hlinkClick r:id="rId5"/>
              </a:rPr>
              <a:t>https://unsplash.com/@foodess</a:t>
            </a:r>
          </a:p>
          <a:p>
            <a:pPr marL="457200" lvl="0" indent="-342900" rtl="0">
              <a:lnSpc>
                <a:spcPct val="115000"/>
              </a:lnSpc>
              <a:spcBef>
                <a:spcPts val="0"/>
              </a:spcBef>
              <a:buSzPct val="100000"/>
            </a:pPr>
            <a:r>
              <a:rPr lang="en" sz="1800" u="sng">
                <a:solidFill>
                  <a:schemeClr val="hlink"/>
                </a:solidFill>
                <a:hlinkClick r:id="rId6"/>
              </a:rPr>
              <a:t>https://unsplash.com/@white73widow</a:t>
            </a:r>
          </a:p>
          <a:p>
            <a:pPr marL="457200" lvl="0" indent="-342900" rtl="0">
              <a:lnSpc>
                <a:spcPct val="115000"/>
              </a:lnSpc>
              <a:spcBef>
                <a:spcPts val="0"/>
              </a:spcBef>
              <a:buSzPct val="100000"/>
            </a:pPr>
            <a:r>
              <a:rPr lang="en" sz="1800" u="sng">
                <a:solidFill>
                  <a:schemeClr val="hlink"/>
                </a:solidFill>
                <a:hlinkClick r:id="rId7"/>
              </a:rPr>
              <a:t>https://unsplash.com/@yoshginsu</a:t>
            </a:r>
            <a:r>
              <a:rPr lang="en" sz="1800"/>
              <a:t> </a:t>
            </a:r>
          </a:p>
          <a:p>
            <a:pPr marL="457200" lvl="0" indent="-342900" rtl="0">
              <a:lnSpc>
                <a:spcPct val="115000"/>
              </a:lnSpc>
              <a:spcBef>
                <a:spcPts val="0"/>
              </a:spcBef>
              <a:buSzPct val="100000"/>
            </a:pPr>
            <a:r>
              <a:rPr lang="en" sz="1800"/>
              <a:t>Photographs by </a:t>
            </a:r>
            <a:r>
              <a:rPr lang="en" sz="1800" u="sng">
                <a:hlinkClick r:id="rId8"/>
              </a:rPr>
              <a:t>Unsplash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443450" y="3874950"/>
            <a:ext cx="8195100" cy="1584000"/>
          </a:xfrm>
          <a:prstGeom prst="rect">
            <a:avLst/>
          </a:prstGeom>
        </p:spPr>
        <p:txBody>
          <a:bodyPr lIns="91425" tIns="91425" rIns="91425" bIns="91425" anchor="b" anchorCtr="0">
            <a:noAutofit/>
          </a:bodyPr>
          <a:lstStyle/>
          <a:p>
            <a:pPr lvl="0" rtl="0">
              <a:spcBef>
                <a:spcPts val="0"/>
              </a:spcBef>
              <a:buNone/>
            </a:pPr>
            <a:r>
              <a:rPr lang="en">
                <a:solidFill>
                  <a:srgbClr val="FFC800"/>
                </a:solidFill>
              </a:rPr>
              <a:t>Here Be Dragons:</a:t>
            </a:r>
          </a:p>
          <a:p>
            <a:pPr lvl="0">
              <a:spcBef>
                <a:spcPts val="0"/>
              </a:spcBef>
              <a:buNone/>
            </a:pPr>
            <a:r>
              <a:rPr lang="en" sz="4800">
                <a:solidFill>
                  <a:schemeClr val="lt1"/>
                </a:solidFill>
              </a:rPr>
              <a:t>The ScholarWorks Update</a:t>
            </a:r>
          </a:p>
          <a:p>
            <a:pPr lvl="0">
              <a:spcBef>
                <a:spcPts val="0"/>
              </a:spcBef>
              <a:buNone/>
            </a:pPr>
            <a:endParaRPr sz="4800">
              <a:solidFill>
                <a:schemeClr val="lt1"/>
              </a:solidFill>
            </a:endParaRPr>
          </a:p>
          <a:p>
            <a:pPr lvl="0">
              <a:spcBef>
                <a:spcPts val="0"/>
              </a:spcBef>
              <a:buNone/>
            </a:pPr>
            <a:r>
              <a:rPr lang="en" sz="2400" b="0">
                <a:solidFill>
                  <a:srgbClr val="FFC800"/>
                </a:solidFill>
              </a:rPr>
              <a:t>Carmen Mitchell, Cal State San Marcos</a:t>
            </a:r>
          </a:p>
          <a:p>
            <a:pPr lvl="0">
              <a:spcBef>
                <a:spcPts val="0"/>
              </a:spcBef>
              <a:buNone/>
            </a:pPr>
            <a:endParaRPr sz="1000" b="0">
              <a:solidFill>
                <a:srgbClr val="FFC800"/>
              </a:solidFill>
            </a:endParaRPr>
          </a:p>
          <a:p>
            <a:pPr lvl="0">
              <a:spcBef>
                <a:spcPts val="0"/>
              </a:spcBef>
              <a:buNone/>
            </a:pPr>
            <a:r>
              <a:rPr lang="en" sz="2400" b="0">
                <a:solidFill>
                  <a:srgbClr val="FFC800"/>
                </a:solidFill>
              </a:rPr>
              <a:t>Aaron Collier, CSU Office of the Chancellor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570076"/>
            <a:ext cx="8229600" cy="1429199"/>
          </a:xfrm>
          <a:prstGeom prst="rect">
            <a:avLst/>
          </a:prstGeom>
        </p:spPr>
        <p:txBody>
          <a:bodyPr lIns="91425" tIns="91425" rIns="91425" bIns="91425" anchor="b" anchorCtr="0">
            <a:noAutofit/>
          </a:bodyPr>
          <a:lstStyle/>
          <a:p>
            <a:pPr lvl="0">
              <a:spcBef>
                <a:spcPts val="0"/>
              </a:spcBef>
              <a:buNone/>
            </a:pPr>
            <a:r>
              <a:rPr lang="en"/>
              <a:t>How did we get here? </a:t>
            </a:r>
          </a:p>
          <a:p>
            <a:pPr lvl="0">
              <a:spcBef>
                <a:spcPts val="0"/>
              </a:spcBef>
              <a:buNone/>
            </a:pPr>
            <a:r>
              <a:rPr lang="en">
                <a:solidFill>
                  <a:srgbClr val="FFC800"/>
                </a:solidFill>
              </a:rPr>
              <a:t>AKA: historical background</a:t>
            </a:r>
          </a:p>
        </p:txBody>
      </p:sp>
      <p:sp>
        <p:nvSpPr>
          <p:cNvPr id="88" name="Shape 88"/>
          <p:cNvSpPr txBox="1">
            <a:spLocks noGrp="1"/>
          </p:cNvSpPr>
          <p:nvPr>
            <p:ph type="body" idx="1"/>
          </p:nvPr>
        </p:nvSpPr>
        <p:spPr>
          <a:xfrm>
            <a:off x="561900" y="2168725"/>
            <a:ext cx="8020199" cy="3753599"/>
          </a:xfrm>
          <a:prstGeom prst="rect">
            <a:avLst/>
          </a:prstGeom>
        </p:spPr>
        <p:txBody>
          <a:bodyPr lIns="91425" tIns="91425" rIns="91425" bIns="91425" anchor="t" anchorCtr="0">
            <a:noAutofit/>
          </a:bodyPr>
          <a:lstStyle/>
          <a:p>
            <a:pPr lvl="0">
              <a:spcBef>
                <a:spcPts val="0"/>
              </a:spcBef>
              <a:buNone/>
            </a:pPr>
            <a:r>
              <a:rPr lang="en"/>
              <a:t>2013 STIM Subcommittee Report: </a:t>
            </a:r>
          </a:p>
          <a:p>
            <a:pPr marL="457200" lvl="0" indent="-228600">
              <a:spcBef>
                <a:spcPts val="0"/>
              </a:spcBef>
            </a:pPr>
            <a:r>
              <a:rPr lang="en"/>
              <a:t>Focused on a “total cost of ownership” analysis between DSpace and Digital Commons. </a:t>
            </a:r>
          </a:p>
          <a:p>
            <a:pPr marL="457200" lvl="0" indent="-228600">
              <a:spcBef>
                <a:spcPts val="0"/>
              </a:spcBef>
            </a:pPr>
            <a:r>
              <a:rPr lang="en"/>
              <a:t>Recommendation to investigate “next generation” IR platforms. </a:t>
            </a:r>
          </a:p>
          <a:p>
            <a:pPr marL="457200" lvl="0" indent="-228600">
              <a:spcBef>
                <a:spcPts val="0"/>
              </a:spcBef>
            </a:pPr>
            <a:r>
              <a:rPr lang="en"/>
              <a:t>Exploring additional services like Open Journal Systems. </a:t>
            </a:r>
          </a:p>
          <a:p>
            <a:pPr lvl="0" rtl="0">
              <a:spcBef>
                <a:spcPts val="0"/>
              </a:spcBef>
              <a:buNone/>
            </a:pPr>
            <a:endParaRPr/>
          </a:p>
          <a:p>
            <a:pPr lvl="0" rtl="0">
              <a:spcBef>
                <a:spcPts val="0"/>
              </a:spcBef>
              <a:buNone/>
            </a:pPr>
            <a:endParaRPr/>
          </a:p>
          <a:p>
            <a:pPr lvl="0">
              <a:spcBef>
                <a:spcPts val="0"/>
              </a:spcBef>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457200" y="549700"/>
            <a:ext cx="3754800" cy="5814000"/>
          </a:xfrm>
          <a:prstGeom prst="rect">
            <a:avLst/>
          </a:prstGeom>
        </p:spPr>
        <p:txBody>
          <a:bodyPr lIns="91425" tIns="91425" rIns="91425" bIns="91425" anchor="t" anchorCtr="0">
            <a:noAutofit/>
          </a:bodyPr>
          <a:lstStyle/>
          <a:p>
            <a:pPr lvl="0">
              <a:spcBef>
                <a:spcPts val="0"/>
              </a:spcBef>
              <a:buNone/>
            </a:pPr>
            <a:r>
              <a:rPr lang="en" sz="2400">
                <a:solidFill>
                  <a:srgbClr val="FFFFFF"/>
                </a:solidFill>
                <a:latin typeface="Arial"/>
                <a:ea typeface="Arial"/>
                <a:cs typeface="Arial"/>
                <a:sym typeface="Arial"/>
              </a:rPr>
              <a:t>At the beginning of 2013:</a:t>
            </a:r>
          </a:p>
          <a:p>
            <a:pPr marL="457200" lvl="0" indent="-69850" rtl="0">
              <a:lnSpc>
                <a:spcPct val="90000"/>
              </a:lnSpc>
              <a:spcBef>
                <a:spcPts val="1200"/>
              </a:spcBef>
              <a:buClr>
                <a:schemeClr val="dk1"/>
              </a:buClr>
              <a:buSzPct val="55000"/>
              <a:buFont typeface="Arial"/>
              <a:buNone/>
            </a:pPr>
            <a:r>
              <a:rPr lang="en" sz="2000">
                <a:solidFill>
                  <a:srgbClr val="56C5FF"/>
                </a:solidFill>
                <a:latin typeface="Arial"/>
                <a:ea typeface="Arial"/>
                <a:cs typeface="Arial"/>
                <a:sym typeface="Arial"/>
              </a:rPr>
              <a:t>•</a:t>
            </a:r>
            <a:r>
              <a:rPr lang="en" sz="2000">
                <a:solidFill>
                  <a:srgbClr val="FFFFFF"/>
                </a:solidFill>
                <a:latin typeface="Arial"/>
                <a:ea typeface="Arial"/>
                <a:cs typeface="Arial"/>
                <a:sym typeface="Arial"/>
              </a:rPr>
              <a:t>16 campuses</a:t>
            </a:r>
          </a:p>
          <a:p>
            <a:pPr marL="457200" lvl="0" indent="-69850" rtl="0">
              <a:lnSpc>
                <a:spcPct val="90000"/>
              </a:lnSpc>
              <a:spcBef>
                <a:spcPts val="1200"/>
              </a:spcBef>
              <a:buClr>
                <a:schemeClr val="dk1"/>
              </a:buClr>
              <a:buSzPct val="55000"/>
              <a:buFont typeface="Arial"/>
              <a:buNone/>
            </a:pPr>
            <a:r>
              <a:rPr lang="en" sz="2000">
                <a:solidFill>
                  <a:srgbClr val="56C5FF"/>
                </a:solidFill>
                <a:latin typeface="Arial"/>
                <a:ea typeface="Arial"/>
                <a:cs typeface="Arial"/>
                <a:sym typeface="Arial"/>
              </a:rPr>
              <a:t>•</a:t>
            </a:r>
            <a:r>
              <a:rPr lang="en" sz="2000">
                <a:solidFill>
                  <a:srgbClr val="FFFFFF"/>
                </a:solidFill>
                <a:latin typeface="Arial"/>
                <a:ea typeface="Arial"/>
                <a:cs typeface="Arial"/>
                <a:sym typeface="Arial"/>
              </a:rPr>
              <a:t>Various versions of DSpace (from 1.5 – 3.x)</a:t>
            </a:r>
          </a:p>
          <a:p>
            <a:pPr marL="457200" lvl="0" indent="-69850" rtl="0">
              <a:lnSpc>
                <a:spcPct val="90000"/>
              </a:lnSpc>
              <a:spcBef>
                <a:spcPts val="1200"/>
              </a:spcBef>
              <a:buClr>
                <a:schemeClr val="dk1"/>
              </a:buClr>
              <a:buSzPct val="55000"/>
              <a:buFont typeface="Arial"/>
              <a:buNone/>
            </a:pPr>
            <a:r>
              <a:rPr lang="en" sz="2000">
                <a:solidFill>
                  <a:srgbClr val="56C5FF"/>
                </a:solidFill>
                <a:latin typeface="Arial"/>
                <a:ea typeface="Arial"/>
                <a:cs typeface="Arial"/>
                <a:sym typeface="Arial"/>
              </a:rPr>
              <a:t>•</a:t>
            </a:r>
            <a:r>
              <a:rPr lang="en" sz="2000">
                <a:solidFill>
                  <a:srgbClr val="FFFFFF"/>
                </a:solidFill>
                <a:latin typeface="Arial"/>
                <a:ea typeface="Arial"/>
                <a:cs typeface="Arial"/>
                <a:sym typeface="Arial"/>
              </a:rPr>
              <a:t>A shared server with individual resources</a:t>
            </a:r>
          </a:p>
          <a:p>
            <a:pPr lvl="0" rtl="0">
              <a:lnSpc>
                <a:spcPct val="90000"/>
              </a:lnSpc>
              <a:spcBef>
                <a:spcPts val="1800"/>
              </a:spcBef>
              <a:buClr>
                <a:schemeClr val="dk1"/>
              </a:buClr>
              <a:buSzPct val="45833"/>
              <a:buFont typeface="Arial"/>
              <a:buNone/>
            </a:pPr>
            <a:r>
              <a:rPr lang="en" sz="2400">
                <a:solidFill>
                  <a:srgbClr val="FFFFFF"/>
                </a:solidFill>
                <a:latin typeface="Arial"/>
                <a:ea typeface="Arial"/>
                <a:cs typeface="Arial"/>
                <a:sym typeface="Arial"/>
              </a:rPr>
              <a:t>Mid-2014: Multitenant Migration Complete</a:t>
            </a:r>
          </a:p>
          <a:p>
            <a:pPr lvl="0" rtl="0">
              <a:lnSpc>
                <a:spcPct val="90000"/>
              </a:lnSpc>
              <a:spcBef>
                <a:spcPts val="1800"/>
              </a:spcBef>
              <a:buClr>
                <a:schemeClr val="dk1"/>
              </a:buClr>
              <a:buSzPct val="45833"/>
              <a:buFont typeface="Arial"/>
              <a:buNone/>
            </a:pPr>
            <a:r>
              <a:rPr lang="en" sz="2400">
                <a:solidFill>
                  <a:srgbClr val="FFFFFF"/>
                </a:solidFill>
                <a:latin typeface="Arial"/>
                <a:ea typeface="Arial"/>
                <a:cs typeface="Arial"/>
                <a:sym typeface="Arial"/>
              </a:rPr>
              <a:t>Today:</a:t>
            </a:r>
          </a:p>
          <a:p>
            <a:pPr lvl="0" rtl="0">
              <a:lnSpc>
                <a:spcPct val="90000"/>
              </a:lnSpc>
              <a:spcBef>
                <a:spcPts val="1200"/>
              </a:spcBef>
              <a:buClr>
                <a:schemeClr val="dk1"/>
              </a:buClr>
              <a:buSzPct val="55000"/>
              <a:buFont typeface="Arial"/>
              <a:buNone/>
            </a:pPr>
            <a:r>
              <a:rPr lang="en" sz="2000">
                <a:solidFill>
                  <a:srgbClr val="56C5FF"/>
                </a:solidFill>
                <a:latin typeface="Arial"/>
                <a:ea typeface="Arial"/>
                <a:cs typeface="Arial"/>
                <a:sym typeface="Arial"/>
              </a:rPr>
              <a:t>•</a:t>
            </a:r>
            <a:r>
              <a:rPr lang="en" sz="2000">
                <a:solidFill>
                  <a:srgbClr val="FFFFFF"/>
                </a:solidFill>
                <a:latin typeface="Arial"/>
                <a:ea typeface="Arial"/>
                <a:cs typeface="Arial"/>
                <a:sym typeface="Arial"/>
              </a:rPr>
              <a:t>18 Campuses</a:t>
            </a:r>
          </a:p>
          <a:p>
            <a:pPr lvl="0" rtl="0">
              <a:lnSpc>
                <a:spcPct val="90000"/>
              </a:lnSpc>
              <a:spcBef>
                <a:spcPts val="1200"/>
              </a:spcBef>
              <a:buClr>
                <a:schemeClr val="dk1"/>
              </a:buClr>
              <a:buSzPct val="55000"/>
              <a:buFont typeface="Arial"/>
              <a:buNone/>
            </a:pPr>
            <a:r>
              <a:rPr lang="en" sz="2000">
                <a:solidFill>
                  <a:srgbClr val="56C5FF"/>
                </a:solidFill>
                <a:latin typeface="Arial"/>
                <a:ea typeface="Arial"/>
                <a:cs typeface="Arial"/>
                <a:sym typeface="Arial"/>
              </a:rPr>
              <a:t>•</a:t>
            </a:r>
            <a:r>
              <a:rPr lang="en" sz="2000">
                <a:solidFill>
                  <a:srgbClr val="FFFFFF"/>
                </a:solidFill>
                <a:latin typeface="Arial"/>
                <a:ea typeface="Arial"/>
                <a:cs typeface="Arial"/>
                <a:sym typeface="Arial"/>
              </a:rPr>
              <a:t>3 Non-campus projects</a:t>
            </a:r>
          </a:p>
          <a:p>
            <a:pPr lvl="0" rtl="0">
              <a:spcBef>
                <a:spcPts val="0"/>
              </a:spcBef>
              <a:buNone/>
            </a:pPr>
            <a:endParaRPr sz="2400"/>
          </a:p>
        </p:txBody>
      </p:sp>
      <p:pic>
        <p:nvPicPr>
          <p:cNvPr id="94" name="Shape 94" descr="25349823353_dca3d536d8_z.jpg"/>
          <p:cNvPicPr preferRelativeResize="0"/>
          <p:nvPr/>
        </p:nvPicPr>
        <p:blipFill rotWithShape="1">
          <a:blip r:embed="rId3">
            <a:alphaModFix/>
          </a:blip>
          <a:srcRect t="12502" b="12495"/>
          <a:stretch/>
        </p:blipFill>
        <p:spPr>
          <a:xfrm>
            <a:off x="4533000" y="1314000"/>
            <a:ext cx="4230000" cy="42300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480175"/>
            <a:ext cx="8229600" cy="1300500"/>
          </a:xfrm>
          <a:prstGeom prst="rect">
            <a:avLst/>
          </a:prstGeom>
        </p:spPr>
        <p:txBody>
          <a:bodyPr lIns="91425" tIns="91425" rIns="91425" bIns="91425" anchor="b" anchorCtr="0">
            <a:noAutofit/>
          </a:bodyPr>
          <a:lstStyle/>
          <a:p>
            <a:pPr lvl="0">
              <a:spcBef>
                <a:spcPts val="0"/>
              </a:spcBef>
              <a:buNone/>
            </a:pPr>
            <a:endParaRPr/>
          </a:p>
          <a:p>
            <a:pPr lvl="0">
              <a:spcBef>
                <a:spcPts val="0"/>
              </a:spcBef>
              <a:buNone/>
            </a:pPr>
            <a:r>
              <a:rPr lang="en"/>
              <a:t>2015 STIM Report &amp; Survey </a:t>
            </a:r>
          </a:p>
          <a:p>
            <a:pPr lvl="0" rtl="0">
              <a:spcBef>
                <a:spcPts val="0"/>
              </a:spcBef>
              <a:buNone/>
            </a:pPr>
            <a:r>
              <a:rPr lang="en" sz="2400">
                <a:solidFill>
                  <a:srgbClr val="FFC800"/>
                </a:solidFill>
              </a:rPr>
              <a:t>(We’re going to need a bigger boat!)</a:t>
            </a:r>
            <a:r>
              <a:rPr lang="en"/>
              <a:t> </a:t>
            </a:r>
          </a:p>
        </p:txBody>
      </p:sp>
      <p:sp>
        <p:nvSpPr>
          <p:cNvPr id="100" name="Shape 100"/>
          <p:cNvSpPr txBox="1"/>
          <p:nvPr/>
        </p:nvSpPr>
        <p:spPr>
          <a:xfrm>
            <a:off x="1213200" y="1984175"/>
            <a:ext cx="6717600" cy="3300300"/>
          </a:xfrm>
          <a:prstGeom prst="rect">
            <a:avLst/>
          </a:prstGeom>
          <a:noFill/>
          <a:ln>
            <a:noFill/>
          </a:ln>
        </p:spPr>
        <p:txBody>
          <a:bodyPr lIns="91425" tIns="91425" rIns="91425" bIns="91425" anchor="ctr" anchorCtr="0">
            <a:noAutofit/>
          </a:bodyPr>
          <a:lstStyle/>
          <a:p>
            <a:pPr marL="0" lvl="0" indent="0" rtl="0">
              <a:spcBef>
                <a:spcPts val="480"/>
              </a:spcBef>
              <a:buNone/>
            </a:pPr>
            <a:endParaRPr sz="2400" dirty="0">
              <a:solidFill>
                <a:schemeClr val="lt1"/>
              </a:solidFill>
              <a:latin typeface="Open Sans"/>
              <a:ea typeface="Open Sans"/>
              <a:cs typeface="Open Sans"/>
              <a:sym typeface="Open Sans"/>
            </a:endParaRPr>
          </a:p>
          <a:p>
            <a:pPr marL="914400" lvl="1" indent="-381000" rtl="0">
              <a:spcBef>
                <a:spcPts val="480"/>
              </a:spcBef>
              <a:buClr>
                <a:schemeClr val="lt1"/>
              </a:buClr>
              <a:buSzPct val="100000"/>
              <a:buFont typeface="Open Sans"/>
              <a:buChar char="●"/>
            </a:pPr>
            <a:endParaRPr lang="en" sz="2400" dirty="0" smtClean="0">
              <a:solidFill>
                <a:schemeClr val="lt1"/>
              </a:solidFill>
              <a:latin typeface="Open Sans"/>
              <a:ea typeface="Open Sans"/>
              <a:cs typeface="Open Sans"/>
              <a:sym typeface="Open Sans"/>
            </a:endParaRPr>
          </a:p>
          <a:p>
            <a:pPr marL="914400" lvl="1" indent="-381000" rtl="0">
              <a:spcBef>
                <a:spcPts val="480"/>
              </a:spcBef>
              <a:buClr>
                <a:schemeClr val="lt1"/>
              </a:buClr>
              <a:buSzPct val="100000"/>
              <a:buFont typeface="Open Sans"/>
              <a:buChar char="●"/>
            </a:pPr>
            <a:r>
              <a:rPr lang="en" sz="2400" dirty="0" smtClean="0">
                <a:solidFill>
                  <a:schemeClr val="lt1"/>
                </a:solidFill>
                <a:latin typeface="Open Sans"/>
                <a:ea typeface="Open Sans"/>
                <a:cs typeface="Open Sans"/>
                <a:sym typeface="Open Sans"/>
              </a:rPr>
              <a:t>More </a:t>
            </a:r>
            <a:r>
              <a:rPr lang="en" sz="2400" dirty="0">
                <a:solidFill>
                  <a:schemeClr val="lt1"/>
                </a:solidFill>
                <a:latin typeface="Open Sans"/>
                <a:ea typeface="Open Sans"/>
                <a:cs typeface="Open Sans"/>
                <a:sym typeface="Open Sans"/>
              </a:rPr>
              <a:t>campuses using DSpace.</a:t>
            </a:r>
          </a:p>
          <a:p>
            <a:pPr marL="914400" lvl="1" indent="-381000" rtl="0">
              <a:spcBef>
                <a:spcPts val="1800"/>
              </a:spcBef>
              <a:buClr>
                <a:schemeClr val="lt1"/>
              </a:buClr>
              <a:buSzPct val="100000"/>
              <a:buFont typeface="Open Sans"/>
              <a:buChar char="●"/>
            </a:pPr>
            <a:r>
              <a:rPr lang="en" sz="2400" dirty="0" smtClean="0">
                <a:solidFill>
                  <a:schemeClr val="lt1"/>
                </a:solidFill>
                <a:latin typeface="Open Sans"/>
                <a:ea typeface="Open Sans"/>
                <a:cs typeface="Open Sans"/>
                <a:sym typeface="Open Sans"/>
              </a:rPr>
              <a:t>Growth </a:t>
            </a:r>
            <a:r>
              <a:rPr lang="en" sz="2400" dirty="0">
                <a:solidFill>
                  <a:schemeClr val="lt1"/>
                </a:solidFill>
                <a:latin typeface="Open Sans"/>
                <a:ea typeface="Open Sans"/>
                <a:cs typeface="Open Sans"/>
                <a:sym typeface="Open Sans"/>
              </a:rPr>
              <a:t>of 60GB / month on average.</a:t>
            </a:r>
          </a:p>
          <a:p>
            <a:pPr marL="914400" lvl="1" indent="-381000" rtl="0">
              <a:spcBef>
                <a:spcPts val="1800"/>
              </a:spcBef>
              <a:buClr>
                <a:schemeClr val="lt1"/>
              </a:buClr>
              <a:buSzPct val="100000"/>
              <a:buFont typeface="Open Sans"/>
              <a:buChar char="●"/>
            </a:pPr>
            <a:r>
              <a:rPr lang="en" sz="2400" dirty="0">
                <a:solidFill>
                  <a:schemeClr val="lt1"/>
                </a:solidFill>
                <a:latin typeface="Open Sans"/>
                <a:ea typeface="Open Sans"/>
                <a:cs typeface="Open Sans"/>
                <a:sym typeface="Open Sans"/>
              </a:rPr>
              <a:t>Campuses want additional services: OJS, OCS, Faculty profiles.</a:t>
            </a:r>
          </a:p>
          <a:p>
            <a:pPr marL="914400" lvl="1" indent="-381000" rtl="0">
              <a:spcBef>
                <a:spcPts val="480"/>
              </a:spcBef>
              <a:buClr>
                <a:schemeClr val="lt1"/>
              </a:buClr>
              <a:buSzPct val="100000"/>
              <a:buFont typeface="Open Sans"/>
              <a:buChar char="●"/>
            </a:pPr>
            <a:r>
              <a:rPr lang="en" sz="2400" dirty="0">
                <a:solidFill>
                  <a:schemeClr val="lt1"/>
                </a:solidFill>
                <a:latin typeface="Open Sans"/>
                <a:ea typeface="Open Sans"/>
                <a:cs typeface="Open Sans"/>
                <a:sym typeface="Open Sans"/>
              </a:rPr>
              <a:t>2015 CSU ScholarWorks Conference: reinvigorated the ScholarWorks group!</a:t>
            </a:r>
          </a:p>
          <a:p>
            <a:pPr marL="914400" lvl="1" indent="-381000" rtl="0">
              <a:spcBef>
                <a:spcPts val="1800"/>
              </a:spcBef>
              <a:buClr>
                <a:schemeClr val="lt1"/>
              </a:buClr>
              <a:buSzPct val="100000"/>
              <a:buFont typeface="Open Sans"/>
              <a:buChar char="●"/>
            </a:pPr>
            <a:r>
              <a:rPr lang="en" sz="2400" dirty="0">
                <a:solidFill>
                  <a:schemeClr val="lt1"/>
                </a:solidFill>
                <a:latin typeface="Open Sans"/>
                <a:ea typeface="Open Sans"/>
                <a:cs typeface="Open Sans"/>
                <a:sym typeface="Open Sans"/>
              </a:rPr>
              <a:t>We’ve outgrown what DSpace can do.</a:t>
            </a:r>
          </a:p>
          <a:p>
            <a:pPr marL="914400" lvl="0" indent="0" rtl="0">
              <a:spcBef>
                <a:spcPts val="1800"/>
              </a:spcBef>
              <a:buNone/>
            </a:pPr>
            <a:r>
              <a:rPr lang="en" sz="3000" dirty="0">
                <a:solidFill>
                  <a:srgbClr val="FFC800"/>
                </a:solidFill>
                <a:latin typeface="Open Sans"/>
                <a:ea typeface="Open Sans"/>
                <a:cs typeface="Open Sans"/>
                <a:sym typeface="Open Sans"/>
              </a:rPr>
              <a:t> Planning for migration </a:t>
            </a:r>
          </a:p>
          <a:p>
            <a:pPr marL="457200" lvl="0" indent="0" rtl="0">
              <a:spcBef>
                <a:spcPts val="480"/>
              </a:spcBef>
              <a:buNone/>
            </a:pPr>
            <a:endParaRPr sz="2400" dirty="0">
              <a:solidFill>
                <a:schemeClr val="lt1"/>
              </a:solidFill>
              <a:latin typeface="Open Sans"/>
              <a:ea typeface="Open Sans"/>
              <a:cs typeface="Open Sans"/>
              <a:sym typeface="Open Sans"/>
            </a:endParaRPr>
          </a:p>
        </p:txBody>
      </p:sp>
      <p:grpSp>
        <p:nvGrpSpPr>
          <p:cNvPr id="101" name="Shape 101"/>
          <p:cNvGrpSpPr/>
          <p:nvPr/>
        </p:nvGrpSpPr>
        <p:grpSpPr>
          <a:xfrm>
            <a:off x="381222" y="840549"/>
            <a:ext cx="883170" cy="1235351"/>
            <a:chOff x="6643075" y="4309650"/>
            <a:chExt cx="407950" cy="456675"/>
          </a:xfrm>
        </p:grpSpPr>
        <p:sp>
          <p:nvSpPr>
            <p:cNvPr id="102" name="Shape 102"/>
            <p:cNvSpPr/>
            <p:nvPr/>
          </p:nvSpPr>
          <p:spPr>
            <a:xfrm>
              <a:off x="6643075" y="4698125"/>
              <a:ext cx="407950" cy="14625"/>
            </a:xfrm>
            <a:custGeom>
              <a:avLst/>
              <a:gdLst/>
              <a:ahLst/>
              <a:cxnLst/>
              <a:rect l="0" t="0" r="0" b="0"/>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19050" cap="rnd" cmpd="sng">
              <a:solidFill>
                <a:srgbClr val="FFC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 name="Shape 103"/>
            <p:cNvSpPr/>
            <p:nvPr/>
          </p:nvSpPr>
          <p:spPr>
            <a:xfrm>
              <a:off x="6643075" y="4727350"/>
              <a:ext cx="407950" cy="14625"/>
            </a:xfrm>
            <a:custGeom>
              <a:avLst/>
              <a:gdLst/>
              <a:ahLst/>
              <a:cxnLst/>
              <a:rect l="0" t="0" r="0" b="0"/>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19050" cap="rnd" cmpd="sng">
              <a:solidFill>
                <a:srgbClr val="FFC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 name="Shape 104"/>
            <p:cNvSpPr/>
            <p:nvPr/>
          </p:nvSpPr>
          <p:spPr>
            <a:xfrm>
              <a:off x="6643075" y="4751700"/>
              <a:ext cx="407950" cy="14625"/>
            </a:xfrm>
            <a:custGeom>
              <a:avLst/>
              <a:gdLst/>
              <a:ahLst/>
              <a:cxnLst/>
              <a:rect l="0" t="0" r="0" b="0"/>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19050" cap="rnd" cmpd="sng">
              <a:solidFill>
                <a:srgbClr val="FFC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 name="Shape 105"/>
            <p:cNvSpPr/>
            <p:nvPr/>
          </p:nvSpPr>
          <p:spPr>
            <a:xfrm>
              <a:off x="6672900" y="4309650"/>
              <a:ext cx="348900" cy="376300"/>
            </a:xfrm>
            <a:custGeom>
              <a:avLst/>
              <a:gdLst/>
              <a:ahLst/>
              <a:cxnLst/>
              <a:rect l="0" t="0" r="0" b="0"/>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19050" cap="rnd" cmpd="sng">
              <a:solidFill>
                <a:srgbClr val="FFC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 name="Shape 106"/>
            <p:cNvSpPr/>
            <p:nvPr/>
          </p:nvSpPr>
          <p:spPr>
            <a:xfrm>
              <a:off x="6805625" y="4452725"/>
              <a:ext cx="15850" cy="28050"/>
            </a:xfrm>
            <a:custGeom>
              <a:avLst/>
              <a:gdLst/>
              <a:ahLst/>
              <a:cxnLst/>
              <a:rect l="0" t="0" r="0" b="0"/>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19050" cap="rnd" cmpd="sng">
              <a:solidFill>
                <a:srgbClr val="FFC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 name="Shape 107"/>
            <p:cNvSpPr/>
            <p:nvPr/>
          </p:nvSpPr>
          <p:spPr>
            <a:xfrm>
              <a:off x="6872600" y="4452725"/>
              <a:ext cx="15875" cy="28050"/>
            </a:xfrm>
            <a:custGeom>
              <a:avLst/>
              <a:gdLst/>
              <a:ahLst/>
              <a:cxnLst/>
              <a:rect l="0" t="0" r="0" b="0"/>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19050" cap="rnd" cmpd="sng">
              <a:solidFill>
                <a:srgbClr val="FFC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8" name="Shape 108"/>
            <p:cNvSpPr/>
            <p:nvPr/>
          </p:nvSpPr>
          <p:spPr>
            <a:xfrm>
              <a:off x="6709425" y="4414975"/>
              <a:ext cx="275250" cy="54825"/>
            </a:xfrm>
            <a:custGeom>
              <a:avLst/>
              <a:gdLst/>
              <a:ahLst/>
              <a:cxnLst/>
              <a:rect l="0" t="0" r="0" b="0"/>
              <a:pathLst>
                <a:path w="11010" h="2193" fill="none" extrusionOk="0">
                  <a:moveTo>
                    <a:pt x="11009" y="2193"/>
                  </a:moveTo>
                  <a:lnTo>
                    <a:pt x="5505" y="1"/>
                  </a:lnTo>
                  <a:lnTo>
                    <a:pt x="1" y="2193"/>
                  </a:lnTo>
                </a:path>
              </a:pathLst>
            </a:custGeom>
            <a:noFill/>
            <a:ln w="19050" cap="rnd" cmpd="sng">
              <a:solidFill>
                <a:srgbClr val="FFC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9" name="Shape 109"/>
            <p:cNvSpPr/>
            <p:nvPr/>
          </p:nvSpPr>
          <p:spPr>
            <a:xfrm>
              <a:off x="6733175" y="4382725"/>
              <a:ext cx="227750" cy="37150"/>
            </a:xfrm>
            <a:custGeom>
              <a:avLst/>
              <a:gdLst/>
              <a:ahLst/>
              <a:cxnLst/>
              <a:rect l="0" t="0" r="0" b="0"/>
              <a:pathLst>
                <a:path w="9110" h="1486" fill="none" extrusionOk="0">
                  <a:moveTo>
                    <a:pt x="1" y="1486"/>
                  </a:moveTo>
                  <a:lnTo>
                    <a:pt x="1681" y="1486"/>
                  </a:lnTo>
                  <a:lnTo>
                    <a:pt x="1681" y="0"/>
                  </a:lnTo>
                  <a:lnTo>
                    <a:pt x="4555" y="0"/>
                  </a:lnTo>
                  <a:lnTo>
                    <a:pt x="7429" y="0"/>
                  </a:lnTo>
                  <a:lnTo>
                    <a:pt x="7429" y="1486"/>
                  </a:lnTo>
                  <a:lnTo>
                    <a:pt x="9109" y="1486"/>
                  </a:lnTo>
                </a:path>
              </a:pathLst>
            </a:custGeom>
            <a:noFill/>
            <a:ln w="19050" cap="rnd" cmpd="sng">
              <a:solidFill>
                <a:srgbClr val="FFC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0" name="Shape 110"/>
            <p:cNvSpPr/>
            <p:nvPr/>
          </p:nvSpPr>
          <p:spPr>
            <a:xfrm>
              <a:off x="6847025" y="4414975"/>
              <a:ext cx="25" cy="145550"/>
            </a:xfrm>
            <a:custGeom>
              <a:avLst/>
              <a:gdLst/>
              <a:ahLst/>
              <a:cxnLst/>
              <a:rect l="0" t="0" r="0" b="0"/>
              <a:pathLst>
                <a:path w="1" h="5822" fill="none" extrusionOk="0">
                  <a:moveTo>
                    <a:pt x="1" y="1"/>
                  </a:moveTo>
                  <a:lnTo>
                    <a:pt x="1" y="5822"/>
                  </a:lnTo>
                </a:path>
              </a:pathLst>
            </a:custGeom>
            <a:noFill/>
            <a:ln w="19050" cap="rnd" cmpd="sng">
              <a:solidFill>
                <a:srgbClr val="FFC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368224"/>
            <a:ext cx="8229600" cy="764099"/>
          </a:xfrm>
          <a:prstGeom prst="rect">
            <a:avLst/>
          </a:prstGeom>
        </p:spPr>
        <p:txBody>
          <a:bodyPr lIns="91425" tIns="91425" rIns="91425" bIns="91425" anchor="b" anchorCtr="0">
            <a:noAutofit/>
          </a:bodyPr>
          <a:lstStyle/>
          <a:p>
            <a:pPr lvl="0" rtl="0">
              <a:spcBef>
                <a:spcPts val="0"/>
              </a:spcBef>
              <a:buNone/>
            </a:pPr>
            <a:r>
              <a:rPr lang="en">
                <a:solidFill>
                  <a:srgbClr val="FFC800"/>
                </a:solidFill>
              </a:rPr>
              <a:t>  Usage </a:t>
            </a:r>
            <a:r>
              <a:rPr lang="en"/>
              <a:t>Explodes!</a:t>
            </a:r>
          </a:p>
        </p:txBody>
      </p:sp>
      <p:sp>
        <p:nvSpPr>
          <p:cNvPr id="116" name="Shape 116"/>
          <p:cNvSpPr/>
          <p:nvPr/>
        </p:nvSpPr>
        <p:spPr>
          <a:xfrm>
            <a:off x="5672667" y="2206675"/>
            <a:ext cx="2988900" cy="1766700"/>
          </a:xfrm>
          <a:prstGeom prst="chevron">
            <a:avLst>
              <a:gd name="adj" fmla="val 29853"/>
            </a:avLst>
          </a:prstGeom>
          <a:no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b="1">
                <a:solidFill>
                  <a:srgbClr val="FFFFFF"/>
                </a:solidFill>
                <a:latin typeface="Open Sans"/>
                <a:ea typeface="Open Sans"/>
                <a:cs typeface="Open Sans"/>
                <a:sym typeface="Open Sans"/>
              </a:rPr>
              <a:t>Infinity &amp; Beyond</a:t>
            </a:r>
          </a:p>
        </p:txBody>
      </p:sp>
      <p:sp>
        <p:nvSpPr>
          <p:cNvPr id="117" name="Shape 117"/>
          <p:cNvSpPr/>
          <p:nvPr/>
        </p:nvSpPr>
        <p:spPr>
          <a:xfrm>
            <a:off x="482443" y="2206675"/>
            <a:ext cx="2988900" cy="1766700"/>
          </a:xfrm>
          <a:prstGeom prst="chevron">
            <a:avLst>
              <a:gd name="adj" fmla="val 29853"/>
            </a:avLst>
          </a:prstGeom>
          <a:noFill/>
          <a:ln w="19050" cap="flat" cmpd="sng">
            <a:solidFill>
              <a:srgbClr val="FFFFFF"/>
            </a:solidFill>
            <a:prstDash val="dot"/>
            <a:round/>
            <a:headEnd type="none" w="med" len="med"/>
            <a:tailEnd type="none" w="med" len="med"/>
          </a:ln>
        </p:spPr>
        <p:txBody>
          <a:bodyPr lIns="91425" tIns="91425" rIns="91425" bIns="91425" anchor="ctr" anchorCtr="0">
            <a:noAutofit/>
          </a:bodyPr>
          <a:lstStyle/>
          <a:p>
            <a:pPr lvl="0" algn="ctr" rtl="0">
              <a:spcBef>
                <a:spcPts val="0"/>
              </a:spcBef>
              <a:buNone/>
            </a:pPr>
            <a:r>
              <a:rPr lang="en" sz="1800" b="1">
                <a:solidFill>
                  <a:srgbClr val="FFFFFF"/>
                </a:solidFill>
                <a:latin typeface="Open Sans"/>
                <a:ea typeface="Open Sans"/>
                <a:cs typeface="Open Sans"/>
                <a:sym typeface="Open Sans"/>
              </a:rPr>
              <a:t>Multi-Tenant Outgrows Dspace</a:t>
            </a:r>
            <a:br>
              <a:rPr lang="en" sz="1800" b="1">
                <a:solidFill>
                  <a:srgbClr val="FFFFFF"/>
                </a:solidFill>
                <a:latin typeface="Open Sans"/>
                <a:ea typeface="Open Sans"/>
                <a:cs typeface="Open Sans"/>
                <a:sym typeface="Open Sans"/>
              </a:rPr>
            </a:br>
            <a:r>
              <a:rPr lang="en" sz="1800" b="1">
                <a:solidFill>
                  <a:srgbClr val="FFFFFF"/>
                </a:solidFill>
                <a:latin typeface="Open Sans"/>
                <a:ea typeface="Open Sans"/>
                <a:cs typeface="Open Sans"/>
                <a:sym typeface="Open Sans"/>
              </a:rPr>
              <a:t>2014-2016</a:t>
            </a:r>
          </a:p>
        </p:txBody>
      </p:sp>
      <p:sp>
        <p:nvSpPr>
          <p:cNvPr id="118" name="Shape 118"/>
          <p:cNvSpPr/>
          <p:nvPr/>
        </p:nvSpPr>
        <p:spPr>
          <a:xfrm>
            <a:off x="3073243" y="2206675"/>
            <a:ext cx="2988900" cy="1766700"/>
          </a:xfrm>
          <a:prstGeom prst="chevron">
            <a:avLst>
              <a:gd name="adj" fmla="val 29853"/>
            </a:avLst>
          </a:prstGeom>
          <a:noFill/>
          <a:ln w="19050" cap="flat" cmpd="sng">
            <a:solidFill>
              <a:srgbClr val="FFFFFF"/>
            </a:solidFill>
            <a:prstDash val="dash"/>
            <a:round/>
            <a:headEnd type="none" w="med" len="med"/>
            <a:tailEnd type="none" w="med" len="med"/>
          </a:ln>
        </p:spPr>
        <p:txBody>
          <a:bodyPr lIns="91425" tIns="91425" rIns="91425" bIns="91425" anchor="ctr" anchorCtr="0">
            <a:noAutofit/>
          </a:bodyPr>
          <a:lstStyle/>
          <a:p>
            <a:pPr lvl="0" algn="ctr" rtl="0">
              <a:spcBef>
                <a:spcPts val="0"/>
              </a:spcBef>
              <a:buNone/>
            </a:pPr>
            <a:r>
              <a:rPr lang="en" sz="1800" b="1">
                <a:solidFill>
                  <a:srgbClr val="FFFFFF"/>
                </a:solidFill>
                <a:latin typeface="Open Sans"/>
                <a:ea typeface="Open Sans"/>
                <a:cs typeface="Open Sans"/>
                <a:sym typeface="Open Sans"/>
              </a:rPr>
              <a:t>Hydra Comes of Age</a:t>
            </a:r>
          </a:p>
          <a:p>
            <a:pPr lvl="0" algn="ctr" rtl="0">
              <a:spcBef>
                <a:spcPts val="0"/>
              </a:spcBef>
              <a:buNone/>
            </a:pPr>
            <a:r>
              <a:rPr lang="en" sz="1800" b="1">
                <a:solidFill>
                  <a:srgbClr val="FFFFFF"/>
                </a:solidFill>
                <a:latin typeface="Open Sans"/>
                <a:ea typeface="Open Sans"/>
                <a:cs typeface="Open Sans"/>
                <a:sym typeface="Open Sans"/>
              </a:rPr>
              <a:t>2017</a:t>
            </a:r>
          </a:p>
        </p:txBody>
      </p:sp>
      <p:grpSp>
        <p:nvGrpSpPr>
          <p:cNvPr id="119" name="Shape 119"/>
          <p:cNvGrpSpPr/>
          <p:nvPr/>
        </p:nvGrpSpPr>
        <p:grpSpPr>
          <a:xfrm>
            <a:off x="664923" y="481432"/>
            <a:ext cx="1351418" cy="787479"/>
            <a:chOff x="3927500" y="301425"/>
            <a:chExt cx="461550" cy="411625"/>
          </a:xfrm>
        </p:grpSpPr>
        <p:sp>
          <p:nvSpPr>
            <p:cNvPr id="120" name="Shape 120"/>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1" name="Shape 121"/>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2" name="Shape 122"/>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3" name="Shape 123"/>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4" name="Shape 124"/>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5" name="Shape 125"/>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6" name="Shape 126"/>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7" name="Shape 127"/>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8" name="Shape 128"/>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9" name="Shape 129"/>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0" name="Shape 130"/>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1" name="Shape 131"/>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2" name="Shape 132"/>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3" name="Shape 133"/>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4" name="Shape 134"/>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5" name="Shape 135"/>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6" name="Shape 136"/>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7" name="Shape 137"/>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8" name="Shape 138"/>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9" name="Shape 139"/>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0" name="Shape 140"/>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1" name="Shape 141"/>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2" name="Shape 142"/>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3" name="Shape 143"/>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4" name="Shape 144"/>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5" name="Shape 145"/>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6" name="Shape 146"/>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p:nvPr/>
        </p:nvSpPr>
        <p:spPr>
          <a:xfrm>
            <a:off x="5294425" y="514650"/>
            <a:ext cx="3602100" cy="5828700"/>
          </a:xfrm>
          <a:prstGeom prst="rect">
            <a:avLst/>
          </a:prstGeom>
          <a:noFill/>
          <a:ln>
            <a:noFill/>
          </a:ln>
        </p:spPr>
        <p:txBody>
          <a:bodyPr lIns="91425" tIns="91425" rIns="91425" bIns="91425" anchor="t" anchorCtr="0">
            <a:noAutofit/>
          </a:bodyPr>
          <a:lstStyle/>
          <a:p>
            <a:pPr lvl="0">
              <a:spcBef>
                <a:spcPts val="0"/>
              </a:spcBef>
              <a:buNone/>
            </a:pPr>
            <a:r>
              <a:rPr lang="en" sz="7200" b="1">
                <a:solidFill>
                  <a:schemeClr val="lt1"/>
                </a:solidFill>
                <a:latin typeface="Montserrat"/>
                <a:ea typeface="Montserrat"/>
                <a:cs typeface="Montserrat"/>
                <a:sym typeface="Montserrat"/>
              </a:rPr>
              <a:t>Our</a:t>
            </a:r>
          </a:p>
          <a:p>
            <a:pPr lvl="0">
              <a:spcBef>
                <a:spcPts val="0"/>
              </a:spcBef>
              <a:buNone/>
            </a:pPr>
            <a:r>
              <a:rPr lang="en" sz="7200" b="1">
                <a:solidFill>
                  <a:srgbClr val="FFC800"/>
                </a:solidFill>
                <a:latin typeface="Montserrat"/>
                <a:ea typeface="Montserrat"/>
                <a:cs typeface="Montserrat"/>
                <a:sym typeface="Montserrat"/>
              </a:rPr>
              <a:t>mug</a:t>
            </a:r>
          </a:p>
          <a:p>
            <a:pPr lvl="0">
              <a:spcBef>
                <a:spcPts val="0"/>
              </a:spcBef>
              <a:buNone/>
            </a:pPr>
            <a:r>
              <a:rPr lang="en" sz="7200" b="1">
                <a:solidFill>
                  <a:schemeClr val="lt1"/>
                </a:solidFill>
                <a:latin typeface="Montserrat"/>
                <a:ea typeface="Montserrat"/>
                <a:cs typeface="Montserrat"/>
                <a:sym typeface="Montserrat"/>
              </a:rPr>
              <a:t>Is</a:t>
            </a:r>
          </a:p>
          <a:p>
            <a:pPr lvl="0">
              <a:spcBef>
                <a:spcPts val="0"/>
              </a:spcBef>
              <a:buClr>
                <a:schemeClr val="dk1"/>
              </a:buClr>
              <a:buSzPct val="30555"/>
              <a:buFont typeface="Arial"/>
              <a:buNone/>
            </a:pPr>
            <a:r>
              <a:rPr lang="en" sz="3600" b="1">
                <a:solidFill>
                  <a:schemeClr val="lt1"/>
                </a:solidFill>
                <a:latin typeface="Montserrat"/>
                <a:ea typeface="Montserrat"/>
                <a:cs typeface="Montserrat"/>
                <a:sym typeface="Montserrat"/>
              </a:rPr>
              <a:t>overflowing</a:t>
            </a:r>
          </a:p>
        </p:txBody>
      </p:sp>
      <p:pic>
        <p:nvPicPr>
          <p:cNvPr id="152" name="Shape 152"/>
          <p:cNvPicPr preferRelativeResize="0"/>
          <p:nvPr/>
        </p:nvPicPr>
        <p:blipFill>
          <a:blip r:embed="rId3">
            <a:alphaModFix/>
          </a:blip>
          <a:stretch>
            <a:fillRect/>
          </a:stretch>
        </p:blipFill>
        <p:spPr>
          <a:xfrm>
            <a:off x="211800" y="465300"/>
            <a:ext cx="4742223" cy="5927392"/>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561900" y="2168725"/>
            <a:ext cx="8020200" cy="37536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r>
              <a:rPr lang="en"/>
              <a:t> We need a sustainable solution</a:t>
            </a:r>
          </a:p>
          <a:p>
            <a:pPr marL="914400" lvl="1" indent="-342900" rtl="0">
              <a:spcBef>
                <a:spcPts val="0"/>
              </a:spcBef>
              <a:buSzPct val="100000"/>
            </a:pPr>
            <a:r>
              <a:rPr lang="en" sz="1800"/>
              <a:t>Review of possible systems</a:t>
            </a:r>
          </a:p>
          <a:p>
            <a:pPr marL="914400" lvl="1" indent="-342900" rtl="0">
              <a:spcBef>
                <a:spcPts val="0"/>
              </a:spcBef>
              <a:buSzPct val="100000"/>
            </a:pPr>
            <a:r>
              <a:rPr lang="en" sz="1800"/>
              <a:t>System selection</a:t>
            </a:r>
          </a:p>
          <a:p>
            <a:pPr marL="914400" lvl="1" indent="-342900" rtl="0">
              <a:spcBef>
                <a:spcPts val="0"/>
              </a:spcBef>
              <a:buSzPct val="100000"/>
            </a:pPr>
            <a:r>
              <a:rPr lang="en" sz="1800"/>
              <a:t>Targeted testing and planning</a:t>
            </a:r>
          </a:p>
          <a:p>
            <a:pPr marL="914400" lvl="1" indent="-342900" rtl="0">
              <a:spcBef>
                <a:spcPts val="0"/>
              </a:spcBef>
              <a:buSzPct val="100000"/>
            </a:pPr>
            <a:r>
              <a:rPr lang="en" sz="1800"/>
              <a:t>Migration planning and metadata review</a:t>
            </a:r>
          </a:p>
          <a:p>
            <a:pPr marL="914400" lvl="1" indent="-342900" rtl="0">
              <a:spcBef>
                <a:spcPts val="0"/>
              </a:spcBef>
              <a:buSzPct val="100000"/>
            </a:pPr>
            <a:r>
              <a:rPr lang="en" sz="1800"/>
              <a:t>Feature review and analysis</a:t>
            </a:r>
          </a:p>
          <a:p>
            <a:pPr lvl="0" rtl="0">
              <a:spcBef>
                <a:spcPts val="0"/>
              </a:spcBef>
              <a:buNone/>
            </a:pPr>
            <a:endParaRPr/>
          </a:p>
          <a:p>
            <a:pPr lvl="0" rtl="0">
              <a:spcBef>
                <a:spcPts val="0"/>
              </a:spcBef>
              <a:buNone/>
            </a:pPr>
            <a:endParaRPr/>
          </a:p>
          <a:p>
            <a:pPr lvl="0" rtl="0">
              <a:spcBef>
                <a:spcPts val="0"/>
              </a:spcBef>
              <a:buNone/>
            </a:pPr>
            <a:endParaRPr/>
          </a:p>
        </p:txBody>
      </p:sp>
      <p:sp>
        <p:nvSpPr>
          <p:cNvPr id="158" name="Shape 158"/>
          <p:cNvSpPr/>
          <p:nvPr/>
        </p:nvSpPr>
        <p:spPr>
          <a:xfrm>
            <a:off x="3073243" y="663325"/>
            <a:ext cx="2988900" cy="1766700"/>
          </a:xfrm>
          <a:prstGeom prst="chevron">
            <a:avLst>
              <a:gd name="adj" fmla="val 29853"/>
            </a:avLst>
          </a:prstGeom>
          <a:noFill/>
          <a:ln w="19050" cap="flat" cmpd="sng">
            <a:solidFill>
              <a:srgbClr val="FFFFFF"/>
            </a:solidFill>
            <a:prstDash val="dash"/>
            <a:round/>
            <a:headEnd type="none" w="med" len="med"/>
            <a:tailEnd type="none" w="med" len="med"/>
          </a:ln>
        </p:spPr>
        <p:txBody>
          <a:bodyPr lIns="91425" tIns="91425" rIns="91425" bIns="91425" anchor="ctr" anchorCtr="0">
            <a:noAutofit/>
          </a:bodyPr>
          <a:lstStyle/>
          <a:p>
            <a:pPr lvl="0" algn="ctr" rtl="0">
              <a:spcBef>
                <a:spcPts val="0"/>
              </a:spcBef>
              <a:buNone/>
            </a:pPr>
            <a:r>
              <a:rPr lang="en" sz="1800" b="1">
                <a:solidFill>
                  <a:schemeClr val="lt1"/>
                </a:solidFill>
                <a:latin typeface="Open Sans"/>
                <a:ea typeface="Open Sans"/>
                <a:cs typeface="Open Sans"/>
                <a:sym typeface="Open Sans"/>
              </a:rPr>
              <a:t>Customizing</a:t>
            </a:r>
          </a:p>
          <a:p>
            <a:pPr lvl="0" algn="ctr" rtl="0">
              <a:spcBef>
                <a:spcPts val="0"/>
              </a:spcBef>
              <a:buNone/>
            </a:pPr>
            <a:r>
              <a:rPr lang="en" sz="1800" b="1">
                <a:solidFill>
                  <a:srgbClr val="FFC800"/>
                </a:solidFill>
                <a:latin typeface="Open Sans"/>
                <a:ea typeface="Open Sans"/>
                <a:cs typeface="Open Sans"/>
                <a:sym typeface="Open Sans"/>
              </a:rPr>
              <a:t>Ongoing</a:t>
            </a:r>
          </a:p>
        </p:txBody>
      </p:sp>
      <p:sp>
        <p:nvSpPr>
          <p:cNvPr id="159" name="Shape 159"/>
          <p:cNvSpPr/>
          <p:nvPr/>
        </p:nvSpPr>
        <p:spPr>
          <a:xfrm>
            <a:off x="5672667" y="663325"/>
            <a:ext cx="2988900" cy="1766700"/>
          </a:xfrm>
          <a:prstGeom prst="chevron">
            <a:avLst>
              <a:gd name="adj" fmla="val 29853"/>
            </a:avLst>
          </a:prstGeom>
          <a:no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b="1">
                <a:solidFill>
                  <a:schemeClr val="lt2"/>
                </a:solidFill>
                <a:latin typeface="Open Sans"/>
                <a:ea typeface="Open Sans"/>
                <a:cs typeface="Open Sans"/>
                <a:sym typeface="Open Sans"/>
              </a:rPr>
              <a:t>Deploying</a:t>
            </a:r>
          </a:p>
        </p:txBody>
      </p:sp>
      <p:sp>
        <p:nvSpPr>
          <p:cNvPr id="160" name="Shape 160"/>
          <p:cNvSpPr/>
          <p:nvPr/>
        </p:nvSpPr>
        <p:spPr>
          <a:xfrm>
            <a:off x="482443" y="663325"/>
            <a:ext cx="2988900" cy="1766700"/>
          </a:xfrm>
          <a:prstGeom prst="chevron">
            <a:avLst>
              <a:gd name="adj" fmla="val 29853"/>
            </a:avLst>
          </a:prstGeom>
          <a:noFill/>
          <a:ln w="19050" cap="flat" cmpd="sng">
            <a:solidFill>
              <a:srgbClr val="FFFFFF"/>
            </a:solidFill>
            <a:prstDash val="dot"/>
            <a:round/>
            <a:headEnd type="none" w="med" len="med"/>
            <a:tailEnd type="none" w="med" len="med"/>
          </a:ln>
        </p:spPr>
        <p:txBody>
          <a:bodyPr lIns="91425" tIns="91425" rIns="91425" bIns="91425" anchor="ctr" anchorCtr="0">
            <a:noAutofit/>
          </a:bodyPr>
          <a:lstStyle/>
          <a:p>
            <a:pPr lvl="0" algn="ctr" rtl="0">
              <a:spcBef>
                <a:spcPts val="0"/>
              </a:spcBef>
              <a:buNone/>
            </a:pPr>
            <a:r>
              <a:rPr lang="en" sz="1800" b="1">
                <a:solidFill>
                  <a:srgbClr val="DADADA"/>
                </a:solidFill>
                <a:latin typeface="Open Sans"/>
                <a:ea typeface="Open Sans"/>
                <a:cs typeface="Open Sans"/>
                <a:sym typeface="Open Sans"/>
              </a:rPr>
              <a:t>Planning</a:t>
            </a:r>
          </a:p>
          <a:p>
            <a:pPr lvl="0" algn="ctr" rtl="0">
              <a:spcBef>
                <a:spcPts val="0"/>
              </a:spcBef>
              <a:buNone/>
            </a:pPr>
            <a:r>
              <a:rPr lang="en" sz="1800" b="1">
                <a:solidFill>
                  <a:srgbClr val="FFC800"/>
                </a:solidFill>
                <a:latin typeface="Open Sans"/>
                <a:ea typeface="Open Sans"/>
                <a:cs typeface="Open Sans"/>
                <a:sym typeface="Open Sans"/>
              </a:rPr>
              <a:t>Now</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p:nvPr/>
        </p:nvSpPr>
        <p:spPr>
          <a:xfrm>
            <a:off x="326575" y="366200"/>
            <a:ext cx="5749500" cy="5858400"/>
          </a:xfrm>
          <a:prstGeom prst="rect">
            <a:avLst/>
          </a:prstGeom>
          <a:noFill/>
          <a:ln>
            <a:noFill/>
          </a:ln>
        </p:spPr>
        <p:txBody>
          <a:bodyPr lIns="91425" tIns="91425" rIns="91425" bIns="91425" anchor="t" anchorCtr="0">
            <a:noAutofit/>
          </a:bodyPr>
          <a:lstStyle/>
          <a:p>
            <a:pPr lvl="0">
              <a:spcBef>
                <a:spcPts val="0"/>
              </a:spcBef>
              <a:buNone/>
            </a:pPr>
            <a:r>
              <a:rPr lang="en" sz="4800" b="1">
                <a:solidFill>
                  <a:schemeClr val="lt1"/>
                </a:solidFill>
                <a:latin typeface="Montserrat"/>
                <a:ea typeface="Montserrat"/>
                <a:cs typeface="Montserrat"/>
                <a:sym typeface="Montserrat"/>
              </a:rPr>
              <a:t>would</a:t>
            </a:r>
          </a:p>
          <a:p>
            <a:pPr lvl="0">
              <a:spcBef>
                <a:spcPts val="0"/>
              </a:spcBef>
              <a:buNone/>
            </a:pPr>
            <a:r>
              <a:rPr lang="en" sz="4800" b="1">
                <a:solidFill>
                  <a:schemeClr val="lt1"/>
                </a:solidFill>
                <a:latin typeface="Montserrat"/>
                <a:ea typeface="Montserrat"/>
                <a:cs typeface="Montserrat"/>
                <a:sym typeface="Montserrat"/>
              </a:rPr>
              <a:t>you</a:t>
            </a:r>
          </a:p>
          <a:p>
            <a:pPr lvl="0">
              <a:spcBef>
                <a:spcPts val="0"/>
              </a:spcBef>
              <a:buNone/>
            </a:pPr>
            <a:r>
              <a:rPr lang="en" sz="4800" b="1">
                <a:solidFill>
                  <a:schemeClr val="lt1"/>
                </a:solidFill>
                <a:latin typeface="Montserrat"/>
                <a:ea typeface="Montserrat"/>
                <a:cs typeface="Montserrat"/>
                <a:sym typeface="Montserrat"/>
              </a:rPr>
              <a:t>ride </a:t>
            </a:r>
          </a:p>
          <a:p>
            <a:pPr lvl="0">
              <a:spcBef>
                <a:spcPts val="0"/>
              </a:spcBef>
              <a:buNone/>
            </a:pPr>
            <a:r>
              <a:rPr lang="en" sz="4800" b="1">
                <a:solidFill>
                  <a:schemeClr val="lt1"/>
                </a:solidFill>
                <a:latin typeface="Montserrat"/>
                <a:ea typeface="Montserrat"/>
                <a:cs typeface="Montserrat"/>
                <a:sym typeface="Montserrat"/>
              </a:rPr>
              <a:t>a </a:t>
            </a:r>
          </a:p>
          <a:p>
            <a:pPr lvl="0">
              <a:spcBef>
                <a:spcPts val="0"/>
              </a:spcBef>
              <a:buNone/>
            </a:pPr>
            <a:r>
              <a:rPr lang="en" sz="4800" b="1">
                <a:solidFill>
                  <a:schemeClr val="lt1"/>
                </a:solidFill>
                <a:latin typeface="Montserrat"/>
                <a:ea typeface="Montserrat"/>
                <a:cs typeface="Montserrat"/>
                <a:sym typeface="Montserrat"/>
              </a:rPr>
              <a:t>bike</a:t>
            </a:r>
          </a:p>
          <a:p>
            <a:pPr lvl="0">
              <a:spcBef>
                <a:spcPts val="0"/>
              </a:spcBef>
              <a:buNone/>
            </a:pPr>
            <a:r>
              <a:rPr lang="en" sz="4800" b="1">
                <a:solidFill>
                  <a:schemeClr val="lt1"/>
                </a:solidFill>
                <a:latin typeface="Montserrat"/>
                <a:ea typeface="Montserrat"/>
                <a:cs typeface="Montserrat"/>
                <a:sym typeface="Montserrat"/>
              </a:rPr>
              <a:t>in </a:t>
            </a:r>
          </a:p>
          <a:p>
            <a:pPr lvl="0" rtl="0">
              <a:spcBef>
                <a:spcPts val="0"/>
              </a:spcBef>
              <a:buNone/>
            </a:pPr>
            <a:r>
              <a:rPr lang="en" sz="4800" b="1">
                <a:solidFill>
                  <a:schemeClr val="lt1"/>
                </a:solidFill>
                <a:latin typeface="Montserrat"/>
                <a:ea typeface="Montserrat"/>
                <a:cs typeface="Montserrat"/>
                <a:sym typeface="Montserrat"/>
              </a:rPr>
              <a:t>the</a:t>
            </a:r>
          </a:p>
          <a:p>
            <a:pPr lvl="0" rtl="0">
              <a:spcBef>
                <a:spcPts val="0"/>
              </a:spcBef>
              <a:buNone/>
            </a:pPr>
            <a:r>
              <a:rPr lang="en" sz="6000" b="1">
                <a:solidFill>
                  <a:srgbClr val="FFC800"/>
                </a:solidFill>
                <a:latin typeface="Montserrat"/>
                <a:ea typeface="Montserrat"/>
                <a:cs typeface="Montserrat"/>
                <a:sym typeface="Montserrat"/>
              </a:rPr>
              <a:t>FAST LANE?</a:t>
            </a:r>
          </a:p>
          <a:p>
            <a:pPr lvl="0" rtl="0">
              <a:spcBef>
                <a:spcPts val="0"/>
              </a:spcBef>
              <a:buNone/>
            </a:pPr>
            <a:endParaRPr sz="1800" b="1">
              <a:solidFill>
                <a:schemeClr val="lt1"/>
              </a:solidFill>
              <a:latin typeface="Montserrat"/>
              <a:ea typeface="Montserrat"/>
              <a:cs typeface="Montserrat"/>
              <a:sym typeface="Montserrat"/>
            </a:endParaRPr>
          </a:p>
        </p:txBody>
      </p:sp>
      <p:pic>
        <p:nvPicPr>
          <p:cNvPr id="166" name="Shape 166"/>
          <p:cNvPicPr preferRelativeResize="0"/>
          <p:nvPr/>
        </p:nvPicPr>
        <p:blipFill>
          <a:blip r:embed="rId3">
            <a:alphaModFix/>
          </a:blip>
          <a:stretch>
            <a:fillRect/>
          </a:stretch>
        </p:blipFill>
        <p:spPr>
          <a:xfrm>
            <a:off x="2725375" y="1355675"/>
            <a:ext cx="6230599" cy="414664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ercut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603</Words>
  <Application>Microsoft Office PowerPoint</Application>
  <PresentationFormat>On-screen Show (4:3)</PresentationFormat>
  <Paragraphs>121</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Montserrat</vt:lpstr>
      <vt:lpstr>Times New Roman</vt:lpstr>
      <vt:lpstr>Open Sans</vt:lpstr>
      <vt:lpstr>Mercutio template</vt:lpstr>
      <vt:lpstr>PowerPoint Presentation</vt:lpstr>
      <vt:lpstr>Here Be Dragons: The ScholarWorks Update  Carmen Mitchell, Cal State San Marcos  Aaron Collier, CSU Office of the Chancellor</vt:lpstr>
      <vt:lpstr>How did we get here?  AKA: historical background</vt:lpstr>
      <vt:lpstr>PowerPoint Presentation</vt:lpstr>
      <vt:lpstr> 2015 STIM Report &amp; Survey  (We’re going to need a bigger boat!) </vt:lpstr>
      <vt:lpstr>  Usage Explodes!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review the timeline</vt:lpstr>
      <vt:lpstr>DEMOS</vt:lpstr>
      <vt:lpstr>Questions? Carmen Mitchell, Scholarly Communication Librarian, CSUSM cmitchell@csusm.edu  Aaron Collier, CSU Office of the Chancellor acollier@calstate.edu </vt:lpstr>
      <vt:lpstr>IMAGE 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IITS</cp:lastModifiedBy>
  <cp:revision>1</cp:revision>
  <dcterms:modified xsi:type="dcterms:W3CDTF">2017-02-10T18:06:08Z</dcterms:modified>
</cp:coreProperties>
</file>