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dley, Brandon" initials="DB" lastIdx="4" clrIdx="0">
    <p:extLst>
      <p:ext uri="{19B8F6BF-5375-455C-9EA6-DF929625EA0E}">
        <p15:presenceInfo xmlns:p15="http://schemas.microsoft.com/office/powerpoint/2012/main" userId="S::bdudley@calstate.edu::037352f6-ccda-4c2c-bc41-9f88b35720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ULMS Steering Committee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COLD Meeting  -- 4/23/2020 – John Wenzler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BA25-5BAD-4A4A-8FD3-99A8E95A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Discovery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7CAEE-541E-4740-8C69-449F44002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Gabriel Gardner, Long Beach (Chair, July 2020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Paul </a:t>
            </a:r>
            <a:r>
              <a:rPr lang="en-US" dirty="0" err="1"/>
              <a:t>Hottinger</a:t>
            </a:r>
            <a:r>
              <a:rPr lang="en-US" dirty="0"/>
              <a:t>, Pomona (Member, July 2019 - June 2021)</a:t>
            </a:r>
          </a:p>
          <a:p>
            <a:pPr lvl="0"/>
            <a:r>
              <a:rPr lang="en-US" dirty="0"/>
              <a:t>Andrew Carlos, East Bay (Member, July 2019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dirty="0"/>
              <a:t>David Walker,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014C-22A4-4BA6-A5AD-37986E0F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 ERM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3CCE3-099D-4624-8A65-444A74D2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Kate </a:t>
            </a:r>
            <a:r>
              <a:rPr lang="en-US" dirty="0" err="1"/>
              <a:t>Holvoet</a:t>
            </a:r>
            <a:r>
              <a:rPr lang="en-US" dirty="0"/>
              <a:t>, San Diego (Chair, July 2020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Ilda Cardenas, Fullerton (Member, July 2019 - June 2021)</a:t>
            </a:r>
          </a:p>
          <a:p>
            <a:pPr lvl="0"/>
            <a:r>
              <a:rPr lang="en-US" dirty="0"/>
              <a:t>Mike Bello, Chico (Member, July 2019 - June 2021)</a:t>
            </a:r>
          </a:p>
          <a:p>
            <a:pPr lvl="0"/>
            <a:r>
              <a:rPr lang="en-US" dirty="0"/>
              <a:t>Austin </a:t>
            </a:r>
            <a:r>
              <a:rPr lang="en-US" dirty="0" err="1"/>
              <a:t>Lenzen</a:t>
            </a:r>
            <a:r>
              <a:rPr lang="en-US" dirty="0"/>
              <a:t>, Long Beach (Member, July 2019 - June 2021)</a:t>
            </a:r>
          </a:p>
          <a:p>
            <a:pPr lvl="0"/>
            <a:r>
              <a:rPr lang="en-US" dirty="0"/>
              <a:t>Dolly Lopez, Fresno (Member, July 2019 – June 2021)</a:t>
            </a:r>
          </a:p>
          <a:p>
            <a:pPr lvl="0"/>
            <a:r>
              <a:rPr lang="en-US" dirty="0"/>
              <a:t>Jessica </a:t>
            </a:r>
            <a:r>
              <a:rPr lang="en-US" dirty="0" err="1"/>
              <a:t>Hartwigsen</a:t>
            </a:r>
            <a:r>
              <a:rPr lang="en-US" dirty="0"/>
              <a:t>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3E25-8FD8-403D-8B27-2BA6AE99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 Fulfillment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C8C25-EA95-49C1-A66D-6AA8C839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Jamie Lamberti, San Francisco (Chair, July 2020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Kim </a:t>
            </a:r>
            <a:r>
              <a:rPr lang="en-US" dirty="0" err="1"/>
              <a:t>Wobick</a:t>
            </a:r>
            <a:r>
              <a:rPr lang="en-US" dirty="0"/>
              <a:t>, San Bernardino (Member, July 2019 - June 2021)</a:t>
            </a:r>
          </a:p>
          <a:p>
            <a:pPr lvl="0"/>
            <a:r>
              <a:rPr lang="en-US" dirty="0"/>
              <a:t>Kelly Ann Sam, San Marcos (Member, July 2019 -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dirty="0"/>
              <a:t>Mallory DeBartolo,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CE72-700F-4C46-89BA-7EF63CC8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 Resource Management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8B24C-75D2-4718-9E8A-96BCB169A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Mark Braden, Los Angeles (Chair, July 2020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Carole Chapman, SLO (Member, July 2019 - June 2021)</a:t>
            </a:r>
          </a:p>
          <a:p>
            <a:pPr lvl="0"/>
            <a:r>
              <a:rPr lang="en-US" dirty="0"/>
              <a:t>Lia Ryland, San Francisco (Member, July 2019 -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dirty="0"/>
              <a:t>Brandon Dudley,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4E84-02E3-45BD-853C-479D7352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 Resource Sharing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957FE-A464-49E3-B06D-B9889CDD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Natalya Serge, San Marcos (Chair, July 2020 -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Karla Salinas, Dominguez Hills (Member, July 2019 - June 2021)</a:t>
            </a:r>
          </a:p>
          <a:p>
            <a:pPr lvl="0"/>
            <a:r>
              <a:rPr lang="en-US" dirty="0"/>
              <a:t>Joe </a:t>
            </a:r>
            <a:r>
              <a:rPr lang="en-US" dirty="0" err="1"/>
              <a:t>Gerdeman</a:t>
            </a:r>
            <a:r>
              <a:rPr lang="en-US" dirty="0"/>
              <a:t>, Los Angeles (Member, July 2019 -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dirty="0"/>
              <a:t>Mallory DeBartolo,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F6F7-C33A-47C5-A3D2-BBD429FD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CSU+ Expansion &amp; Rapido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25589-A858-4437-AD85-EB1CAFB66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hold due to COVID-19</a:t>
            </a:r>
          </a:p>
          <a:p>
            <a:r>
              <a:rPr lang="en-US" dirty="0"/>
              <a:t>Also, important to get Mallory’s position filled</a:t>
            </a:r>
          </a:p>
        </p:txBody>
      </p:sp>
    </p:spTree>
    <p:extLst>
      <p:ext uri="{BB962C8B-B14F-4D97-AF65-F5344CB8AC3E}">
        <p14:creationId xmlns:p14="http://schemas.microsoft.com/office/powerpoint/2010/main" val="139074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98EB-901D-4675-B998-7994FAA7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Libris Contract Renewal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DE66-2A47-4678-9340-577E6F590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Brandon’s customer satisfaction survey got the attention of Ex Libris</a:t>
            </a:r>
          </a:p>
          <a:p>
            <a:r>
              <a:rPr lang="en-US" dirty="0"/>
              <a:t>Currently they are working with us on 3 customer service issues:</a:t>
            </a:r>
          </a:p>
          <a:p>
            <a:pPr lvl="1"/>
            <a:r>
              <a:rPr lang="en-US" dirty="0"/>
              <a:t>PO Type Editing</a:t>
            </a:r>
          </a:p>
          <a:p>
            <a:pPr lvl="1"/>
            <a:r>
              <a:rPr lang="en-US" dirty="0"/>
              <a:t>More precise match types</a:t>
            </a:r>
          </a:p>
          <a:p>
            <a:pPr lvl="1"/>
            <a:r>
              <a:rPr lang="en-US" dirty="0"/>
              <a:t>Better Reserves stats</a:t>
            </a:r>
          </a:p>
          <a:p>
            <a:r>
              <a:rPr lang="en-US" dirty="0"/>
              <a:t>Currently, working on the assumption that we want to go for renewal of existing services – not a time to add new services</a:t>
            </a:r>
          </a:p>
          <a:p>
            <a:r>
              <a:rPr lang="en-US" dirty="0"/>
              <a:t>Existing Contract ends on July 1, 2020, but there is a built-in </a:t>
            </a:r>
            <a:r>
              <a:rPr lang="en-US"/>
              <a:t>renewal process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COVID-19 Courtesy Returns</a:t>
            </a:r>
          </a:p>
          <a:p>
            <a:r>
              <a:rPr lang="en-US" sz="3200" dirty="0"/>
              <a:t>Summer Virtual Meeting: Regional Users Group/CSU</a:t>
            </a:r>
          </a:p>
          <a:p>
            <a:r>
              <a:rPr lang="en-US" sz="3200" dirty="0"/>
              <a:t>Recruitment for the 2020/21 ULMS Governance</a:t>
            </a:r>
          </a:p>
          <a:p>
            <a:r>
              <a:rPr lang="en-US" sz="3200" dirty="0"/>
              <a:t>CSU+ Expansion &amp; Rapido</a:t>
            </a:r>
          </a:p>
          <a:p>
            <a:r>
              <a:rPr lang="en-US" sz="3200" dirty="0"/>
              <a:t>Ex Libris Contract Renewal</a:t>
            </a: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55C8-2F53-4B7E-805B-190EFBB1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9893"/>
            <a:ext cx="10058400" cy="1188720"/>
          </a:xfrm>
        </p:spPr>
        <p:txBody>
          <a:bodyPr/>
          <a:lstStyle/>
          <a:p>
            <a:r>
              <a:rPr lang="en-US" dirty="0"/>
              <a:t>COVID-19 Courtesy Returns – 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75DCE-A0DC-4AB7-BC5C-9107B4BA5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7375"/>
            <a:ext cx="10058400" cy="47624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Q: Do we have a procedure for courtesy returns?</a:t>
            </a:r>
          </a:p>
          <a:p>
            <a:pPr lvl="1"/>
            <a:r>
              <a:rPr lang="en-US" dirty="0"/>
              <a:t>A: Yes, standard to forward books to the owning library</a:t>
            </a:r>
          </a:p>
          <a:p>
            <a:r>
              <a:rPr lang="en-US" dirty="0"/>
              <a:t>Q: Can we track books from library A to library B?</a:t>
            </a:r>
          </a:p>
          <a:p>
            <a:pPr lvl="1"/>
            <a:r>
              <a:rPr lang="en-US" dirty="0"/>
              <a:t>A: Currently, book is not checked in until received at owning </a:t>
            </a:r>
            <a:r>
              <a:rPr lang="en-US" dirty="0" smtClean="0"/>
              <a:t>library. </a:t>
            </a:r>
            <a:r>
              <a:rPr lang="en-US" dirty="0"/>
              <a:t>We could jerry-rig a manual process whereby receiving library keeps track of books received from other libraries to make it harder for patrons to game the system</a:t>
            </a:r>
          </a:p>
          <a:p>
            <a:r>
              <a:rPr lang="en-US" dirty="0"/>
              <a:t>Q: Any costs involved with increased use of the courier for courtesy returns?</a:t>
            </a:r>
          </a:p>
          <a:p>
            <a:pPr lvl="1"/>
            <a:r>
              <a:rPr lang="en-US" dirty="0"/>
              <a:t>A: My hunch is that this would be insignificant. Not worth refusing the service to patrons</a:t>
            </a:r>
          </a:p>
          <a:p>
            <a:r>
              <a:rPr lang="en-US" dirty="0"/>
              <a:t>Q: How should we promote?</a:t>
            </a:r>
          </a:p>
          <a:p>
            <a:pPr lvl="1"/>
            <a:r>
              <a:rPr lang="en-US" dirty="0"/>
              <a:t>A: COLD’s decision: coordinate message or campus by campus messaging</a:t>
            </a:r>
          </a:p>
        </p:txBody>
      </p:sp>
    </p:spTree>
    <p:extLst>
      <p:ext uri="{BB962C8B-B14F-4D97-AF65-F5344CB8AC3E}">
        <p14:creationId xmlns:p14="http://schemas.microsoft.com/office/powerpoint/2010/main" val="36210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8599-353E-440D-ADC5-C41D89BD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Courtesy Returns – John’s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9633-50FD-4EF4-8B14-57820691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No special process for tracking books between libraries –this is a good time for us to trust our patrons and not to add to staff </a:t>
            </a:r>
            <a:r>
              <a:rPr lang="en-US" dirty="0" smtClean="0"/>
              <a:t>workload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Because </a:t>
            </a:r>
            <a:r>
              <a:rPr lang="en-US" dirty="0"/>
              <a:t>no books are due until August 31, probably no need to promote before August. For patrons, the message is pretty simple. I don’t see a problem in allowing each campus to decide when and how to promote.</a:t>
            </a:r>
          </a:p>
        </p:txBody>
      </p:sp>
    </p:spTree>
    <p:extLst>
      <p:ext uri="{BB962C8B-B14F-4D97-AF65-F5344CB8AC3E}">
        <p14:creationId xmlns:p14="http://schemas.microsoft.com/office/powerpoint/2010/main" val="21947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DF53-DFFC-40AF-A31F-3957EBE0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Virtual Meeting: Regional Users Group/CSU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E6965-844E-4A7A-8004-C416C0347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virtual meeting, the Steering Committee prefers a joint meeting with other CA libraries </a:t>
            </a:r>
            <a:r>
              <a:rPr lang="en-US" dirty="0" smtClean="0"/>
              <a:t>through the ELUNA Regional Users Group rather </a:t>
            </a:r>
            <a:r>
              <a:rPr lang="en-US" dirty="0"/>
              <a:t>than a CSU-only meeting</a:t>
            </a:r>
          </a:p>
          <a:p>
            <a:r>
              <a:rPr lang="en-US" dirty="0"/>
              <a:t>8 CSU presentations </a:t>
            </a:r>
            <a:r>
              <a:rPr lang="en-US" dirty="0" smtClean="0"/>
              <a:t>and 3 other CA presentations had </a:t>
            </a:r>
            <a:r>
              <a:rPr lang="en-US" dirty="0"/>
              <a:t>been accepted for the cancelled ELUNA meeting in LA. We can ask those presenters to make virtual presentations</a:t>
            </a:r>
          </a:p>
          <a:p>
            <a:r>
              <a:rPr lang="en-US" dirty="0"/>
              <a:t>No date </a:t>
            </a:r>
            <a:r>
              <a:rPr lang="en-US" dirty="0" smtClean="0"/>
              <a:t>yet but aiming for June. We </a:t>
            </a:r>
            <a:r>
              <a:rPr lang="en-US" dirty="0"/>
              <a:t>are thinking about a spread out conference similar to the Spring CNI</a:t>
            </a:r>
          </a:p>
          <a:p>
            <a:r>
              <a:rPr lang="en-US" dirty="0"/>
              <a:t>If COLD is good with this (no travel costs), Brandon will coordinate with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32118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28F74-CD0E-4DF4-AB01-3834EB0F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for the 2020/21 ULMS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1F423-38C7-4DFE-8E14-C2398F5CF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will send a recruitment announcement to COLD</a:t>
            </a:r>
          </a:p>
          <a:p>
            <a:r>
              <a:rPr lang="en-US" dirty="0"/>
              <a:t>Nominations for committees will be made by Library Deans so that we --know that nominees have supervisors approval</a:t>
            </a:r>
          </a:p>
          <a:p>
            <a:r>
              <a:rPr lang="en-US" dirty="0"/>
              <a:t>Existing committee members can be re-nominated although priority will be given to new members</a:t>
            </a:r>
          </a:p>
          <a:p>
            <a:r>
              <a:rPr lang="en-US" dirty="0"/>
              <a:t>John and Brandon will choose new members in consultation with current Steering Committee – goal is to have representation from across CSU</a:t>
            </a:r>
          </a:p>
          <a:p>
            <a:r>
              <a:rPr lang="en-US" dirty="0"/>
              <a:t>14 open committee slots – 1 at-large Steering Committee and 2 each in most of the functional committees</a:t>
            </a:r>
          </a:p>
        </p:txBody>
      </p:sp>
    </p:spTree>
    <p:extLst>
      <p:ext uri="{BB962C8B-B14F-4D97-AF65-F5344CB8AC3E}">
        <p14:creationId xmlns:p14="http://schemas.microsoft.com/office/powerpoint/2010/main" val="1592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1070-347A-46C5-85C7-3B20B8C3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5E468-687B-477F-BE78-FA1CA4C6D2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John Wenzler, East Bay (Chair, July 2019 – June 2021)</a:t>
            </a:r>
          </a:p>
          <a:p>
            <a:pPr lvl="0"/>
            <a:r>
              <a:rPr lang="en-US" dirty="0"/>
              <a:t>Adriana Popescu, SLO  (Vice-Chair, July 2020 - June 2021)</a:t>
            </a:r>
          </a:p>
          <a:p>
            <a:pPr lvl="0"/>
            <a:r>
              <a:rPr lang="en-US" sz="2600" b="1" dirty="0">
                <a:solidFill>
                  <a:srgbClr val="FF0000"/>
                </a:solidFill>
              </a:rPr>
              <a:t>VACANT (At-Large Representative, July 2020 – June 2022)</a:t>
            </a:r>
          </a:p>
          <a:p>
            <a:pPr lvl="0"/>
            <a:r>
              <a:rPr lang="en-US" dirty="0"/>
              <a:t>Mike </a:t>
            </a:r>
            <a:r>
              <a:rPr lang="en-US" dirty="0" err="1"/>
              <a:t>DeMars</a:t>
            </a:r>
            <a:r>
              <a:rPr lang="en-US" dirty="0"/>
              <a:t>, Fullerton (At-Large Representative, July 2019 – June 2021)</a:t>
            </a:r>
          </a:p>
          <a:p>
            <a:pPr lvl="0"/>
            <a:r>
              <a:rPr lang="en-US" dirty="0"/>
              <a:t>Angel Pichardo, Fresno (Member and Acquisitions Chair, July 2020 – June 2021)</a:t>
            </a:r>
          </a:p>
          <a:p>
            <a:pPr lvl="0"/>
            <a:r>
              <a:rPr lang="en-US" dirty="0"/>
              <a:t>Laura </a:t>
            </a:r>
            <a:r>
              <a:rPr lang="en-US" dirty="0" err="1"/>
              <a:t>Krier</a:t>
            </a:r>
            <a:r>
              <a:rPr lang="en-US" dirty="0"/>
              <a:t>, Sonoma (Member and Assessment &amp; Analytics Chair, July 2020 – June 2021)</a:t>
            </a:r>
          </a:p>
          <a:p>
            <a:pPr lvl="0"/>
            <a:r>
              <a:rPr lang="en-US" dirty="0"/>
              <a:t>Gabriel Gardner, Long Beach (Member and Discovery Chair, July 2020 – June 2021)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B4536-232B-488F-979C-36BD957576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Kate </a:t>
            </a:r>
            <a:r>
              <a:rPr lang="en-US" dirty="0" err="1"/>
              <a:t>Holvoet</a:t>
            </a:r>
            <a:r>
              <a:rPr lang="en-US" dirty="0"/>
              <a:t>, San Diego (Member and ERM Chair, July 2020 – June 2021)</a:t>
            </a:r>
          </a:p>
          <a:p>
            <a:pPr lvl="0"/>
            <a:r>
              <a:rPr lang="en-US" dirty="0"/>
              <a:t>Jamie Lamberti, San Francisco (Member and Fulfillment Chair, July 2020 – June 2021)</a:t>
            </a:r>
          </a:p>
          <a:p>
            <a:pPr lvl="0"/>
            <a:r>
              <a:rPr lang="en-US" dirty="0"/>
              <a:t>Mark Braden, Los Angeles  (Member and Resource Management Chair, July 2020 – June 2021)</a:t>
            </a:r>
          </a:p>
          <a:p>
            <a:pPr lvl="0"/>
            <a:r>
              <a:rPr lang="en-US" dirty="0"/>
              <a:t>Natalya Serge, San Marcos (Member and Resource Sharing Chair, July 2020 – June 2021)</a:t>
            </a:r>
          </a:p>
          <a:p>
            <a:pPr lvl="0"/>
            <a:r>
              <a:rPr lang="en-US" dirty="0"/>
              <a:t>David Walker, CO Representative</a:t>
            </a:r>
          </a:p>
          <a:p>
            <a:pPr lvl="0"/>
            <a:r>
              <a:rPr lang="en-US" dirty="0"/>
              <a:t>Brandon Dudley, CO Representative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17966-9854-475A-A6E3-D78E4459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Acquisitions Committee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0C9D4F-7FE7-48EC-9105-56FDBEB7F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Angel Pichardo, Fresno (Chair, July 2020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Joy Camp, Monterey Bay (Member, July 2019 - June 2021)</a:t>
            </a:r>
          </a:p>
          <a:p>
            <a:pPr lvl="0"/>
            <a:r>
              <a:rPr lang="en-US" dirty="0" err="1"/>
              <a:t>Shilo</a:t>
            </a:r>
            <a:r>
              <a:rPr lang="en-US" dirty="0"/>
              <a:t> Moreno, Dominguez Hills (Member, July 2019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dirty="0"/>
              <a:t>Jessica </a:t>
            </a:r>
            <a:r>
              <a:rPr lang="en-US" dirty="0" err="1"/>
              <a:t>Hartwigsen</a:t>
            </a:r>
            <a:r>
              <a:rPr lang="en-US" dirty="0"/>
              <a:t>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3E7D-EA3F-446F-80F0-2AFBBAB3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ULMS Assessment &amp; Analytics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C3BF8-702D-46A3-8DE4-6CF896307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Laura </a:t>
            </a:r>
            <a:r>
              <a:rPr lang="en-US" dirty="0" err="1"/>
              <a:t>Krier</a:t>
            </a:r>
            <a:r>
              <a:rPr lang="en-US" dirty="0"/>
              <a:t>, Sonoma (Chair, July 2020 –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(Vice-Chair, July 2020 – June 2021)</a:t>
            </a:r>
          </a:p>
          <a:p>
            <a:pPr lvl="0"/>
            <a:r>
              <a:rPr lang="en-US" dirty="0"/>
              <a:t>Heather Cribbs, Bakersfield (Member, July 2019 - June 2021)</a:t>
            </a:r>
          </a:p>
          <a:p>
            <a:pPr lvl="0"/>
            <a:r>
              <a:rPr lang="en-US" dirty="0"/>
              <a:t>Christina Hennessey, Northridge (Member, July 2019 - June 2021)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VACANT (Member, July 2020 – June 2022)</a:t>
            </a:r>
          </a:p>
          <a:p>
            <a:pPr lvl="0"/>
            <a:r>
              <a:rPr lang="en-US" dirty="0"/>
              <a:t>Brandon Dudley, CO Ex Officio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81</TotalTime>
  <Words>1297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Cambria</vt:lpstr>
      <vt:lpstr>Cherry Blossom 16x9</vt:lpstr>
      <vt:lpstr>ULMS Steering Committee Update</vt:lpstr>
      <vt:lpstr>Topics</vt:lpstr>
      <vt:lpstr>COVID-19 Courtesy Returns – Q &amp; A</vt:lpstr>
      <vt:lpstr>COVID-19 Courtesy Returns – John’s Recommendations</vt:lpstr>
      <vt:lpstr>Summer Virtual Meeting: Regional Users Group/CSU</vt:lpstr>
      <vt:lpstr>Recruitment for the 2020/21 ULMS Governance</vt:lpstr>
      <vt:lpstr>20/21 ULMS Steering Committee</vt:lpstr>
      <vt:lpstr>20/21 ULMS Acquisitions Committee</vt:lpstr>
      <vt:lpstr>20/21 ULMS Assessment &amp; Analytics Committee</vt:lpstr>
      <vt:lpstr>20/21 ULMS Discovery Committee</vt:lpstr>
      <vt:lpstr>20/21 ULMS  ERM Committee</vt:lpstr>
      <vt:lpstr>20/21 ULMS  Fulfillment Committee</vt:lpstr>
      <vt:lpstr>20/21 ULMS  Resource Management Committee</vt:lpstr>
      <vt:lpstr>20/21 ULMS  Resource Sharing Committee</vt:lpstr>
      <vt:lpstr>CSU+ Expansion &amp; Rapido Development</vt:lpstr>
      <vt:lpstr>Ex Libris Contract Renewal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ULMS Steering Committee Update</dc:title>
  <dc:creator>John Wenzler</dc:creator>
  <cp:lastModifiedBy>John Wenzler</cp:lastModifiedBy>
  <cp:revision>11</cp:revision>
  <dcterms:created xsi:type="dcterms:W3CDTF">2020-04-22T16:51:04Z</dcterms:created>
  <dcterms:modified xsi:type="dcterms:W3CDTF">2020-04-23T16:46:33Z</dcterms:modified>
</cp:coreProperties>
</file>