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403" r:id="rId3"/>
    <p:sldId id="391" r:id="rId4"/>
    <p:sldId id="436" r:id="rId5"/>
    <p:sldId id="437" r:id="rId6"/>
    <p:sldId id="444" r:id="rId7"/>
    <p:sldId id="438" r:id="rId8"/>
    <p:sldId id="442" r:id="rId9"/>
    <p:sldId id="443" r:id="rId10"/>
    <p:sldId id="446" r:id="rId11"/>
    <p:sldId id="439" r:id="rId12"/>
    <p:sldId id="445" r:id="rId13"/>
    <p:sldId id="447" r:id="rId14"/>
    <p:sldId id="448" r:id="rId15"/>
    <p:sldId id="441" r:id="rId16"/>
    <p:sldId id="452" r:id="rId17"/>
    <p:sldId id="449" r:id="rId18"/>
    <p:sldId id="450" r:id="rId19"/>
    <p:sldId id="451" r:id="rId20"/>
    <p:sldId id="453" r:id="rId21"/>
    <p:sldId id="454" r:id="rId22"/>
    <p:sldId id="266"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687"/>
    <a:srgbClr val="A65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9" autoAdjust="0"/>
    <p:restoredTop sz="85655" autoAdjust="0"/>
  </p:normalViewPr>
  <p:slideViewPr>
    <p:cSldViewPr>
      <p:cViewPr varScale="1">
        <p:scale>
          <a:sx n="98" d="100"/>
          <a:sy n="98" d="100"/>
        </p:scale>
        <p:origin x="1998" y="84"/>
      </p:cViewPr>
      <p:guideLst>
        <p:guide orient="horz" pos="2160"/>
        <p:guide pos="2880"/>
      </p:guideLst>
    </p:cSldViewPr>
  </p:slideViewPr>
  <p:outlineViewPr>
    <p:cViewPr>
      <p:scale>
        <a:sx n="33" d="100"/>
        <a:sy n="33" d="100"/>
      </p:scale>
      <p:origin x="0" y="16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16377A-CE5E-435D-8947-2B2238A88C40}" type="datetimeFigureOut">
              <a:rPr lang="en-US"/>
              <a:pPr>
                <a:defRPr/>
              </a:pPr>
              <a:t>4/23/2020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C3E0BF5-5B71-4A86-8CD5-2E3D4E895F3D}" type="slidenum">
              <a:rPr lang="en-US"/>
              <a:pPr>
                <a:defRPr/>
              </a:pPr>
              <a:t>‹#›</a:t>
            </a:fld>
            <a:endParaRPr lang="en-US"/>
          </a:p>
        </p:txBody>
      </p:sp>
    </p:spTree>
    <p:extLst>
      <p:ext uri="{BB962C8B-B14F-4D97-AF65-F5344CB8AC3E}">
        <p14:creationId xmlns:p14="http://schemas.microsoft.com/office/powerpoint/2010/main" val="1794748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3E0BF5-5B71-4A86-8CD5-2E3D4E895F3D}" type="slidenum">
              <a:rPr lang="en-US" smtClean="0"/>
              <a:pPr>
                <a:defRPr/>
              </a:pPr>
              <a:t>1</a:t>
            </a:fld>
            <a:endParaRPr lang="en-US"/>
          </a:p>
        </p:txBody>
      </p:sp>
    </p:spTree>
    <p:extLst>
      <p:ext uri="{BB962C8B-B14F-4D97-AF65-F5344CB8AC3E}">
        <p14:creationId xmlns:p14="http://schemas.microsoft.com/office/powerpoint/2010/main" val="261390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2C3E0BF5-5B71-4A86-8CD5-2E3D4E895F3D}" type="slidenum">
              <a:rPr lang="en-US" smtClean="0"/>
              <a:pPr>
                <a:defRPr/>
              </a:pPr>
              <a:t>22</a:t>
            </a:fld>
            <a:endParaRPr lang="en-US"/>
          </a:p>
        </p:txBody>
      </p:sp>
    </p:spTree>
    <p:extLst>
      <p:ext uri="{BB962C8B-B14F-4D97-AF65-F5344CB8AC3E}">
        <p14:creationId xmlns:p14="http://schemas.microsoft.com/office/powerpoint/2010/main" val="142201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F4DB835-5760-43D2-AEE9-9C0FE37A78FD}" type="datetime1">
              <a:rPr lang="en-US"/>
              <a:pPr>
                <a:defRPr/>
              </a:pPr>
              <a:t>4/23/2020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58ACDE-28FB-4964-B9AD-9EE6A3475C5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926C8C-27DF-4577-8115-9208254831C3}" type="datetime1">
              <a:rPr lang="en-US"/>
              <a:pPr>
                <a:defRPr/>
              </a:pPr>
              <a:t>4/23/2020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E4BB33-3237-46AD-A2BA-798A42C8A1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A6A2F5-12D1-41E0-9AEA-00B5932AF27F}" type="datetime1">
              <a:rPr lang="en-US"/>
              <a:pPr>
                <a:defRPr/>
              </a:pPr>
              <a:t>4/23/2020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D9F213-82B6-4480-8303-EAC6089FF73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7A2601-6AD4-4B45-8257-425B28C09B6F}" type="datetime1">
              <a:rPr lang="en-US"/>
              <a:pPr>
                <a:defRPr/>
              </a:pPr>
              <a:t>4/23/2020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1C8812-D279-42F5-941F-C03B54A1C2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ED46247-FFDD-4081-A7A1-F5FCA86D7226}" type="datetime1">
              <a:rPr lang="en-US"/>
              <a:pPr>
                <a:defRPr/>
              </a:pPr>
              <a:t>4/23/2020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4D906B-E8CE-49DF-80F0-48BF75A5C5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F0DD4B3-2213-44BE-BFBA-0F3D5C483D26}" type="datetime1">
              <a:rPr lang="en-US"/>
              <a:pPr>
                <a:defRPr/>
              </a:pPr>
              <a:t>4/23/2020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6AB7CA-FCA4-4580-B540-69147B1929E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FCC0ABE-5ED5-41B8-A13C-21C58440A867}" type="datetime1">
              <a:rPr lang="en-US"/>
              <a:pPr>
                <a:defRPr/>
              </a:pPr>
              <a:t>4/23/2020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CA5C48-6693-46F3-A01B-C658FD63DA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93DAE1-476E-4CEC-ABAD-0D7E28852326}" type="datetime1">
              <a:rPr lang="en-US"/>
              <a:pPr>
                <a:defRPr/>
              </a:pPr>
              <a:t>4/23/2020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873EE2-67A5-44BA-BCE2-BC8F5711EFF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AFB683-9CB0-43AA-852F-712FB2F8CC95}" type="datetime1">
              <a:rPr lang="en-US"/>
              <a:pPr>
                <a:defRPr/>
              </a:pPr>
              <a:t>4/23/2020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8FD5A8-4BEE-49BB-B002-EC3261F7FDB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CCBC37-61D8-43AE-A1F4-898E21592638}" type="datetime1">
              <a:rPr lang="en-US"/>
              <a:pPr>
                <a:defRPr/>
              </a:pPr>
              <a:t>4/23/2020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92BEA6-AD3A-4D19-B6D9-7E4E98B1F9E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D2501AF-14B0-4119-8E9D-F809B0B1DEBD}" type="datetime1">
              <a:rPr lang="en-US"/>
              <a:pPr>
                <a:defRPr/>
              </a:pPr>
              <a:t>4/23/2020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730FD-18C4-42F3-B4C9-184C4E7DACD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952B7FE-1A76-4AA8-B0AF-AFE25FA462CB}" type="datetime1">
              <a:rPr lang="en-US"/>
              <a:pPr>
                <a:defRPr/>
              </a:pPr>
              <a:t>4/23/2020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84AEC63-841E-4325-851C-2E5971193C23}" type="slidenum">
              <a:rPr lang="en-US"/>
              <a:pPr>
                <a:defRPr/>
              </a:pPr>
              <a:t>‹#›</a:t>
            </a:fld>
            <a:endParaRPr lang="en-US" dirty="0"/>
          </a:p>
        </p:txBody>
      </p:sp>
      <p:pic>
        <p:nvPicPr>
          <p:cNvPr id="9" name="Picture 2" descr="SJSU iSchoo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66800" y="314325"/>
            <a:ext cx="32766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an José State Universit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5575" y="228600"/>
            <a:ext cx="828675" cy="4762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752600"/>
            <a:ext cx="8077200" cy="1470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lstStyle/>
          <a:p>
            <a:pPr eaLnBrk="1" hangingPunct="1"/>
            <a:r>
              <a:rPr lang="en-US" sz="4000" dirty="0">
                <a:latin typeface="Arial" charset="0"/>
              </a:rPr>
              <a:t>COLD Student Success Study</a:t>
            </a:r>
            <a:br>
              <a:rPr lang="en-US" sz="4000" dirty="0">
                <a:latin typeface="Arial" charset="0"/>
              </a:rPr>
            </a:br>
            <a:r>
              <a:rPr lang="en-US" sz="4000" dirty="0">
                <a:latin typeface="Arial" charset="0"/>
              </a:rPr>
              <a:t>Status Report</a:t>
            </a:r>
          </a:p>
        </p:txBody>
      </p:sp>
      <p:sp>
        <p:nvSpPr>
          <p:cNvPr id="3" name="Subtitle 2"/>
          <p:cNvSpPr>
            <a:spLocks noGrp="1"/>
          </p:cNvSpPr>
          <p:nvPr>
            <p:ph type="subTitle" idx="1"/>
          </p:nvPr>
        </p:nvSpPr>
        <p:spPr>
          <a:xfrm>
            <a:off x="1143000" y="3810000"/>
            <a:ext cx="7086600" cy="1752600"/>
          </a:xfrm>
        </p:spPr>
        <p:txBody>
          <a:bodyPr>
            <a:normAutofit/>
          </a:bodyPr>
          <a:lstStyle/>
          <a:p>
            <a:r>
              <a:rPr lang="en-US" sz="1800" dirty="0"/>
              <a:t>Lili Luo &amp; Tracy Elliott</a:t>
            </a:r>
          </a:p>
        </p:txBody>
      </p:sp>
      <p:sp>
        <p:nvSpPr>
          <p:cNvPr id="2052" name="Rectangle 6"/>
          <p:cNvSpPr>
            <a:spLocks noChangeArrowheads="1"/>
          </p:cNvSpPr>
          <p:nvPr/>
        </p:nvSpPr>
        <p:spPr bwMode="auto">
          <a:xfrm>
            <a:off x="0" y="44450"/>
            <a:ext cx="184150" cy="366713"/>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10</a:t>
            </a:fld>
            <a:endParaRPr lang="en-US" dirty="0"/>
          </a:p>
        </p:txBody>
      </p:sp>
      <p:sp>
        <p:nvSpPr>
          <p:cNvPr id="6" name="Rectangle 5"/>
          <p:cNvSpPr/>
          <p:nvPr/>
        </p:nvSpPr>
        <p:spPr>
          <a:xfrm>
            <a:off x="152400" y="914400"/>
            <a:ext cx="5867400" cy="369332"/>
          </a:xfrm>
          <a:prstGeom prst="rect">
            <a:avLst/>
          </a:prstGeom>
        </p:spPr>
        <p:txBody>
          <a:bodyPr wrap="square">
            <a:spAutoFit/>
          </a:bodyPr>
          <a:lstStyle/>
          <a:p>
            <a:r>
              <a:rPr lang="en-US" b="1" dirty="0"/>
              <a:t>Document Explaining Institutional Data Collection</a:t>
            </a:r>
          </a:p>
        </p:txBody>
      </p:sp>
      <p:pic>
        <p:nvPicPr>
          <p:cNvPr id="5" name="Picture 4"/>
          <p:cNvPicPr>
            <a:picLocks noChangeAspect="1"/>
          </p:cNvPicPr>
          <p:nvPr/>
        </p:nvPicPr>
        <p:blipFill>
          <a:blip r:embed="rId2"/>
          <a:stretch>
            <a:fillRect/>
          </a:stretch>
        </p:blipFill>
        <p:spPr>
          <a:xfrm>
            <a:off x="0" y="1520428"/>
            <a:ext cx="9144000" cy="5018484"/>
          </a:xfrm>
          <a:prstGeom prst="rect">
            <a:avLst/>
          </a:prstGeom>
        </p:spPr>
      </p:pic>
    </p:spTree>
    <p:extLst>
      <p:ext uri="{BB962C8B-B14F-4D97-AF65-F5344CB8AC3E}">
        <p14:creationId xmlns:p14="http://schemas.microsoft.com/office/powerpoint/2010/main" val="255669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11</a:t>
            </a:fld>
            <a:endParaRPr lang="en-US" dirty="0"/>
          </a:p>
        </p:txBody>
      </p:sp>
      <p:sp>
        <p:nvSpPr>
          <p:cNvPr id="6" name="Rectangle 5"/>
          <p:cNvSpPr/>
          <p:nvPr/>
        </p:nvSpPr>
        <p:spPr>
          <a:xfrm>
            <a:off x="152400" y="914400"/>
            <a:ext cx="5867400" cy="369332"/>
          </a:xfrm>
          <a:prstGeom prst="rect">
            <a:avLst/>
          </a:prstGeom>
        </p:spPr>
        <p:txBody>
          <a:bodyPr wrap="square">
            <a:spAutoFit/>
          </a:bodyPr>
          <a:lstStyle/>
          <a:p>
            <a:r>
              <a:rPr lang="en-US" b="1" dirty="0"/>
              <a:t>Document Explaining IL Instruction Data Collection</a:t>
            </a:r>
          </a:p>
        </p:txBody>
      </p:sp>
      <p:pic>
        <p:nvPicPr>
          <p:cNvPr id="5" name="Picture 4"/>
          <p:cNvPicPr>
            <a:picLocks noChangeAspect="1"/>
          </p:cNvPicPr>
          <p:nvPr/>
        </p:nvPicPr>
        <p:blipFill>
          <a:blip r:embed="rId2"/>
          <a:stretch>
            <a:fillRect/>
          </a:stretch>
        </p:blipFill>
        <p:spPr>
          <a:xfrm>
            <a:off x="0" y="1544076"/>
            <a:ext cx="9144000" cy="5018484"/>
          </a:xfrm>
          <a:prstGeom prst="rect">
            <a:avLst/>
          </a:prstGeom>
        </p:spPr>
      </p:pic>
    </p:spTree>
    <p:extLst>
      <p:ext uri="{BB962C8B-B14F-4D97-AF65-F5344CB8AC3E}">
        <p14:creationId xmlns:p14="http://schemas.microsoft.com/office/powerpoint/2010/main" val="318073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12</a:t>
            </a:fld>
            <a:endParaRPr lang="en-US" dirty="0"/>
          </a:p>
        </p:txBody>
      </p:sp>
      <p:sp>
        <p:nvSpPr>
          <p:cNvPr id="6" name="Rectangle 5"/>
          <p:cNvSpPr/>
          <p:nvPr/>
        </p:nvSpPr>
        <p:spPr>
          <a:xfrm>
            <a:off x="152400" y="914400"/>
            <a:ext cx="5867400" cy="369332"/>
          </a:xfrm>
          <a:prstGeom prst="rect">
            <a:avLst/>
          </a:prstGeom>
        </p:spPr>
        <p:txBody>
          <a:bodyPr wrap="square">
            <a:spAutoFit/>
          </a:bodyPr>
          <a:lstStyle/>
          <a:p>
            <a:r>
              <a:rPr lang="en-US" b="1" dirty="0"/>
              <a:t>Document Explaining IL Instruction Data Collection</a:t>
            </a:r>
          </a:p>
        </p:txBody>
      </p:sp>
      <p:pic>
        <p:nvPicPr>
          <p:cNvPr id="4" name="Picture 3"/>
          <p:cNvPicPr>
            <a:picLocks noChangeAspect="1"/>
          </p:cNvPicPr>
          <p:nvPr/>
        </p:nvPicPr>
        <p:blipFill>
          <a:blip r:embed="rId2"/>
          <a:stretch>
            <a:fillRect/>
          </a:stretch>
        </p:blipFill>
        <p:spPr>
          <a:xfrm>
            <a:off x="0" y="1447800"/>
            <a:ext cx="9144000" cy="5018484"/>
          </a:xfrm>
          <a:prstGeom prst="rect">
            <a:avLst/>
          </a:prstGeom>
        </p:spPr>
      </p:pic>
    </p:spTree>
    <p:extLst>
      <p:ext uri="{BB962C8B-B14F-4D97-AF65-F5344CB8AC3E}">
        <p14:creationId xmlns:p14="http://schemas.microsoft.com/office/powerpoint/2010/main" val="108980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13</a:t>
            </a:fld>
            <a:endParaRPr lang="en-US" dirty="0"/>
          </a:p>
        </p:txBody>
      </p:sp>
      <p:sp>
        <p:nvSpPr>
          <p:cNvPr id="6" name="Rectangle 5"/>
          <p:cNvSpPr/>
          <p:nvPr/>
        </p:nvSpPr>
        <p:spPr>
          <a:xfrm>
            <a:off x="152400" y="914400"/>
            <a:ext cx="5867400" cy="369332"/>
          </a:xfrm>
          <a:prstGeom prst="rect">
            <a:avLst/>
          </a:prstGeom>
        </p:spPr>
        <p:txBody>
          <a:bodyPr wrap="square">
            <a:spAutoFit/>
          </a:bodyPr>
          <a:lstStyle/>
          <a:p>
            <a:r>
              <a:rPr lang="en-US" b="1" dirty="0"/>
              <a:t>Document Explaining IL Instruction Data Collection</a:t>
            </a:r>
          </a:p>
        </p:txBody>
      </p:sp>
      <p:pic>
        <p:nvPicPr>
          <p:cNvPr id="5" name="Picture 4"/>
          <p:cNvPicPr>
            <a:picLocks noChangeAspect="1"/>
          </p:cNvPicPr>
          <p:nvPr/>
        </p:nvPicPr>
        <p:blipFill rotWithShape="1">
          <a:blip r:embed="rId2"/>
          <a:srcRect l="30000" t="7652" r="30833"/>
          <a:stretch/>
        </p:blipFill>
        <p:spPr>
          <a:xfrm>
            <a:off x="76200" y="1676399"/>
            <a:ext cx="2971800" cy="3815523"/>
          </a:xfrm>
          <a:prstGeom prst="rect">
            <a:avLst/>
          </a:prstGeom>
        </p:spPr>
      </p:pic>
      <p:pic>
        <p:nvPicPr>
          <p:cNvPr id="8" name="Picture 7"/>
          <p:cNvPicPr>
            <a:picLocks noChangeAspect="1"/>
          </p:cNvPicPr>
          <p:nvPr/>
        </p:nvPicPr>
        <p:blipFill rotWithShape="1">
          <a:blip r:embed="rId3"/>
          <a:srcRect l="30000" t="9923" r="30833"/>
          <a:stretch/>
        </p:blipFill>
        <p:spPr>
          <a:xfrm>
            <a:off x="3145876" y="1676399"/>
            <a:ext cx="3026323" cy="3789997"/>
          </a:xfrm>
          <a:prstGeom prst="rect">
            <a:avLst/>
          </a:prstGeom>
        </p:spPr>
      </p:pic>
      <p:pic>
        <p:nvPicPr>
          <p:cNvPr id="9" name="Picture 8"/>
          <p:cNvPicPr>
            <a:picLocks noChangeAspect="1"/>
          </p:cNvPicPr>
          <p:nvPr/>
        </p:nvPicPr>
        <p:blipFill rotWithShape="1">
          <a:blip r:embed="rId4"/>
          <a:srcRect l="30208" t="7652" r="31251" b="8178"/>
          <a:stretch/>
        </p:blipFill>
        <p:spPr>
          <a:xfrm>
            <a:off x="6248400" y="1752600"/>
            <a:ext cx="2895600" cy="3443416"/>
          </a:xfrm>
          <a:prstGeom prst="rect">
            <a:avLst/>
          </a:prstGeom>
        </p:spPr>
      </p:pic>
    </p:spTree>
    <p:extLst>
      <p:ext uri="{BB962C8B-B14F-4D97-AF65-F5344CB8AC3E}">
        <p14:creationId xmlns:p14="http://schemas.microsoft.com/office/powerpoint/2010/main" val="265295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14</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t>Project Progress</a:t>
            </a:r>
          </a:p>
        </p:txBody>
      </p:sp>
      <p:sp>
        <p:nvSpPr>
          <p:cNvPr id="6" name="TextBox 5"/>
          <p:cNvSpPr txBox="1"/>
          <p:nvPr/>
        </p:nvSpPr>
        <p:spPr>
          <a:xfrm>
            <a:off x="800100" y="1371600"/>
            <a:ext cx="7696200" cy="5324535"/>
          </a:xfrm>
          <a:prstGeom prst="rect">
            <a:avLst/>
          </a:prstGeom>
          <a:noFill/>
        </p:spPr>
        <p:txBody>
          <a:bodyPr wrap="square" rtlCol="0">
            <a:spAutoFit/>
          </a:bodyPr>
          <a:lstStyle/>
          <a:p>
            <a:r>
              <a:rPr lang="en-US" sz="2000" b="1" dirty="0"/>
              <a:t>IRB Approval</a:t>
            </a:r>
          </a:p>
          <a:p>
            <a:endParaRPr lang="en-US" sz="2000" dirty="0"/>
          </a:p>
          <a:p>
            <a:r>
              <a:rPr lang="en-US" sz="2000" dirty="0"/>
              <a:t>SJSU IRB was approved in September 2019</a:t>
            </a:r>
          </a:p>
          <a:p>
            <a:endParaRPr lang="en-US" sz="2000" dirty="0"/>
          </a:p>
          <a:p>
            <a:endParaRPr lang="en-US" sz="2000" dirty="0"/>
          </a:p>
          <a:p>
            <a:r>
              <a:rPr lang="en-US" sz="2000" dirty="0"/>
              <a:t>Then we worked with participating  campuses to gain IRB approval 	</a:t>
            </a:r>
          </a:p>
          <a:p>
            <a:pPr marL="800100" lvl="1" indent="-342900">
              <a:buFont typeface="Arial" panose="020B0604020202020204" pitchFamily="34" charset="0"/>
              <a:buChar char="•"/>
            </a:pPr>
            <a:r>
              <a:rPr lang="en-US" sz="2000" dirty="0"/>
              <a:t>Different campuses have different requirements, which ranged from exempt, submission of cooperative agreement from SJSU,  to full resubmission involving co-PIs re-taking the required research ethics training. </a:t>
            </a:r>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83908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15</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t>Project Progress</a:t>
            </a:r>
          </a:p>
        </p:txBody>
      </p:sp>
      <p:sp>
        <p:nvSpPr>
          <p:cNvPr id="6" name="TextBox 5"/>
          <p:cNvSpPr txBox="1"/>
          <p:nvPr/>
        </p:nvSpPr>
        <p:spPr>
          <a:xfrm>
            <a:off x="732224" y="1214377"/>
            <a:ext cx="7696200" cy="5016758"/>
          </a:xfrm>
          <a:prstGeom prst="rect">
            <a:avLst/>
          </a:prstGeom>
          <a:noFill/>
        </p:spPr>
        <p:txBody>
          <a:bodyPr wrap="square" rtlCol="0">
            <a:spAutoFit/>
          </a:bodyPr>
          <a:lstStyle/>
          <a:p>
            <a:r>
              <a:rPr lang="en-US" sz="2000" b="1" dirty="0"/>
              <a:t>Data Collection</a:t>
            </a:r>
          </a:p>
          <a:p>
            <a:endParaRPr lang="en-US" sz="2000" dirty="0"/>
          </a:p>
          <a:p>
            <a:r>
              <a:rPr lang="en-US" sz="2000" dirty="0"/>
              <a:t>Pilot testing phase:</a:t>
            </a:r>
          </a:p>
          <a:p>
            <a:endParaRPr lang="en-US" sz="2000" dirty="0"/>
          </a:p>
          <a:p>
            <a:pPr marL="342900" indent="-342900">
              <a:buFont typeface="Arial" panose="020B0604020202020204" pitchFamily="34" charset="0"/>
              <a:buChar char="•"/>
            </a:pPr>
            <a:r>
              <a:rPr lang="en-US" sz="2000" dirty="0"/>
              <a:t>Data is collected for the 2018-2019 first year student cohort to test the data collection instrument and procedures</a:t>
            </a:r>
          </a:p>
          <a:p>
            <a:pPr marL="342900" indent="-342900">
              <a:buFont typeface="Arial" panose="020B0604020202020204" pitchFamily="34" charset="0"/>
              <a:buChar char="•"/>
            </a:pPr>
            <a:r>
              <a:rPr lang="en-US" sz="2000" dirty="0"/>
              <a:t>Enrollment and course data was collected for spring 2019, and retention data was collected in fall 2019 for this cohort</a:t>
            </a:r>
          </a:p>
          <a:p>
            <a:pPr marL="342900" indent="-342900">
              <a:buFont typeface="Arial" panose="020B0604020202020204" pitchFamily="34" charset="0"/>
              <a:buChar char="•"/>
            </a:pPr>
            <a:r>
              <a:rPr lang="en-US" sz="2000" dirty="0"/>
              <a:t>IL instruction was collected for spring 2019</a:t>
            </a:r>
          </a:p>
          <a:p>
            <a:endParaRPr lang="en-US" sz="2000" dirty="0"/>
          </a:p>
          <a:p>
            <a:endParaRPr lang="en-US" sz="2000" i="1" dirty="0"/>
          </a:p>
          <a:p>
            <a:r>
              <a:rPr lang="en-US" sz="2000" i="1" dirty="0"/>
              <a:t>Many thanks for the following institution for submitting institutional and/or IL instruction data for spring 2019:</a:t>
            </a:r>
          </a:p>
          <a:p>
            <a:r>
              <a:rPr lang="en-US" sz="2000" dirty="0" err="1">
                <a:effectLst>
                  <a:outerShdw blurRad="38100" dist="38100" dir="2700000" algn="tl">
                    <a:srgbClr val="000000">
                      <a:alpha val="43137"/>
                    </a:srgbClr>
                  </a:outerShdw>
                </a:effectLst>
              </a:rPr>
              <a:t>CalPolyPomona</a:t>
            </a:r>
            <a:r>
              <a:rPr lang="en-US" sz="2000" dirty="0">
                <a:effectLst>
                  <a:outerShdw blurRad="38100" dist="38100" dir="2700000" algn="tl">
                    <a:srgbClr val="000000">
                      <a:alpha val="43137"/>
                    </a:srgbClr>
                  </a:outerShdw>
                </a:effectLst>
              </a:rPr>
              <a:t>, Chico, CSUB, CSUCI, </a:t>
            </a:r>
            <a:r>
              <a:rPr lang="en-US" sz="2000" dirty="0" err="1">
                <a:effectLst>
                  <a:outerShdw blurRad="38100" dist="38100" dir="2700000" algn="tl">
                    <a:srgbClr val="000000">
                      <a:alpha val="43137"/>
                    </a:srgbClr>
                  </a:outerShdw>
                </a:effectLst>
              </a:rPr>
              <a:t>CSUMaritime</a:t>
            </a:r>
            <a:r>
              <a:rPr lang="en-US" sz="2000" dirty="0">
                <a:effectLst>
                  <a:outerShdw blurRad="38100" dist="38100" dir="2700000" algn="tl">
                    <a:srgbClr val="000000">
                      <a:alpha val="43137"/>
                    </a:srgbClr>
                  </a:outerShdw>
                </a:effectLst>
              </a:rPr>
              <a:t>, CSUMB, </a:t>
            </a:r>
            <a:r>
              <a:rPr lang="en-US" sz="2000" dirty="0" err="1">
                <a:effectLst>
                  <a:outerShdw blurRad="38100" dist="38100" dir="2700000" algn="tl">
                    <a:srgbClr val="000000">
                      <a:alpha val="43137"/>
                    </a:srgbClr>
                  </a:outerShdw>
                </a:effectLst>
              </a:rPr>
              <a:t>CSUSacramento</a:t>
            </a:r>
            <a:r>
              <a:rPr lang="en-US" sz="2000" dirty="0">
                <a:effectLst>
                  <a:outerShdw blurRad="38100" dist="38100" dir="2700000" algn="tl">
                    <a:srgbClr val="000000">
                      <a:alpha val="43137"/>
                    </a:srgbClr>
                  </a:outerShdw>
                </a:effectLst>
              </a:rPr>
              <a:t>, CSUSM, Humboldt State, SJSU</a:t>
            </a:r>
          </a:p>
          <a:p>
            <a:endParaRPr lang="en-US" sz="2000" dirty="0"/>
          </a:p>
        </p:txBody>
      </p:sp>
    </p:spTree>
    <p:extLst>
      <p:ext uri="{BB962C8B-B14F-4D97-AF65-F5344CB8AC3E}">
        <p14:creationId xmlns:p14="http://schemas.microsoft.com/office/powerpoint/2010/main" val="241283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16</a:t>
            </a:fld>
            <a:endParaRPr lang="en-US" dirty="0"/>
          </a:p>
        </p:txBody>
      </p:sp>
      <p:pic>
        <p:nvPicPr>
          <p:cNvPr id="4" name="Picture 3"/>
          <p:cNvPicPr>
            <a:picLocks noChangeAspect="1"/>
          </p:cNvPicPr>
          <p:nvPr/>
        </p:nvPicPr>
        <p:blipFill>
          <a:blip r:embed="rId2"/>
          <a:stretch>
            <a:fillRect/>
          </a:stretch>
        </p:blipFill>
        <p:spPr>
          <a:xfrm>
            <a:off x="0" y="1371600"/>
            <a:ext cx="9144000" cy="4982766"/>
          </a:xfrm>
          <a:prstGeom prst="rect">
            <a:avLst/>
          </a:prstGeom>
        </p:spPr>
      </p:pic>
      <p:sp>
        <p:nvSpPr>
          <p:cNvPr id="5" name="Rectangle 4"/>
          <p:cNvSpPr/>
          <p:nvPr/>
        </p:nvSpPr>
        <p:spPr>
          <a:xfrm>
            <a:off x="152400" y="914400"/>
            <a:ext cx="5867400" cy="369332"/>
          </a:xfrm>
          <a:prstGeom prst="rect">
            <a:avLst/>
          </a:prstGeom>
        </p:spPr>
        <p:txBody>
          <a:bodyPr wrap="square">
            <a:spAutoFit/>
          </a:bodyPr>
          <a:lstStyle/>
          <a:p>
            <a:r>
              <a:rPr lang="en-US" b="1" dirty="0"/>
              <a:t>Sample Statistical Analysis from the Pilot Test</a:t>
            </a:r>
          </a:p>
        </p:txBody>
      </p:sp>
    </p:spTree>
    <p:extLst>
      <p:ext uri="{BB962C8B-B14F-4D97-AF65-F5344CB8AC3E}">
        <p14:creationId xmlns:p14="http://schemas.microsoft.com/office/powerpoint/2010/main" val="183514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17</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t>Project Progress</a:t>
            </a:r>
          </a:p>
        </p:txBody>
      </p:sp>
      <p:sp>
        <p:nvSpPr>
          <p:cNvPr id="6" name="TextBox 5"/>
          <p:cNvSpPr txBox="1"/>
          <p:nvPr/>
        </p:nvSpPr>
        <p:spPr>
          <a:xfrm>
            <a:off x="723900" y="1089164"/>
            <a:ext cx="7696200" cy="5632311"/>
          </a:xfrm>
          <a:prstGeom prst="rect">
            <a:avLst/>
          </a:prstGeom>
          <a:noFill/>
        </p:spPr>
        <p:txBody>
          <a:bodyPr wrap="square" rtlCol="0">
            <a:spAutoFit/>
          </a:bodyPr>
          <a:lstStyle/>
          <a:p>
            <a:r>
              <a:rPr lang="en-US" sz="2000" b="1" dirty="0"/>
              <a:t>Data Collection</a:t>
            </a:r>
          </a:p>
          <a:p>
            <a:endParaRPr lang="en-US" sz="2000" dirty="0"/>
          </a:p>
          <a:p>
            <a:r>
              <a:rPr lang="en-US" sz="2000" dirty="0"/>
              <a:t>Actual data collection:</a:t>
            </a:r>
          </a:p>
          <a:p>
            <a:endParaRPr lang="en-US" sz="2000" dirty="0"/>
          </a:p>
          <a:p>
            <a:pPr marL="342900" indent="-342900">
              <a:buFont typeface="Arial" panose="020B0604020202020204" pitchFamily="34" charset="0"/>
              <a:buChar char="•"/>
            </a:pPr>
            <a:r>
              <a:rPr lang="en-US" sz="2000" dirty="0"/>
              <a:t>Data is collected for the 2019-2020 first year student cohort; </a:t>
            </a:r>
          </a:p>
          <a:p>
            <a:pPr marL="342900" indent="-342900">
              <a:buFont typeface="Arial" panose="020B0604020202020204" pitchFamily="34" charset="0"/>
              <a:buChar char="•"/>
            </a:pPr>
            <a:r>
              <a:rPr lang="en-US" sz="2000" dirty="0"/>
              <a:t>Enrollment and course data is collected for summer and fall 2019, and spring 2020</a:t>
            </a:r>
          </a:p>
          <a:p>
            <a:pPr marL="342900" indent="-342900">
              <a:buFont typeface="Arial" panose="020B0604020202020204" pitchFamily="34" charset="0"/>
              <a:buChar char="•"/>
            </a:pPr>
            <a:r>
              <a:rPr lang="en-US" sz="2000" dirty="0"/>
              <a:t>Retention data is collected in fall 2020 for this cohort</a:t>
            </a:r>
          </a:p>
          <a:p>
            <a:pPr marL="342900" indent="-342900">
              <a:buFont typeface="Arial" panose="020B0604020202020204" pitchFamily="34" charset="0"/>
              <a:buChar char="•"/>
            </a:pPr>
            <a:r>
              <a:rPr lang="en-US" sz="2000" dirty="0"/>
              <a:t>IL instruction is collected for summer and fall 2019, and spring 2020</a:t>
            </a:r>
          </a:p>
          <a:p>
            <a:endParaRPr lang="en-US" sz="2000" dirty="0"/>
          </a:p>
          <a:p>
            <a:r>
              <a:rPr lang="en-US" sz="2000" i="1" dirty="0"/>
              <a:t>Many thanks for the following institution for submitting institutional and/or IL instruction data for summer and/or fall 2019:</a:t>
            </a:r>
          </a:p>
          <a:p>
            <a:endParaRPr lang="en-US" sz="2000" dirty="0"/>
          </a:p>
          <a:p>
            <a:r>
              <a:rPr lang="en-US" sz="2000" dirty="0">
                <a:effectLst>
                  <a:outerShdw blurRad="38100" dist="38100" dir="2700000" algn="tl">
                    <a:srgbClr val="000000">
                      <a:alpha val="43137"/>
                    </a:srgbClr>
                  </a:outerShdw>
                </a:effectLst>
              </a:rPr>
              <a:t>CSUB, CSUMB, </a:t>
            </a:r>
            <a:r>
              <a:rPr lang="en-US" sz="2000" dirty="0" err="1">
                <a:effectLst>
                  <a:outerShdw blurRad="38100" dist="38100" dir="2700000" algn="tl">
                    <a:srgbClr val="000000">
                      <a:alpha val="43137"/>
                    </a:srgbClr>
                  </a:outerShdw>
                </a:effectLst>
              </a:rPr>
              <a:t>CSUSacramento</a:t>
            </a:r>
            <a:r>
              <a:rPr lang="en-US" sz="2000" dirty="0">
                <a:effectLst>
                  <a:outerShdw blurRad="38100" dist="38100" dir="2700000" algn="tl">
                    <a:srgbClr val="000000">
                      <a:alpha val="43137"/>
                    </a:srgbClr>
                  </a:outerShdw>
                </a:effectLst>
              </a:rPr>
              <a:t>, CSUSB, CSUCI, </a:t>
            </a:r>
            <a:r>
              <a:rPr lang="en-US" sz="2000" dirty="0" err="1">
                <a:effectLst>
                  <a:outerShdw blurRad="38100" dist="38100" dir="2700000" algn="tl">
                    <a:srgbClr val="000000">
                      <a:alpha val="43137"/>
                    </a:srgbClr>
                  </a:outerShdw>
                </a:effectLst>
              </a:rPr>
              <a:t>Humbolt</a:t>
            </a:r>
            <a:endParaRPr lang="en-US" sz="2000" dirty="0">
              <a:effectLst>
                <a:outerShdw blurRad="38100" dist="38100" dir="2700000" algn="tl">
                  <a:srgbClr val="000000">
                    <a:alpha val="43137"/>
                  </a:srgbClr>
                </a:outerShdw>
              </a:effectLst>
            </a:endParaRPr>
          </a:p>
          <a:p>
            <a:endParaRPr lang="en-US" sz="2000" dirty="0"/>
          </a:p>
          <a:p>
            <a:endParaRPr lang="en-US" sz="2000" dirty="0"/>
          </a:p>
          <a:p>
            <a:endParaRPr lang="en-US" sz="2000" dirty="0"/>
          </a:p>
        </p:txBody>
      </p:sp>
    </p:spTree>
    <p:extLst>
      <p:ext uri="{BB962C8B-B14F-4D97-AF65-F5344CB8AC3E}">
        <p14:creationId xmlns:p14="http://schemas.microsoft.com/office/powerpoint/2010/main" val="140248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18</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t>Impact of COVID-19</a:t>
            </a:r>
          </a:p>
        </p:txBody>
      </p:sp>
      <p:pic>
        <p:nvPicPr>
          <p:cNvPr id="1026" name="Picture 2" descr="First Coronavirus Cases Confirmed In Michigan | The Ti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 y="1238758"/>
            <a:ext cx="9138557" cy="511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4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19</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t>Impact of COVID-19</a:t>
            </a:r>
          </a:p>
        </p:txBody>
      </p:sp>
      <p:sp>
        <p:nvSpPr>
          <p:cNvPr id="7" name="TextBox 6"/>
          <p:cNvSpPr txBox="1"/>
          <p:nvPr/>
        </p:nvSpPr>
        <p:spPr>
          <a:xfrm>
            <a:off x="533400" y="914400"/>
            <a:ext cx="8153400" cy="5632311"/>
          </a:xfrm>
          <a:prstGeom prst="rect">
            <a:avLst/>
          </a:prstGeom>
          <a:noFill/>
        </p:spPr>
        <p:txBody>
          <a:bodyPr wrap="square" rtlCol="0">
            <a:spAutoFit/>
          </a:bodyPr>
          <a:lstStyle/>
          <a:p>
            <a:r>
              <a:rPr lang="en-US" sz="2000" b="1" dirty="0"/>
              <a:t>Impact on Data Collection</a:t>
            </a:r>
          </a:p>
          <a:p>
            <a:endParaRPr lang="en-US" sz="2000" dirty="0"/>
          </a:p>
          <a:p>
            <a:pPr marL="342900" indent="-342900">
              <a:buFont typeface="Wingdings" panose="05000000000000000000" pitchFamily="2" charset="2"/>
              <a:buChar char="v"/>
            </a:pPr>
            <a:r>
              <a:rPr lang="en-US" sz="2000" dirty="0"/>
              <a:t>No impact on data collected for summer and fall 2019 </a:t>
            </a:r>
          </a:p>
          <a:p>
            <a:endParaRPr lang="en-US" sz="2000" dirty="0"/>
          </a:p>
          <a:p>
            <a:endParaRPr lang="en-US" sz="2000" dirty="0"/>
          </a:p>
          <a:p>
            <a:pPr marL="342900" indent="-342900">
              <a:buFont typeface="Wingdings" panose="05000000000000000000" pitchFamily="2" charset="2"/>
              <a:buChar char="v"/>
            </a:pPr>
            <a:r>
              <a:rPr lang="en-US" sz="2000" dirty="0"/>
              <a:t>Spring 2020 data will be impacted by confounding variables introduced due to COVID-19</a:t>
            </a:r>
          </a:p>
          <a:p>
            <a:pPr marL="800100" lvl="1" indent="-342900">
              <a:buFont typeface="Arial" panose="020B0604020202020204" pitchFamily="34" charset="0"/>
              <a:buChar char="•"/>
            </a:pPr>
            <a:r>
              <a:rPr lang="en-US" sz="2000" dirty="0"/>
              <a:t>Sudden change of learning modality</a:t>
            </a:r>
          </a:p>
          <a:p>
            <a:pPr marL="800100" lvl="1" indent="-342900">
              <a:buFont typeface="Arial" panose="020B0604020202020204" pitchFamily="34" charset="0"/>
              <a:buChar char="•"/>
            </a:pPr>
            <a:r>
              <a:rPr lang="en-US" sz="2000" dirty="0"/>
              <a:t>Additional struggles in life (job loss, health problems, stress, etc.)</a:t>
            </a:r>
          </a:p>
          <a:p>
            <a:pPr marL="800100" lvl="1" indent="-342900">
              <a:buFont typeface="Arial" panose="020B0604020202020204" pitchFamily="34" charset="0"/>
              <a:buChar char="•"/>
            </a:pPr>
            <a:r>
              <a:rPr lang="en-US" sz="2000" dirty="0"/>
              <a:t>Change of IL instruction format, quality and quantity</a:t>
            </a:r>
          </a:p>
          <a:p>
            <a:endParaRPr lang="en-US" sz="2000" dirty="0"/>
          </a:p>
          <a:p>
            <a:endParaRPr lang="en-US" sz="2000" dirty="0"/>
          </a:p>
          <a:p>
            <a:pPr marL="342900" indent="-342900">
              <a:buFont typeface="Wingdings" panose="05000000000000000000" pitchFamily="2" charset="2"/>
              <a:buChar char="v"/>
            </a:pPr>
            <a:r>
              <a:rPr lang="en-US" sz="2000" dirty="0"/>
              <a:t>Internal validity of the study will be challenged</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Ethical concerns – is it ethical to impose on people for data collection during a pandemic where everybody struggles</a:t>
            </a:r>
          </a:p>
        </p:txBody>
      </p:sp>
    </p:spTree>
    <p:extLst>
      <p:ext uri="{BB962C8B-B14F-4D97-AF65-F5344CB8AC3E}">
        <p14:creationId xmlns:p14="http://schemas.microsoft.com/office/powerpoint/2010/main" val="413769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458200" cy="2819400"/>
          </a:xfrm>
        </p:spPr>
        <p:style>
          <a:lnRef idx="0">
            <a:schemeClr val="accent1"/>
          </a:lnRef>
          <a:fillRef idx="3">
            <a:schemeClr val="accent1"/>
          </a:fillRef>
          <a:effectRef idx="3">
            <a:schemeClr val="accent1"/>
          </a:effectRef>
          <a:fontRef idx="minor">
            <a:schemeClr val="lt1"/>
          </a:fontRef>
        </p:style>
        <p:txBody>
          <a:bodyPr/>
          <a:lstStyle/>
          <a:p>
            <a:pPr marL="0" indent="0">
              <a:buNone/>
            </a:pPr>
            <a:r>
              <a:rPr lang="en-US" dirty="0"/>
              <a:t>Outline</a:t>
            </a:r>
          </a:p>
          <a:p>
            <a:r>
              <a:rPr lang="en-US" dirty="0"/>
              <a:t>Project progress</a:t>
            </a:r>
          </a:p>
          <a:p>
            <a:r>
              <a:rPr lang="en-US" dirty="0"/>
              <a:t>Impact of COVID-19 on data collection</a:t>
            </a:r>
          </a:p>
          <a:p>
            <a:r>
              <a:rPr lang="en-US" dirty="0"/>
              <a:t>Plans for next steps</a:t>
            </a:r>
          </a:p>
          <a:p>
            <a:pPr lvl="1"/>
            <a:endParaRPr lang="en-US" sz="3200" dirty="0"/>
          </a:p>
        </p:txBody>
      </p:sp>
      <p:sp>
        <p:nvSpPr>
          <p:cNvPr id="4" name="Date Placeholder 3"/>
          <p:cNvSpPr>
            <a:spLocks noGrp="1"/>
          </p:cNvSpPr>
          <p:nvPr>
            <p:ph type="dt" sz="half" idx="10"/>
          </p:nvPr>
        </p:nvSpPr>
        <p:spPr/>
        <p:txBody>
          <a:bodyPr/>
          <a:lstStyle/>
          <a:p>
            <a:pPr>
              <a:defRPr/>
            </a:pPr>
            <a:fld id="{F97A2601-6AD4-4B45-8257-425B28C09B6F}" type="datetime1">
              <a:rPr lang="en-US" smtClean="0"/>
              <a:pPr>
                <a:defRPr/>
              </a:pPr>
              <a:t>4/23/2020</a:t>
            </a:fld>
            <a:endParaRPr lang="en-US"/>
          </a:p>
        </p:txBody>
      </p:sp>
      <p:sp>
        <p:nvSpPr>
          <p:cNvPr id="5" name="Slide Number Placeholder 4"/>
          <p:cNvSpPr>
            <a:spLocks noGrp="1"/>
          </p:cNvSpPr>
          <p:nvPr>
            <p:ph type="sldNum" sz="quarter" idx="12"/>
          </p:nvPr>
        </p:nvSpPr>
        <p:spPr/>
        <p:txBody>
          <a:bodyPr/>
          <a:lstStyle/>
          <a:p>
            <a:pPr>
              <a:defRPr/>
            </a:pPr>
            <a:fld id="{6D1C8812-D279-42F5-941F-C03B54A1C21A}" type="slidenum">
              <a:rPr lang="en-US" smtClean="0"/>
              <a:pPr>
                <a:defRPr/>
              </a:pPr>
              <a:t>2</a:t>
            </a:fld>
            <a:endParaRPr lang="en-US" dirty="0"/>
          </a:p>
        </p:txBody>
      </p:sp>
    </p:spTree>
    <p:extLst>
      <p:ext uri="{BB962C8B-B14F-4D97-AF65-F5344CB8AC3E}">
        <p14:creationId xmlns:p14="http://schemas.microsoft.com/office/powerpoint/2010/main" val="318080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20</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t>Plans for Next Steps</a:t>
            </a:r>
          </a:p>
        </p:txBody>
      </p:sp>
      <p:sp>
        <p:nvSpPr>
          <p:cNvPr id="7" name="TextBox 6"/>
          <p:cNvSpPr txBox="1"/>
          <p:nvPr/>
        </p:nvSpPr>
        <p:spPr>
          <a:xfrm>
            <a:off x="228600" y="914400"/>
            <a:ext cx="8839200" cy="5632311"/>
          </a:xfrm>
          <a:prstGeom prst="rect">
            <a:avLst/>
          </a:prstGeom>
          <a:noFill/>
        </p:spPr>
        <p:txBody>
          <a:bodyPr wrap="square" rtlCol="0">
            <a:spAutoFit/>
          </a:bodyPr>
          <a:lstStyle/>
          <a:p>
            <a:r>
              <a:rPr lang="en-US" sz="2000" b="1" dirty="0"/>
              <a:t>Alternatives to the Original Project Plan</a:t>
            </a:r>
            <a:endParaRPr lang="en-US" sz="2000" dirty="0"/>
          </a:p>
          <a:p>
            <a:endParaRPr lang="en-US" sz="2000" dirty="0"/>
          </a:p>
          <a:p>
            <a:r>
              <a:rPr lang="en-US" sz="2000" dirty="0">
                <a:effectLst>
                  <a:outerShdw blurRad="38100" dist="38100" dir="2700000" algn="tl">
                    <a:srgbClr val="000000">
                      <a:alpha val="43137"/>
                    </a:srgbClr>
                  </a:outerShdw>
                </a:effectLst>
              </a:rPr>
              <a:t>Project report/publication</a:t>
            </a:r>
          </a:p>
          <a:p>
            <a:pPr marL="342900" indent="-342900">
              <a:buFont typeface="Arial" panose="020B0604020202020204" pitchFamily="34" charset="0"/>
              <a:buChar char="•"/>
            </a:pPr>
            <a:r>
              <a:rPr lang="en-US" sz="2000" dirty="0"/>
              <a:t>Answering the research questions based on analysis of data on the 2919-2020 first year cohort from summer and fall 2019 </a:t>
            </a:r>
          </a:p>
          <a:p>
            <a:pPr marL="800100" lvl="1" indent="-342900">
              <a:buFont typeface="Arial" panose="020B0604020202020204" pitchFamily="34" charset="0"/>
              <a:buChar char="•"/>
            </a:pPr>
            <a:r>
              <a:rPr lang="en-US" sz="2000" dirty="0"/>
              <a:t>What effect does </a:t>
            </a:r>
            <a:r>
              <a:rPr lang="en-US" sz="2000" u="sng" dirty="0"/>
              <a:t>library instruction </a:t>
            </a:r>
            <a:r>
              <a:rPr lang="en-US" sz="2000" dirty="0"/>
              <a:t>have on </a:t>
            </a:r>
            <a:r>
              <a:rPr lang="en-US" sz="2000" u="sng" dirty="0"/>
              <a:t>academic success</a:t>
            </a:r>
            <a:r>
              <a:rPr lang="en-US" sz="2000" dirty="0"/>
              <a:t>?</a:t>
            </a:r>
          </a:p>
          <a:p>
            <a:pPr marL="800100" lvl="1" indent="-342900">
              <a:buFont typeface="Arial" panose="020B0604020202020204" pitchFamily="34" charset="0"/>
              <a:buChar char="•"/>
            </a:pPr>
            <a:r>
              <a:rPr lang="en-US" sz="2000" dirty="0"/>
              <a:t>What effect does </a:t>
            </a:r>
            <a:r>
              <a:rPr lang="en-US" sz="2000" u="sng" dirty="0"/>
              <a:t>specific library instruction interactions </a:t>
            </a:r>
            <a:r>
              <a:rPr lang="en-US" sz="2000" dirty="0"/>
              <a:t>have on</a:t>
            </a:r>
          </a:p>
          <a:p>
            <a:pPr marL="800100" lvl="1" indent="-342900">
              <a:buFont typeface="Arial" panose="020B0604020202020204" pitchFamily="34" charset="0"/>
              <a:buChar char="•"/>
            </a:pPr>
            <a:r>
              <a:rPr lang="en-US" sz="2000" u="sng" dirty="0"/>
              <a:t>academic success</a:t>
            </a:r>
            <a:r>
              <a:rPr lang="en-US" sz="2000" dirty="0"/>
              <a:t>?</a:t>
            </a:r>
          </a:p>
          <a:p>
            <a:pPr marL="342900" indent="-342900">
              <a:buFont typeface="Arial" panose="020B0604020202020204" pitchFamily="34" charset="0"/>
              <a:buChar char="•"/>
            </a:pPr>
            <a:r>
              <a:rPr lang="en-US" sz="2000" dirty="0"/>
              <a:t>Providing a description of IL instruction by continuing to collect spring 2020 IL instruction data (also offering a comparative view of how IL instruction changed before and after the pandemic)</a:t>
            </a:r>
          </a:p>
          <a:p>
            <a:endParaRPr lang="en-US" sz="2000" dirty="0"/>
          </a:p>
          <a:p>
            <a:r>
              <a:rPr lang="en-US" sz="2000" dirty="0">
                <a:effectLst>
                  <a:outerShdw blurRad="38100" dist="38100" dir="2700000" algn="tl">
                    <a:srgbClr val="000000">
                      <a:alpha val="43137"/>
                    </a:srgbClr>
                  </a:outerShdw>
                </a:effectLst>
              </a:rPr>
              <a:t>Methodology report/publication</a:t>
            </a:r>
          </a:p>
          <a:p>
            <a:pPr marL="342900" indent="-342900">
              <a:buFontTx/>
              <a:buChar char="-"/>
            </a:pPr>
            <a:r>
              <a:rPr lang="en-US" sz="2000" dirty="0"/>
              <a:t>Documents in detail the methods we used in this multi-site study, including coordinating multiple participating institutions, data collection, data analysis, etc.</a:t>
            </a:r>
          </a:p>
          <a:p>
            <a:pPr marL="342900" indent="-342900">
              <a:buFontTx/>
              <a:buChar char="-"/>
            </a:pPr>
            <a:r>
              <a:rPr lang="en-US" sz="2000" dirty="0"/>
              <a:t>Explains how to respond to sudden disruptive events by assessing the impact and revising the research strategies</a:t>
            </a:r>
          </a:p>
        </p:txBody>
      </p:sp>
    </p:spTree>
    <p:extLst>
      <p:ext uri="{BB962C8B-B14F-4D97-AF65-F5344CB8AC3E}">
        <p14:creationId xmlns:p14="http://schemas.microsoft.com/office/powerpoint/2010/main" val="135343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21</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t>Plans for Next Steps</a:t>
            </a:r>
          </a:p>
        </p:txBody>
      </p:sp>
      <p:sp>
        <p:nvSpPr>
          <p:cNvPr id="7" name="TextBox 6"/>
          <p:cNvSpPr txBox="1"/>
          <p:nvPr/>
        </p:nvSpPr>
        <p:spPr>
          <a:xfrm>
            <a:off x="723900" y="1089164"/>
            <a:ext cx="7696200" cy="3477875"/>
          </a:xfrm>
          <a:prstGeom prst="rect">
            <a:avLst/>
          </a:prstGeom>
          <a:noFill/>
        </p:spPr>
        <p:txBody>
          <a:bodyPr wrap="square" rtlCol="0">
            <a:spAutoFit/>
          </a:bodyPr>
          <a:lstStyle/>
          <a:p>
            <a:r>
              <a:rPr lang="en-US" sz="2000" b="1" dirty="0"/>
              <a:t>Deadlines</a:t>
            </a:r>
            <a:endParaRPr lang="en-US" sz="2000" dirty="0"/>
          </a:p>
          <a:p>
            <a:endParaRPr lang="en-US" sz="2000" dirty="0"/>
          </a:p>
          <a:p>
            <a:r>
              <a:rPr lang="en-US" sz="2000" dirty="0"/>
              <a:t>July 31</a:t>
            </a:r>
            <a:r>
              <a:rPr lang="en-US" sz="2000" baseline="30000" dirty="0"/>
              <a:t>st</a:t>
            </a:r>
            <a:r>
              <a:rPr lang="en-US" sz="2000" dirty="0"/>
              <a:t>, 2020 </a:t>
            </a:r>
          </a:p>
          <a:p>
            <a:pPr marL="342900" indent="-342900">
              <a:buFont typeface="Arial" panose="020B0604020202020204" pitchFamily="34" charset="0"/>
              <a:buChar char="•"/>
            </a:pPr>
            <a:r>
              <a:rPr lang="en-US" sz="2000" dirty="0"/>
              <a:t>submission of summer and fall 2019 institutional data for the 2019-2020 first year cohort</a:t>
            </a:r>
          </a:p>
          <a:p>
            <a:pPr marL="342900" indent="-342900">
              <a:buFont typeface="Arial" panose="020B0604020202020204" pitchFamily="34" charset="0"/>
              <a:buChar char="•"/>
            </a:pPr>
            <a:r>
              <a:rPr lang="en-US" sz="2000" dirty="0"/>
              <a:t>IL instruction data for summer and fall 2019 and spring 2020</a:t>
            </a:r>
          </a:p>
          <a:p>
            <a:endParaRPr lang="en-US" sz="2000" dirty="0"/>
          </a:p>
          <a:p>
            <a:endParaRPr lang="en-US" sz="2000" dirty="0"/>
          </a:p>
          <a:p>
            <a:endParaRPr lang="en-US" sz="2000" dirty="0"/>
          </a:p>
          <a:p>
            <a:r>
              <a:rPr lang="en-US" sz="2000" dirty="0"/>
              <a:t>Dec 2020 </a:t>
            </a:r>
          </a:p>
          <a:p>
            <a:pPr marL="342900" indent="-342900">
              <a:buFont typeface="Arial" panose="020B0604020202020204" pitchFamily="34" charset="0"/>
              <a:buChar char="•"/>
            </a:pPr>
            <a:r>
              <a:rPr lang="en-US" sz="2000" dirty="0"/>
              <a:t>project report and methodology report submitted to COLD</a:t>
            </a:r>
          </a:p>
        </p:txBody>
      </p:sp>
    </p:spTree>
    <p:extLst>
      <p:ext uri="{BB962C8B-B14F-4D97-AF65-F5344CB8AC3E}">
        <p14:creationId xmlns:p14="http://schemas.microsoft.com/office/powerpoint/2010/main" val="235911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553D77D-63DD-4563-BBA0-0DA2E9F56A87}" type="datetime1">
              <a:rPr lang="en-US"/>
              <a:pPr>
                <a:defRPr/>
              </a:pPr>
              <a:t>4/23/2020</a:t>
            </a:fld>
            <a:endParaRPr lang="en-US"/>
          </a:p>
        </p:txBody>
      </p:sp>
      <p:sp>
        <p:nvSpPr>
          <p:cNvPr id="5" name="Slide Number Placeholder 4"/>
          <p:cNvSpPr>
            <a:spLocks noGrp="1"/>
          </p:cNvSpPr>
          <p:nvPr>
            <p:ph type="sldNum" sz="quarter" idx="12"/>
          </p:nvPr>
        </p:nvSpPr>
        <p:spPr/>
        <p:txBody>
          <a:bodyPr/>
          <a:lstStyle/>
          <a:p>
            <a:pPr>
              <a:defRPr/>
            </a:pPr>
            <a:fld id="{56CAFDEE-0DA2-4D49-91CE-6EB41D12C479}" type="slidenum">
              <a:rPr lang="en-US" smtClean="0"/>
              <a:pPr>
                <a:defRPr/>
              </a:pPr>
              <a:t>22</a:t>
            </a:fld>
            <a:endParaRPr lang="en-US" dirty="0"/>
          </a:p>
        </p:txBody>
      </p:sp>
      <p:sp>
        <p:nvSpPr>
          <p:cNvPr id="6" name="TextBox 5"/>
          <p:cNvSpPr txBox="1"/>
          <p:nvPr/>
        </p:nvSpPr>
        <p:spPr>
          <a:xfrm>
            <a:off x="2593605" y="1476861"/>
            <a:ext cx="4492995"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5400" dirty="0"/>
              <a:t>Questions?</a:t>
            </a:r>
          </a:p>
          <a:p>
            <a:pPr algn="ctr"/>
            <a:endParaRPr lang="en-US" dirty="0"/>
          </a:p>
        </p:txBody>
      </p:sp>
      <p:pic>
        <p:nvPicPr>
          <p:cNvPr id="2050" name="Picture 2" descr="Image result for cursive thank you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352800"/>
            <a:ext cx="3219450" cy="2276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3</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t>Project Progress</a:t>
            </a:r>
          </a:p>
        </p:txBody>
      </p:sp>
      <p:sp>
        <p:nvSpPr>
          <p:cNvPr id="6" name="TextBox 5"/>
          <p:cNvSpPr txBox="1"/>
          <p:nvPr/>
        </p:nvSpPr>
        <p:spPr>
          <a:xfrm>
            <a:off x="685800" y="1253627"/>
            <a:ext cx="7696200" cy="5016758"/>
          </a:xfrm>
          <a:prstGeom prst="rect">
            <a:avLst/>
          </a:prstGeom>
          <a:noFill/>
        </p:spPr>
        <p:txBody>
          <a:bodyPr wrap="square" rtlCol="0">
            <a:spAutoFit/>
          </a:bodyPr>
          <a:lstStyle/>
          <a:p>
            <a:r>
              <a:rPr lang="en-US" sz="2000" b="1" dirty="0"/>
              <a:t>Study Objectives</a:t>
            </a:r>
          </a:p>
          <a:p>
            <a:endParaRPr lang="en-US" sz="2000" dirty="0"/>
          </a:p>
          <a:p>
            <a:r>
              <a:rPr lang="en-US" sz="2000" dirty="0"/>
              <a:t>The COLD Student Success Study is to replicate the GWLA study in answering the following research questions:</a:t>
            </a:r>
          </a:p>
          <a:p>
            <a:endParaRPr lang="en-US" sz="2000" dirty="0"/>
          </a:p>
          <a:p>
            <a:r>
              <a:rPr lang="en-US" sz="2000" dirty="0"/>
              <a:t>1. What effect does </a:t>
            </a:r>
            <a:r>
              <a:rPr lang="en-US" sz="2000" u="sng" dirty="0"/>
              <a:t>library instruction </a:t>
            </a:r>
            <a:r>
              <a:rPr lang="en-US" sz="2000" dirty="0"/>
              <a:t>have on the </a:t>
            </a:r>
            <a:r>
              <a:rPr lang="en-US" sz="2000" u="sng" dirty="0"/>
              <a:t>retention</a:t>
            </a:r>
            <a:r>
              <a:rPr lang="en-US" sz="2000" dirty="0"/>
              <a:t>?</a:t>
            </a:r>
          </a:p>
          <a:p>
            <a:r>
              <a:rPr lang="en-US" sz="2000" dirty="0"/>
              <a:t>2. Which </a:t>
            </a:r>
            <a:r>
              <a:rPr lang="en-US" sz="2000" u="sng" dirty="0"/>
              <a:t>specific library instruction methods</a:t>
            </a:r>
            <a:r>
              <a:rPr lang="en-US" sz="2000" dirty="0"/>
              <a:t> have the greatest impact on </a:t>
            </a:r>
            <a:r>
              <a:rPr lang="en-US" sz="2000" u="sng" dirty="0"/>
              <a:t>retention</a:t>
            </a:r>
            <a:r>
              <a:rPr lang="en-US" sz="2000" dirty="0"/>
              <a:t>?</a:t>
            </a:r>
          </a:p>
          <a:p>
            <a:r>
              <a:rPr lang="en-US" sz="2000" dirty="0"/>
              <a:t>3. What effect does </a:t>
            </a:r>
            <a:r>
              <a:rPr lang="en-US" sz="2000" u="sng" dirty="0"/>
              <a:t>library instruction </a:t>
            </a:r>
            <a:r>
              <a:rPr lang="en-US" sz="2000" dirty="0"/>
              <a:t>have on </a:t>
            </a:r>
            <a:r>
              <a:rPr lang="en-US" sz="2000" u="sng" dirty="0"/>
              <a:t>academic success</a:t>
            </a:r>
            <a:r>
              <a:rPr lang="en-US" sz="2000" dirty="0"/>
              <a:t>?</a:t>
            </a:r>
          </a:p>
          <a:p>
            <a:r>
              <a:rPr lang="en-US" sz="2000" dirty="0"/>
              <a:t>4. What effect does </a:t>
            </a:r>
            <a:r>
              <a:rPr lang="en-US" sz="2000" u="sng" dirty="0"/>
              <a:t>specific library instruction interactions </a:t>
            </a:r>
            <a:r>
              <a:rPr lang="en-US" sz="2000" dirty="0"/>
              <a:t>have on</a:t>
            </a:r>
          </a:p>
          <a:p>
            <a:r>
              <a:rPr lang="en-US" sz="2000" u="sng" dirty="0"/>
              <a:t>academic success</a:t>
            </a:r>
            <a:r>
              <a:rPr lang="en-US" sz="2000" dirty="0"/>
              <a:t>?</a:t>
            </a:r>
          </a:p>
          <a:p>
            <a:endParaRPr lang="en-US" sz="2000" dirty="0"/>
          </a:p>
          <a:p>
            <a:r>
              <a:rPr lang="en-US" sz="2000" dirty="0"/>
              <a:t>To answer the research questions, data is collected across participating CSU campuses on 1) 2019-2020 first year students’ basic demographics, GPA, credits, courses enrolled and retention; and 2) IL instruction provided by </a:t>
            </a:r>
            <a:r>
              <a:rPr lang="en-US" sz="2000"/>
              <a:t>the library in 2019-2020</a:t>
            </a:r>
            <a:endParaRPr lang="en-US" sz="2000" dirty="0"/>
          </a:p>
        </p:txBody>
      </p:sp>
    </p:spTree>
    <p:extLst>
      <p:ext uri="{BB962C8B-B14F-4D97-AF65-F5344CB8AC3E}">
        <p14:creationId xmlns:p14="http://schemas.microsoft.com/office/powerpoint/2010/main" val="98585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4</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t>Project Progress</a:t>
            </a:r>
          </a:p>
        </p:txBody>
      </p:sp>
      <p:sp>
        <p:nvSpPr>
          <p:cNvPr id="6" name="TextBox 5"/>
          <p:cNvSpPr txBox="1"/>
          <p:nvPr/>
        </p:nvSpPr>
        <p:spPr>
          <a:xfrm>
            <a:off x="800100" y="1263948"/>
            <a:ext cx="7696200" cy="5016758"/>
          </a:xfrm>
          <a:prstGeom prst="rect">
            <a:avLst/>
          </a:prstGeom>
          <a:noFill/>
        </p:spPr>
        <p:txBody>
          <a:bodyPr wrap="square" rtlCol="0">
            <a:spAutoFit/>
          </a:bodyPr>
          <a:lstStyle/>
          <a:p>
            <a:r>
              <a:rPr lang="en-US" sz="2000" b="1" dirty="0"/>
              <a:t>Pre-study Preparation</a:t>
            </a:r>
          </a:p>
          <a:p>
            <a:endParaRPr lang="en-US" sz="2000" dirty="0"/>
          </a:p>
          <a:p>
            <a:r>
              <a:rPr lang="en-US" sz="2000" dirty="0"/>
              <a:t>Conversations with Jade Winn from University of Southern California Library, who was responsible for coordinating the GWLA study. </a:t>
            </a:r>
          </a:p>
          <a:p>
            <a:endParaRPr lang="en-US" sz="2000" dirty="0"/>
          </a:p>
          <a:p>
            <a:r>
              <a:rPr lang="en-US" sz="2000" dirty="0"/>
              <a:t>Lessons from the GWLA experience:</a:t>
            </a:r>
          </a:p>
          <a:p>
            <a:endParaRPr lang="en-US" sz="2000" dirty="0"/>
          </a:p>
          <a:p>
            <a:pPr marL="457200" indent="-457200">
              <a:buAutoNum type="arabicPeriod"/>
            </a:pPr>
            <a:r>
              <a:rPr lang="en-US" sz="2000" dirty="0"/>
              <a:t>No need to collect data on variables for which we do not anticipate any current or future use for analysis.</a:t>
            </a:r>
          </a:p>
          <a:p>
            <a:pPr marL="457200" indent="-457200">
              <a:buAutoNum type="arabicPeriod"/>
            </a:pPr>
            <a:r>
              <a:rPr lang="en-US" sz="2000" dirty="0"/>
              <a:t>There are students who have taken more than one courses where they received information literacy (IL) instruction. </a:t>
            </a:r>
          </a:p>
          <a:p>
            <a:pPr marL="457200" indent="-457200">
              <a:buAutoNum type="arabicPeriod"/>
            </a:pPr>
            <a:r>
              <a:rPr lang="en-US" sz="2000" dirty="0"/>
              <a:t>Ideas to optimize the data collection instrument  - e.g. how to collect data on IL instruction methods to make data analysis easier; how IR data could be broken into enrollment and course data, etc.</a:t>
            </a:r>
          </a:p>
        </p:txBody>
      </p:sp>
    </p:spTree>
    <p:extLst>
      <p:ext uri="{BB962C8B-B14F-4D97-AF65-F5344CB8AC3E}">
        <p14:creationId xmlns:p14="http://schemas.microsoft.com/office/powerpoint/2010/main" val="277371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5</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t>Project Progress</a:t>
            </a:r>
          </a:p>
        </p:txBody>
      </p:sp>
      <p:sp>
        <p:nvSpPr>
          <p:cNvPr id="6" name="TextBox 5"/>
          <p:cNvSpPr txBox="1"/>
          <p:nvPr/>
        </p:nvSpPr>
        <p:spPr>
          <a:xfrm>
            <a:off x="800100" y="1371600"/>
            <a:ext cx="7696200" cy="3785652"/>
          </a:xfrm>
          <a:prstGeom prst="rect">
            <a:avLst/>
          </a:prstGeom>
          <a:noFill/>
        </p:spPr>
        <p:txBody>
          <a:bodyPr wrap="square" rtlCol="0">
            <a:spAutoFit/>
          </a:bodyPr>
          <a:lstStyle/>
          <a:p>
            <a:r>
              <a:rPr lang="en-US" sz="2000" b="1" dirty="0"/>
              <a:t>Development of Data Collection Instrument</a:t>
            </a:r>
          </a:p>
          <a:p>
            <a:endParaRPr lang="en-US" sz="2000" dirty="0"/>
          </a:p>
          <a:p>
            <a:r>
              <a:rPr lang="en-US" sz="2000" dirty="0"/>
              <a:t>For </a:t>
            </a:r>
            <a:r>
              <a:rPr lang="en-US" sz="2000" u="sng" dirty="0"/>
              <a:t>institutional data </a:t>
            </a:r>
            <a:r>
              <a:rPr lang="en-US" sz="2000" dirty="0"/>
              <a:t>and </a:t>
            </a:r>
            <a:r>
              <a:rPr lang="en-US" sz="2000" u="sng" dirty="0"/>
              <a:t>IL instruction data</a:t>
            </a:r>
            <a:r>
              <a:rPr lang="en-US" sz="2000" dirty="0"/>
              <a:t>  – documents are created to explain all the variables required, data collection timeline, and what the data collection instrument and data output should look like.</a:t>
            </a:r>
          </a:p>
          <a:p>
            <a:endParaRPr lang="en-US" sz="2000" dirty="0"/>
          </a:p>
          <a:p>
            <a:r>
              <a:rPr lang="en-US" sz="2000" dirty="0"/>
              <a:t>A series of meetings were held with participating librarians and representatives from the institutional research office to 1) explain the variables and the data collection process, and 2) to collect input to make the data collect collection instrument more effective.</a:t>
            </a:r>
          </a:p>
          <a:p>
            <a:endParaRPr lang="en-US" sz="2000" dirty="0"/>
          </a:p>
        </p:txBody>
      </p:sp>
    </p:spTree>
    <p:extLst>
      <p:ext uri="{BB962C8B-B14F-4D97-AF65-F5344CB8AC3E}">
        <p14:creationId xmlns:p14="http://schemas.microsoft.com/office/powerpoint/2010/main" val="191341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6</a:t>
            </a:fld>
            <a:endParaRPr lang="en-US" dirty="0"/>
          </a:p>
        </p:txBody>
      </p:sp>
      <p:sp>
        <p:nvSpPr>
          <p:cNvPr id="6" name="Rectangle 5"/>
          <p:cNvSpPr/>
          <p:nvPr/>
        </p:nvSpPr>
        <p:spPr>
          <a:xfrm>
            <a:off x="152400" y="914400"/>
            <a:ext cx="5867400" cy="369332"/>
          </a:xfrm>
          <a:prstGeom prst="rect">
            <a:avLst/>
          </a:prstGeom>
        </p:spPr>
        <p:txBody>
          <a:bodyPr wrap="square">
            <a:spAutoFit/>
          </a:bodyPr>
          <a:lstStyle/>
          <a:p>
            <a:r>
              <a:rPr lang="en-US" b="1" dirty="0"/>
              <a:t>Document Explaining Institutional Data Collection</a:t>
            </a:r>
          </a:p>
        </p:txBody>
      </p:sp>
      <p:pic>
        <p:nvPicPr>
          <p:cNvPr id="4" name="Picture 3"/>
          <p:cNvPicPr>
            <a:picLocks noChangeAspect="1"/>
          </p:cNvPicPr>
          <p:nvPr/>
        </p:nvPicPr>
        <p:blipFill>
          <a:blip r:embed="rId2"/>
          <a:stretch>
            <a:fillRect/>
          </a:stretch>
        </p:blipFill>
        <p:spPr>
          <a:xfrm>
            <a:off x="5255" y="1520428"/>
            <a:ext cx="9144000" cy="5018484"/>
          </a:xfrm>
          <a:prstGeom prst="rect">
            <a:avLst/>
          </a:prstGeom>
        </p:spPr>
      </p:pic>
    </p:spTree>
    <p:extLst>
      <p:ext uri="{BB962C8B-B14F-4D97-AF65-F5344CB8AC3E}">
        <p14:creationId xmlns:p14="http://schemas.microsoft.com/office/powerpoint/2010/main" val="172768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7</a:t>
            </a:fld>
            <a:endParaRPr lang="en-US" dirty="0"/>
          </a:p>
        </p:txBody>
      </p:sp>
      <p:pic>
        <p:nvPicPr>
          <p:cNvPr id="5" name="Picture 4"/>
          <p:cNvPicPr>
            <a:picLocks noChangeAspect="1"/>
          </p:cNvPicPr>
          <p:nvPr/>
        </p:nvPicPr>
        <p:blipFill>
          <a:blip r:embed="rId2"/>
          <a:stretch>
            <a:fillRect/>
          </a:stretch>
        </p:blipFill>
        <p:spPr>
          <a:xfrm>
            <a:off x="0" y="1447800"/>
            <a:ext cx="9144000" cy="5018484"/>
          </a:xfrm>
          <a:prstGeom prst="rect">
            <a:avLst/>
          </a:prstGeom>
        </p:spPr>
      </p:pic>
      <p:sp>
        <p:nvSpPr>
          <p:cNvPr id="6" name="Rectangle 5"/>
          <p:cNvSpPr/>
          <p:nvPr/>
        </p:nvSpPr>
        <p:spPr>
          <a:xfrm>
            <a:off x="152400" y="914400"/>
            <a:ext cx="5867400" cy="369332"/>
          </a:xfrm>
          <a:prstGeom prst="rect">
            <a:avLst/>
          </a:prstGeom>
        </p:spPr>
        <p:txBody>
          <a:bodyPr wrap="square">
            <a:spAutoFit/>
          </a:bodyPr>
          <a:lstStyle/>
          <a:p>
            <a:r>
              <a:rPr lang="en-US" b="1" dirty="0"/>
              <a:t>Document Explaining Institutional Data Collection</a:t>
            </a:r>
          </a:p>
        </p:txBody>
      </p:sp>
    </p:spTree>
    <p:extLst>
      <p:ext uri="{BB962C8B-B14F-4D97-AF65-F5344CB8AC3E}">
        <p14:creationId xmlns:p14="http://schemas.microsoft.com/office/powerpoint/2010/main" val="344077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8</a:t>
            </a:fld>
            <a:endParaRPr lang="en-US" dirty="0"/>
          </a:p>
        </p:txBody>
      </p:sp>
      <p:sp>
        <p:nvSpPr>
          <p:cNvPr id="6" name="Rectangle 5"/>
          <p:cNvSpPr/>
          <p:nvPr/>
        </p:nvSpPr>
        <p:spPr>
          <a:xfrm>
            <a:off x="152400" y="914400"/>
            <a:ext cx="5867400" cy="369332"/>
          </a:xfrm>
          <a:prstGeom prst="rect">
            <a:avLst/>
          </a:prstGeom>
        </p:spPr>
        <p:txBody>
          <a:bodyPr wrap="square">
            <a:spAutoFit/>
          </a:bodyPr>
          <a:lstStyle/>
          <a:p>
            <a:r>
              <a:rPr lang="en-US" b="1" dirty="0"/>
              <a:t>Document Explaining Institutional Data Collection</a:t>
            </a:r>
          </a:p>
        </p:txBody>
      </p:sp>
      <p:pic>
        <p:nvPicPr>
          <p:cNvPr id="4" name="Picture 3"/>
          <p:cNvPicPr>
            <a:picLocks noChangeAspect="1"/>
          </p:cNvPicPr>
          <p:nvPr/>
        </p:nvPicPr>
        <p:blipFill>
          <a:blip r:embed="rId2"/>
          <a:stretch>
            <a:fillRect/>
          </a:stretch>
        </p:blipFill>
        <p:spPr>
          <a:xfrm>
            <a:off x="0" y="1520428"/>
            <a:ext cx="9144000" cy="5018484"/>
          </a:xfrm>
          <a:prstGeom prst="rect">
            <a:avLst/>
          </a:prstGeom>
        </p:spPr>
      </p:pic>
    </p:spTree>
    <p:extLst>
      <p:ext uri="{BB962C8B-B14F-4D97-AF65-F5344CB8AC3E}">
        <p14:creationId xmlns:p14="http://schemas.microsoft.com/office/powerpoint/2010/main" val="218635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4/23/2020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9</a:t>
            </a:fld>
            <a:endParaRPr lang="en-US" dirty="0"/>
          </a:p>
        </p:txBody>
      </p:sp>
      <p:sp>
        <p:nvSpPr>
          <p:cNvPr id="6" name="Rectangle 5"/>
          <p:cNvSpPr/>
          <p:nvPr/>
        </p:nvSpPr>
        <p:spPr>
          <a:xfrm>
            <a:off x="152400" y="914400"/>
            <a:ext cx="5867400" cy="369332"/>
          </a:xfrm>
          <a:prstGeom prst="rect">
            <a:avLst/>
          </a:prstGeom>
        </p:spPr>
        <p:txBody>
          <a:bodyPr wrap="square">
            <a:spAutoFit/>
          </a:bodyPr>
          <a:lstStyle/>
          <a:p>
            <a:r>
              <a:rPr lang="en-US" b="1" dirty="0"/>
              <a:t>Document Explaining Institutional Data Collection</a:t>
            </a:r>
          </a:p>
        </p:txBody>
      </p:sp>
      <p:pic>
        <p:nvPicPr>
          <p:cNvPr id="7" name="Picture 6"/>
          <p:cNvPicPr>
            <a:picLocks noChangeAspect="1"/>
          </p:cNvPicPr>
          <p:nvPr/>
        </p:nvPicPr>
        <p:blipFill>
          <a:blip r:embed="rId2"/>
          <a:stretch>
            <a:fillRect/>
          </a:stretch>
        </p:blipFill>
        <p:spPr>
          <a:xfrm>
            <a:off x="2628" y="1520428"/>
            <a:ext cx="9144000" cy="5018484"/>
          </a:xfrm>
          <a:prstGeom prst="rect">
            <a:avLst/>
          </a:prstGeom>
        </p:spPr>
      </p:pic>
    </p:spTree>
    <p:extLst>
      <p:ext uri="{BB962C8B-B14F-4D97-AF65-F5344CB8AC3E}">
        <p14:creationId xmlns:p14="http://schemas.microsoft.com/office/powerpoint/2010/main" val="1053473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OLD Student Success Study Status Report&amp;quot;&quot;/&gt;&lt;property id=&quot;20307&quot; value=&quot;256&quot;/&gt;&lt;/object&gt;&lt;object type=&quot;3&quot; unique_id=&quot;10005&quot;&gt;&lt;property id=&quot;20148&quot; value=&quot;5&quot;/&gt;&lt;property id=&quot;20300&quot; value=&quot;Slide 22&quot;/&gt;&lt;property id=&quot;20307&quot; value=&quot;266&quot;/&gt;&lt;/object&gt;&lt;object type=&quot;3&quot; unique_id=&quot;19190&quot;&gt;&lt;property id=&quot;20148&quot; value=&quot;5&quot;/&gt;&lt;property id=&quot;20300&quot; value=&quot;Slide 3&quot;/&gt;&lt;property id=&quot;20307&quot; value=&quot;391&quot;/&gt;&lt;/object&gt;&lt;object type=&quot;3&quot; unique_id=&quot;19438&quot;&gt;&lt;property id=&quot;20148&quot; value=&quot;5&quot;/&gt;&lt;property id=&quot;20300&quot; value=&quot;Slide 2&quot;/&gt;&lt;property id=&quot;20307&quot; value=&quot;403&quot;/&gt;&lt;/object&gt;&lt;object type=&quot;3&quot; unique_id=&quot;21767&quot;&gt;&lt;property id=&quot;20148&quot; value=&quot;5&quot;/&gt;&lt;property id=&quot;20300&quot; value=&quot;Slide 4&quot;/&gt;&lt;property id=&quot;20307&quot; value=&quot;436&quot;/&gt;&lt;/object&gt;&lt;object type=&quot;3&quot; unique_id=&quot;21768&quot;&gt;&lt;property id=&quot;20148&quot; value=&quot;5&quot;/&gt;&lt;property id=&quot;20300&quot; value=&quot;Slide 5&quot;/&gt;&lt;property id=&quot;20307&quot; value=&quot;437&quot;/&gt;&lt;/object&gt;&lt;object type=&quot;3&quot; unique_id=&quot;21857&quot;&gt;&lt;property id=&quot;20148&quot; value=&quot;5&quot;/&gt;&lt;property id=&quot;20300&quot; value=&quot;Slide 7&quot;/&gt;&lt;property id=&quot;20307&quot; value=&quot;438&quot;/&gt;&lt;/object&gt;&lt;object type=&quot;3&quot; unique_id=&quot;21858&quot;&gt;&lt;property id=&quot;20148&quot; value=&quot;5&quot;/&gt;&lt;property id=&quot;20300&quot; value=&quot;Slide 11&quot;/&gt;&lt;property id=&quot;20307&quot; value=&quot;439&quot;/&gt;&lt;/object&gt;&lt;object type=&quot;3&quot; unique_id=&quot;21859&quot;&gt;&lt;property id=&quot;20148&quot; value=&quot;5&quot;/&gt;&lt;property id=&quot;20300&quot; value=&quot;Slide 15&quot;/&gt;&lt;property id=&quot;20307&quot; value=&quot;441&quot;/&gt;&lt;/object&gt;&lt;object type=&quot;3&quot; unique_id=&quot;22006&quot;&gt;&lt;property id=&quot;20148&quot; value=&quot;5&quot;/&gt;&lt;property id=&quot;20300&quot; value=&quot;Slide 6&quot;/&gt;&lt;property id=&quot;20307&quot; value=&quot;444&quot;/&gt;&lt;/object&gt;&lt;object type=&quot;3&quot; unique_id=&quot;22007&quot;&gt;&lt;property id=&quot;20148&quot; value=&quot;5&quot;/&gt;&lt;property id=&quot;20300&quot; value=&quot;Slide 8&quot;/&gt;&lt;property id=&quot;20307&quot; value=&quot;442&quot;/&gt;&lt;/object&gt;&lt;object type=&quot;3&quot; unique_id=&quot;22008&quot;&gt;&lt;property id=&quot;20148&quot; value=&quot;5&quot;/&gt;&lt;property id=&quot;20300&quot; value=&quot;Slide 9&quot;/&gt;&lt;property id=&quot;20307&quot; value=&quot;443&quot;/&gt;&lt;/object&gt;&lt;object type=&quot;3&quot; unique_id=&quot;22009&quot;&gt;&lt;property id=&quot;20148&quot; value=&quot;5&quot;/&gt;&lt;property id=&quot;20300&quot; value=&quot;Slide 10&quot;/&gt;&lt;property id=&quot;20307&quot; value=&quot;446&quot;/&gt;&lt;/object&gt;&lt;object type=&quot;3&quot; unique_id=&quot;22010&quot;&gt;&lt;property id=&quot;20148&quot; value=&quot;5&quot;/&gt;&lt;property id=&quot;20300&quot; value=&quot;Slide 12&quot;/&gt;&lt;property id=&quot;20307&quot; value=&quot;445&quot;/&gt;&lt;/object&gt;&lt;object type=&quot;3&quot; unique_id=&quot;22011&quot;&gt;&lt;property id=&quot;20148&quot; value=&quot;5&quot;/&gt;&lt;property id=&quot;20300&quot; value=&quot;Slide 13&quot;/&gt;&lt;property id=&quot;20307&quot; value=&quot;447&quot;/&gt;&lt;/object&gt;&lt;object type=&quot;3&quot; unique_id=&quot;22012&quot;&gt;&lt;property id=&quot;20148&quot; value=&quot;5&quot;/&gt;&lt;property id=&quot;20300&quot; value=&quot;Slide 14&quot;/&gt;&lt;property id=&quot;20307&quot; value=&quot;448&quot;/&gt;&lt;/object&gt;&lt;object type=&quot;3&quot; unique_id=&quot;22089&quot;&gt;&lt;property id=&quot;20148&quot; value=&quot;5&quot;/&gt;&lt;property id=&quot;20300&quot; value=&quot;Slide 17&quot;/&gt;&lt;property id=&quot;20307&quot; value=&quot;449&quot;/&gt;&lt;/object&gt;&lt;object type=&quot;3&quot; unique_id=&quot;22090&quot;&gt;&lt;property id=&quot;20148&quot; value=&quot;5&quot;/&gt;&lt;property id=&quot;20300&quot; value=&quot;Slide 18&quot;/&gt;&lt;property id=&quot;20307&quot; value=&quot;450&quot;/&gt;&lt;/object&gt;&lt;object type=&quot;3&quot; unique_id=&quot;22154&quot;&gt;&lt;property id=&quot;20148&quot; value=&quot;5&quot;/&gt;&lt;property id=&quot;20300&quot; value=&quot;Slide 19&quot;/&gt;&lt;property id=&quot;20307&quot; value=&quot;451&quot;/&gt;&lt;/object&gt;&lt;object type=&quot;3&quot; unique_id=&quot;22243&quot;&gt;&lt;property id=&quot;20148&quot; value=&quot;5&quot;/&gt;&lt;property id=&quot;20300&quot; value=&quot;Slide 16&quot;/&gt;&lt;property id=&quot;20307&quot; value=&quot;452&quot;/&gt;&lt;/object&gt;&lt;object type=&quot;3&quot; unique_id=&quot;22314&quot;&gt;&lt;property id=&quot;20148&quot; value=&quot;5&quot;/&gt;&lt;property id=&quot;20300&quot; value=&quot;Slide 20&quot;/&gt;&lt;property id=&quot;20307&quot; value=&quot;453&quot;/&gt;&lt;/object&gt;&lt;object type=&quot;3&quot; unique_id=&quot;22454&quot;&gt;&lt;property id=&quot;20148&quot; value=&quot;5&quot;/&gt;&lt;property id=&quot;20300&quot; value=&quot;Slide 21&quot;/&gt;&lt;property id=&quot;20307&quot; value=&quot;454&quot;/&gt;&lt;/object&gt;&lt;/object&gt;&lt;object type=&quot;8&quot; unique_id=&quot;1006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8575</TotalTime>
  <Words>940</Words>
  <Application>Microsoft Office PowerPoint</Application>
  <PresentationFormat>On-screen Show (4:3)</PresentationFormat>
  <Paragraphs>167</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COLD Student Success Study Status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Adoption of Second Life as an Instructional Venue</dc:title>
  <dc:creator>Lili Luo</dc:creator>
  <cp:lastModifiedBy>Kautzman, Amy M</cp:lastModifiedBy>
  <cp:revision>336</cp:revision>
  <dcterms:created xsi:type="dcterms:W3CDTF">2007-08-16T03:52:11Z</dcterms:created>
  <dcterms:modified xsi:type="dcterms:W3CDTF">2020-04-23T21:52:02Z</dcterms:modified>
</cp:coreProperties>
</file>