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396" r:id="rId3"/>
    <p:sldId id="398" r:id="rId4"/>
    <p:sldId id="399" r:id="rId5"/>
    <p:sldId id="397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dley, Brandon" initials="D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1A22"/>
    <a:srgbClr val="91D4F1"/>
    <a:srgbClr val="00AAE2"/>
    <a:srgbClr val="141A22"/>
    <a:srgbClr val="121A20"/>
    <a:srgbClr val="121A22"/>
    <a:srgbClr val="111921"/>
    <a:srgbClr val="CCCEDA"/>
    <a:srgbClr val="0E1A20"/>
    <a:srgbClr val="0C1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154" autoAdjust="0"/>
    <p:restoredTop sz="96405"/>
  </p:normalViewPr>
  <p:slideViewPr>
    <p:cSldViewPr>
      <p:cViewPr varScale="1">
        <p:scale>
          <a:sx n="113" d="100"/>
          <a:sy n="113" d="100"/>
        </p:scale>
        <p:origin x="200" y="5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54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6993-C4D8-4BFC-B7C9-BEA0D3D5DE1B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3B7F7-50D7-4DE1-A5C5-59C6D9031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2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101A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2800" y="3733800"/>
            <a:ext cx="10363200" cy="1752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5486400"/>
            <a:ext cx="8534400" cy="762000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08919"/>
            <a:ext cx="4543251" cy="332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8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0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1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>
            <a:normAutofit/>
          </a:bodyPr>
          <a:lstStyle>
            <a:lvl1pPr algn="l">
              <a:defRPr sz="4000" b="1" baseline="0">
                <a:solidFill>
                  <a:srgbClr val="101A2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600201"/>
            <a:ext cx="10972800" cy="4472781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0" y="6172200"/>
            <a:ext cx="12192000" cy="685800"/>
            <a:chOff x="0" y="6172200"/>
            <a:chExt cx="12192000" cy="685800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6673273"/>
              <a:ext cx="12192000" cy="184727"/>
            </a:xfrm>
            <a:prstGeom prst="rect">
              <a:avLst/>
            </a:prstGeom>
            <a:solidFill>
              <a:srgbClr val="141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6200" y="6172200"/>
              <a:ext cx="5770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16"/>
            <p:cNvSpPr/>
            <p:nvPr userDrawn="1"/>
          </p:nvSpPr>
          <p:spPr>
            <a:xfrm>
              <a:off x="0" y="6629400"/>
              <a:ext cx="12192000" cy="76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0070C0"/>
                </a:gs>
                <a:gs pos="36000">
                  <a:srgbClr val="FFFF00"/>
                </a:gs>
                <a:gs pos="66000">
                  <a:srgbClr val="00B05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75081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514603"/>
            <a:ext cx="10363200" cy="3254375"/>
          </a:xfrm>
        </p:spPr>
        <p:txBody>
          <a:bodyPr anchor="t"/>
          <a:lstStyle>
            <a:lvl1pPr algn="ctr">
              <a:defRPr sz="40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6172200"/>
            <a:ext cx="12192000" cy="685800"/>
            <a:chOff x="0" y="6172200"/>
            <a:chExt cx="12192000" cy="6858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6673273"/>
              <a:ext cx="12192000" cy="184727"/>
            </a:xfrm>
            <a:prstGeom prst="rect">
              <a:avLst/>
            </a:prstGeom>
            <a:solidFill>
              <a:srgbClr val="141A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6200" y="6172200"/>
              <a:ext cx="5770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/>
            <p:cNvSpPr/>
            <p:nvPr userDrawn="1"/>
          </p:nvSpPr>
          <p:spPr>
            <a:xfrm>
              <a:off x="0" y="6629400"/>
              <a:ext cx="12192000" cy="76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0070C0"/>
                </a:gs>
                <a:gs pos="36000">
                  <a:srgbClr val="FFFF00"/>
                </a:gs>
                <a:gs pos="66000">
                  <a:srgbClr val="00B05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88623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4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5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4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3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3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EDA"/>
            </a:gs>
            <a:gs pos="49000">
              <a:schemeClr val="bg1"/>
            </a:gs>
            <a:gs pos="10000">
              <a:schemeClr val="accent1">
                <a:lumMod val="20000"/>
                <a:lumOff val="80000"/>
              </a:schemeClr>
            </a:gs>
            <a:gs pos="2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5316-8C6B-48C9-87E5-CC384E6D9168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D568-DDE7-4FFD-86B7-9F0FB774F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8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CSU+ Expansion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there time and interest?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1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Former Link+ library interested in joining CSU+</a:t>
            </a:r>
          </a:p>
          <a:p>
            <a:pPr lvl="1"/>
            <a:r>
              <a:rPr lang="en-US" dirty="0"/>
              <a:t>Approached by Ex Libris</a:t>
            </a:r>
          </a:p>
          <a:p>
            <a:pPr lvl="1"/>
            <a:r>
              <a:rPr lang="en-US" dirty="0"/>
              <a:t>That specific request fell through</a:t>
            </a:r>
          </a:p>
          <a:p>
            <a:r>
              <a:rPr lang="en-US" dirty="0"/>
              <a:t>Other private colleges in CA may want Link+ alternative</a:t>
            </a:r>
          </a:p>
          <a:p>
            <a:r>
              <a:rPr lang="en-US" dirty="0"/>
              <a:t>Community Colleges &amp; UC coming onto Alma </a:t>
            </a:r>
            <a:r>
              <a:rPr lang="en-US" i="1" dirty="0" err="1"/>
              <a:t>en</a:t>
            </a:r>
            <a:r>
              <a:rPr lang="en-US" i="1" dirty="0"/>
              <a:t> masse</a:t>
            </a:r>
          </a:p>
        </p:txBody>
      </p:sp>
    </p:spTree>
    <p:extLst>
      <p:ext uri="{BB962C8B-B14F-4D97-AF65-F5344CB8AC3E}">
        <p14:creationId xmlns:p14="http://schemas.microsoft.com/office/powerpoint/2010/main" val="53618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possible?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 Libris assures us this can work</a:t>
            </a:r>
          </a:p>
          <a:p>
            <a:r>
              <a:rPr lang="en-US" dirty="0"/>
              <a:t>Can add institution to Alma resource sharing as-is</a:t>
            </a:r>
          </a:p>
          <a:p>
            <a:pPr lvl="1"/>
            <a:r>
              <a:rPr lang="en-US" dirty="0"/>
              <a:t>We have questions about how discovery would work</a:t>
            </a:r>
          </a:p>
          <a:p>
            <a:r>
              <a:rPr lang="en-US" dirty="0"/>
              <a:t>Can do it using Rapido</a:t>
            </a:r>
          </a:p>
          <a:p>
            <a:pPr lvl="1"/>
            <a:r>
              <a:rPr lang="en-US" dirty="0"/>
              <a:t>Extra cost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07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desirable?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 of larger, more diverse collections (like Link+)</a:t>
            </a:r>
          </a:p>
          <a:p>
            <a:pPr lvl="1"/>
            <a:r>
              <a:rPr lang="en-US" dirty="0"/>
              <a:t>depending on partners</a:t>
            </a:r>
          </a:p>
          <a:p>
            <a:r>
              <a:rPr lang="en-US" dirty="0"/>
              <a:t>Need to examine logistics</a:t>
            </a:r>
          </a:p>
          <a:p>
            <a:pPr lvl="1"/>
            <a:r>
              <a:rPr lang="en-US" dirty="0"/>
              <a:t>e.g., courier</a:t>
            </a:r>
          </a:p>
          <a:p>
            <a:r>
              <a:rPr lang="en-US" dirty="0"/>
              <a:t>Need to examine impact on staff, lending</a:t>
            </a:r>
          </a:p>
          <a:p>
            <a:r>
              <a:rPr lang="en-US" dirty="0"/>
              <a:t>Need to examine administration costs &amp; overhead</a:t>
            </a:r>
          </a:p>
          <a:p>
            <a:r>
              <a:rPr lang="en-US" dirty="0"/>
              <a:t>Need to determine cost recovery method to mitigate impact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04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question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we interested expanding resource sharing to non-CSUs?</a:t>
            </a:r>
          </a:p>
          <a:p>
            <a:pPr lvl="1"/>
            <a:r>
              <a:rPr lang="en-US" dirty="0"/>
              <a:t>In effect, building a new “Link+” on Alma.</a:t>
            </a:r>
          </a:p>
          <a:p>
            <a:pPr lvl="1"/>
            <a:r>
              <a:rPr lang="en-US" dirty="0"/>
              <a:t>Yes: What criteria would we use to evaluate desirable partners?</a:t>
            </a:r>
          </a:p>
          <a:p>
            <a:pPr lvl="1"/>
            <a:r>
              <a:rPr lang="en-US" dirty="0"/>
              <a:t>No: Why not? What would need to be “in it” for us to consider the option, if anything?</a:t>
            </a:r>
          </a:p>
          <a:p>
            <a:r>
              <a:rPr lang="en-US" dirty="0"/>
              <a:t>Should have Ex Libris give us details, price breaks, etc.</a:t>
            </a:r>
          </a:p>
        </p:txBody>
      </p:sp>
    </p:spTree>
    <p:extLst>
      <p:ext uri="{BB962C8B-B14F-4D97-AF65-F5344CB8AC3E}">
        <p14:creationId xmlns:p14="http://schemas.microsoft.com/office/powerpoint/2010/main" val="236272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95600" y="4038600"/>
            <a:ext cx="6400800" cy="762000"/>
          </a:xfrm>
        </p:spPr>
        <p:txBody>
          <a:bodyPr>
            <a:normAutofit/>
          </a:bodyPr>
          <a:lstStyle/>
          <a:p>
            <a:r>
              <a:rPr lang="en-US" sz="2800" dirty="0"/>
              <a:t>ulms.calstate.edu</a:t>
            </a:r>
          </a:p>
        </p:txBody>
      </p:sp>
    </p:spTree>
    <p:extLst>
      <p:ext uri="{BB962C8B-B14F-4D97-AF65-F5344CB8AC3E}">
        <p14:creationId xmlns:p14="http://schemas.microsoft.com/office/powerpoint/2010/main" val="300753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" id="{820F4103-46E1-1146-81FC-085D67BF1B0B}" vid="{D9135893-5AD9-EB4E-8471-E074A2DB2A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211</Words>
  <Application>Microsoft Macintosh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CSU+ Expansion</vt:lpstr>
      <vt:lpstr>Background</vt:lpstr>
      <vt:lpstr>Is it possible?</vt:lpstr>
      <vt:lpstr>Is it desirable?</vt:lpstr>
      <vt:lpstr>The question is…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21</cp:revision>
  <dcterms:created xsi:type="dcterms:W3CDTF">2019-11-20T21:53:21Z</dcterms:created>
  <dcterms:modified xsi:type="dcterms:W3CDTF">2019-11-20T23:22:58Z</dcterms:modified>
</cp:coreProperties>
</file>