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D5CECF-25B9-43B1-B158-F874B28AD94F}">
  <a:tblStyle styleId="{85D5CECF-25B9-43B1-B158-F874B28A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4"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b0007c2f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b0007c2f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a7a91a5d5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a7a91a5d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b1f39ee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b1f39ee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a7a91a5d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a7a91a5d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b0007c2f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b0007c2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a7a91a5d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a7a91a5d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a7a91a5d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a7a91a5d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a7a91a5d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a7a91a5d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Funny to note:</a:t>
            </a:r>
            <a:endParaRPr/>
          </a:p>
          <a:p>
            <a:pPr marL="0" lvl="0" indent="0" algn="l" rtl="0">
              <a:spcBef>
                <a:spcPts val="0"/>
              </a:spcBef>
              <a:spcAft>
                <a:spcPts val="0"/>
              </a:spcAft>
              <a:buNone/>
            </a:pPr>
            <a:endParaRPr/>
          </a:p>
          <a:p>
            <a:pPr marL="0" lvl="0" indent="0" algn="l" rtl="0">
              <a:spcBef>
                <a:spcPts val="0"/>
              </a:spcBef>
              <a:spcAft>
                <a:spcPts val="0"/>
              </a:spcAft>
              <a:buNone/>
            </a:pPr>
            <a:r>
              <a:rPr lang="en"/>
              <a:t>Bakersfield, Stanislaus, San Bernardino, San Francisco, and Chico have about same number of books as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San Diego, Humboldt, Sonoma, East Bay have more books than students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a7a91a5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a7a91a5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a7a91a5d5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a7a91a5d5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a7a91a5d5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a7a91a5d5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a7a91a5d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a7a91a5d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5a7473c9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5a7473c9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b0007c2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b0007c2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2.calstate.edu/data-center/institutional-research-analys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ispiecsu.wordpress.com/statistics/" TargetMode="External"/><Relationship Id="rId4" Type="http://schemas.openxmlformats.org/officeDocument/2006/relationships/hyperlink" Target="https://www2.calstate.edu/csu-system/administration/sdlc/Pages/library-statistics-report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18-19 I-SPIE Data</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Meghann Weldon,  meghann@humboldt.edu</a:t>
            </a:r>
            <a:endParaRPr/>
          </a:p>
          <a:p>
            <a:pPr marL="0" lvl="0" indent="0" algn="l" rtl="0">
              <a:spcBef>
                <a:spcPts val="0"/>
              </a:spcBef>
              <a:spcAft>
                <a:spcPts val="0"/>
              </a:spcAft>
              <a:buNone/>
            </a:pPr>
            <a:r>
              <a:rPr lang="en"/>
              <a:t>Natalya Serge Magazino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201150" y="42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RapidILL for the 17 CSUs using RapidILL</a:t>
            </a:r>
            <a:endParaRPr/>
          </a:p>
          <a:p>
            <a:pPr marL="0" lvl="0" indent="0" algn="l" rtl="0">
              <a:spcBef>
                <a:spcPts val="0"/>
              </a:spcBef>
              <a:spcAft>
                <a:spcPts val="0"/>
              </a:spcAft>
              <a:buClr>
                <a:schemeClr val="dk1"/>
              </a:buClr>
              <a:buSzPts val="1100"/>
              <a:buFont typeface="Arial"/>
              <a:buNone/>
            </a:pPr>
            <a:r>
              <a:rPr lang="en" sz="1400"/>
              <a:t>Data from RapidILL (17 CSU libraries)</a:t>
            </a:r>
            <a:endParaRPr/>
          </a:p>
        </p:txBody>
      </p:sp>
      <p:sp>
        <p:nvSpPr>
          <p:cNvPr id="154" name="Google Shape;154;p22"/>
          <p:cNvSpPr txBox="1">
            <a:spLocks noGrp="1"/>
          </p:cNvSpPr>
          <p:nvPr>
            <p:ph type="body" idx="1"/>
          </p:nvPr>
        </p:nvSpPr>
        <p:spPr>
          <a:xfrm>
            <a:off x="262700" y="1364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As </a:t>
            </a:r>
            <a:r>
              <a:rPr lang="en" sz="2000" b="1"/>
              <a:t>borrowers</a:t>
            </a:r>
            <a:r>
              <a:rPr lang="en" sz="2000"/>
              <a:t> getting material for CSU patron’s through RapidILL: </a:t>
            </a:r>
            <a:endParaRPr sz="2000"/>
          </a:p>
          <a:p>
            <a:pPr marL="0" lvl="0" indent="0" algn="l" rtl="0">
              <a:spcBef>
                <a:spcPts val="1600"/>
              </a:spcBef>
              <a:spcAft>
                <a:spcPts val="0"/>
              </a:spcAft>
              <a:buNone/>
            </a:pPr>
            <a:r>
              <a:rPr lang="en"/>
              <a:t>96-99% of items that go through RapidILL are filled via RapidILL </a:t>
            </a:r>
            <a:endParaRPr/>
          </a:p>
          <a:p>
            <a:pPr marL="0" lvl="0" indent="0" algn="l" rtl="0">
              <a:spcBef>
                <a:spcPts val="1600"/>
              </a:spcBef>
              <a:spcAft>
                <a:spcPts val="0"/>
              </a:spcAft>
              <a:buNone/>
            </a:pPr>
            <a:r>
              <a:rPr lang="en"/>
              <a:t>The CSU average turnaround times range from 10.3-15.9 hours</a:t>
            </a:r>
            <a:endParaRPr/>
          </a:p>
          <a:p>
            <a:pPr marL="0" lvl="0" indent="0" algn="l" rtl="0">
              <a:spcBef>
                <a:spcPts val="1600"/>
              </a:spcBef>
              <a:spcAft>
                <a:spcPts val="0"/>
              </a:spcAft>
              <a:buNone/>
            </a:pPr>
            <a:endParaRPr/>
          </a:p>
          <a:p>
            <a:pPr marL="0" lvl="0" indent="0" algn="l" rtl="0">
              <a:spcBef>
                <a:spcPts val="1600"/>
              </a:spcBef>
              <a:spcAft>
                <a:spcPts val="0"/>
              </a:spcAft>
              <a:buNone/>
            </a:pPr>
            <a:r>
              <a:rPr lang="en" sz="2000"/>
              <a:t>As </a:t>
            </a:r>
            <a:r>
              <a:rPr lang="en" sz="2000" b="1"/>
              <a:t>lenders</a:t>
            </a:r>
            <a:r>
              <a:rPr lang="en" sz="2000"/>
              <a:t> filling requests for other libraries through  RapidILL: </a:t>
            </a:r>
            <a:endParaRPr sz="2000"/>
          </a:p>
          <a:p>
            <a:pPr marL="0" lvl="0" indent="0" algn="l" rtl="0">
              <a:spcBef>
                <a:spcPts val="1600"/>
              </a:spcBef>
              <a:spcAft>
                <a:spcPts val="0"/>
              </a:spcAft>
              <a:buNone/>
            </a:pPr>
            <a:r>
              <a:rPr lang="en"/>
              <a:t>The CSU fill rates range from 59-95% </a:t>
            </a:r>
            <a:endParaRPr/>
          </a:p>
          <a:p>
            <a:pPr marL="0" lvl="0" indent="0" algn="l" rtl="0">
              <a:spcBef>
                <a:spcPts val="1600"/>
              </a:spcBef>
              <a:spcAft>
                <a:spcPts val="0"/>
              </a:spcAft>
              <a:buNone/>
            </a:pPr>
            <a:r>
              <a:rPr lang="en"/>
              <a:t>The CSU average turnaround times range from 2.4 to 22.2 hours</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3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Turnaround Time  and Use of CSU+</a:t>
            </a:r>
            <a:endParaRPr/>
          </a:p>
        </p:txBody>
      </p:sp>
      <p:sp>
        <p:nvSpPr>
          <p:cNvPr id="160" name="Google Shape;16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impacts turnaround time at your campus? </a:t>
            </a:r>
            <a:endParaRPr/>
          </a:p>
          <a:p>
            <a:pPr marL="0" lvl="0" indent="457200" algn="l" rtl="0">
              <a:spcBef>
                <a:spcPts val="1600"/>
              </a:spcBef>
              <a:spcAft>
                <a:spcPts val="0"/>
              </a:spcAft>
              <a:buNone/>
            </a:pPr>
            <a:r>
              <a:rPr lang="en"/>
              <a:t>Staffing? Workflow? </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impacts the way your user’s interact with resource sharing?</a:t>
            </a:r>
            <a:endParaRPr/>
          </a:p>
          <a:p>
            <a:pPr marL="0" lvl="0" indent="457200" algn="l" rtl="0">
              <a:spcBef>
                <a:spcPts val="1600"/>
              </a:spcBef>
              <a:spcAft>
                <a:spcPts val="1600"/>
              </a:spcAft>
              <a:buNone/>
            </a:pPr>
            <a:r>
              <a:rPr lang="en"/>
              <a:t>Discovery? Time? Notifications?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11700" y="120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CSU+ Pickup Rates Across the System 2018-2019</a:t>
            </a:r>
            <a:endParaRPr/>
          </a:p>
        </p:txBody>
      </p:sp>
      <p:sp>
        <p:nvSpPr>
          <p:cNvPr id="166" name="Google Shape;166;p24"/>
          <p:cNvSpPr txBox="1">
            <a:spLocks noGrp="1"/>
          </p:cNvSpPr>
          <p:nvPr>
            <p:ph type="body" idx="1"/>
          </p:nvPr>
        </p:nvSpPr>
        <p:spPr>
          <a:xfrm>
            <a:off x="4913500" y="753675"/>
            <a:ext cx="4000200" cy="39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61,951</a:t>
            </a:r>
            <a:r>
              <a:rPr lang="en"/>
              <a:t> CSU+ requests were picked up in 18-19*</a:t>
            </a:r>
            <a:endParaRPr/>
          </a:p>
          <a:p>
            <a:pPr marL="0" lvl="0" indent="0" algn="l" rtl="0">
              <a:spcBef>
                <a:spcPts val="1600"/>
              </a:spcBef>
              <a:spcAft>
                <a:spcPts val="0"/>
              </a:spcAft>
              <a:buNone/>
            </a:pPr>
            <a:r>
              <a:rPr lang="en"/>
              <a:t>16,122 CSU+ requests were </a:t>
            </a:r>
            <a:r>
              <a:rPr lang="en" b="1"/>
              <a:t>not </a:t>
            </a:r>
            <a:r>
              <a:rPr lang="en"/>
              <a:t>picked up in 18-19*</a:t>
            </a:r>
            <a:endParaRPr/>
          </a:p>
          <a:p>
            <a:pPr marL="0" lvl="0" indent="0" algn="l" rtl="0">
              <a:spcBef>
                <a:spcPts val="1600"/>
              </a:spcBef>
              <a:spcAft>
                <a:spcPts val="0"/>
              </a:spcAft>
              <a:buNone/>
            </a:pPr>
            <a:r>
              <a:rPr lang="en" b="1"/>
              <a:t>79.35</a:t>
            </a:r>
            <a:r>
              <a:rPr lang="en"/>
              <a:t>% average pickup rate for the CSU system in 18-19*</a:t>
            </a:r>
            <a:endParaRPr/>
          </a:p>
          <a:p>
            <a:pPr marL="0" lvl="0" indent="0" algn="l" rtl="0">
              <a:spcBef>
                <a:spcPts val="1600"/>
              </a:spcBef>
              <a:spcAft>
                <a:spcPts val="0"/>
              </a:spcAft>
              <a:buNone/>
            </a:pPr>
            <a:r>
              <a:rPr lang="en"/>
              <a:t>Average borrowing TAT was 3.4 days</a:t>
            </a:r>
            <a:endParaRPr b="1"/>
          </a:p>
          <a:p>
            <a:pPr marL="0" lvl="0" indent="0" algn="l" rtl="0">
              <a:spcBef>
                <a:spcPts val="1600"/>
              </a:spcBef>
              <a:spcAft>
                <a:spcPts val="0"/>
              </a:spcAft>
              <a:buNone/>
            </a:pPr>
            <a:r>
              <a:rPr lang="en" sz="900"/>
              <a:t>* Northridge numbers are not included in pick up rate. Due to their workflow these numbers can not be gathered in the NZ. Thus, the CSU+ picked up items do not include values for Northridge users. </a:t>
            </a:r>
            <a:endParaRPr sz="900"/>
          </a:p>
          <a:p>
            <a:pPr marL="0" lvl="0" indent="0" algn="l" rtl="0">
              <a:spcBef>
                <a:spcPts val="1600"/>
              </a:spcBef>
              <a:spcAft>
                <a:spcPts val="1600"/>
              </a:spcAft>
              <a:buNone/>
            </a:pPr>
            <a:endParaRPr/>
          </a:p>
        </p:txBody>
      </p:sp>
      <p:sp>
        <p:nvSpPr>
          <p:cNvPr id="167" name="Google Shape;167;p24"/>
          <p:cNvSpPr txBox="1"/>
          <p:nvPr/>
        </p:nvSpPr>
        <p:spPr>
          <a:xfrm>
            <a:off x="237125" y="4693125"/>
            <a:ext cx="6940500" cy="36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b="1">
                <a:solidFill>
                  <a:srgbClr val="5B0F00"/>
                </a:solidFill>
              </a:rPr>
              <a:t>What factors affect pickup rate and TAT at your campus?</a:t>
            </a:r>
            <a:r>
              <a:rPr lang="en" sz="1800" b="1">
                <a:solidFill>
                  <a:schemeClr val="dk2"/>
                </a:solidFill>
              </a:rPr>
              <a:t> </a:t>
            </a:r>
            <a:endParaRPr/>
          </a:p>
        </p:txBody>
      </p:sp>
      <p:pic>
        <p:nvPicPr>
          <p:cNvPr id="168" name="Google Shape;168;p24"/>
          <p:cNvPicPr preferRelativeResize="0"/>
          <p:nvPr/>
        </p:nvPicPr>
        <p:blipFill>
          <a:blip r:embed="rId3">
            <a:alphaModFix/>
          </a:blip>
          <a:stretch>
            <a:fillRect/>
          </a:stretch>
        </p:blipFill>
        <p:spPr>
          <a:xfrm>
            <a:off x="384025" y="708450"/>
            <a:ext cx="4317200" cy="40393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11700" y="134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makes ILL happen at our CSUs? </a:t>
            </a:r>
            <a:endParaRPr/>
          </a:p>
        </p:txBody>
      </p:sp>
      <p:pic>
        <p:nvPicPr>
          <p:cNvPr id="174" name="Google Shape;174;p25"/>
          <p:cNvPicPr preferRelativeResize="0"/>
          <p:nvPr/>
        </p:nvPicPr>
        <p:blipFill rotWithShape="1">
          <a:blip r:embed="rId3">
            <a:alphaModFix/>
          </a:blip>
          <a:srcRect l="7340" t="311" r="11006" b="19732"/>
          <a:stretch/>
        </p:blipFill>
        <p:spPr>
          <a:xfrm>
            <a:off x="1706477" y="719838"/>
            <a:ext cx="5141849" cy="3776200"/>
          </a:xfrm>
          <a:prstGeom prst="rect">
            <a:avLst/>
          </a:prstGeom>
          <a:noFill/>
          <a:ln>
            <a:noFill/>
          </a:ln>
        </p:spPr>
      </p:pic>
      <p:sp>
        <p:nvSpPr>
          <p:cNvPr id="175" name="Google Shape;175;p25"/>
          <p:cNvSpPr txBox="1"/>
          <p:nvPr/>
        </p:nvSpPr>
        <p:spPr>
          <a:xfrm>
            <a:off x="1807638" y="4509000"/>
            <a:ext cx="4551300" cy="7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Photo from: I-SPIE Conference 2019 at CSU Fullerton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97825"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Staffing by Classification</a:t>
            </a:r>
            <a:endParaRPr/>
          </a:p>
          <a:p>
            <a:pPr marL="0" lvl="0" indent="0" algn="l" rtl="0">
              <a:spcBef>
                <a:spcPts val="0"/>
              </a:spcBef>
              <a:spcAft>
                <a:spcPts val="0"/>
              </a:spcAft>
              <a:buNone/>
            </a:pPr>
            <a:endParaRPr sz="1800"/>
          </a:p>
        </p:txBody>
      </p:sp>
      <p:sp>
        <p:nvSpPr>
          <p:cNvPr id="181" name="Google Shape;181;p26"/>
          <p:cNvSpPr txBox="1"/>
          <p:nvPr/>
        </p:nvSpPr>
        <p:spPr>
          <a:xfrm>
            <a:off x="5072300" y="4721400"/>
            <a:ext cx="39519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FFFF"/>
                </a:highlight>
              </a:rPr>
              <a:t>* San Diego’s student hours not represented</a:t>
            </a:r>
            <a:endParaRPr/>
          </a:p>
        </p:txBody>
      </p:sp>
      <p:pic>
        <p:nvPicPr>
          <p:cNvPr id="182" name="Google Shape;182;p26"/>
          <p:cNvPicPr preferRelativeResize="0"/>
          <p:nvPr/>
        </p:nvPicPr>
        <p:blipFill rotWithShape="1">
          <a:blip r:embed="rId3">
            <a:alphaModFix/>
          </a:blip>
          <a:srcRect l="11773" r="9213"/>
          <a:stretch/>
        </p:blipFill>
        <p:spPr>
          <a:xfrm>
            <a:off x="4847050" y="1055325"/>
            <a:ext cx="4024300" cy="3757025"/>
          </a:xfrm>
          <a:prstGeom prst="rect">
            <a:avLst/>
          </a:prstGeom>
          <a:noFill/>
          <a:ln>
            <a:noFill/>
          </a:ln>
        </p:spPr>
      </p:pic>
      <p:sp>
        <p:nvSpPr>
          <p:cNvPr id="183" name="Google Shape;183;p26"/>
          <p:cNvSpPr txBox="1"/>
          <p:nvPr/>
        </p:nvSpPr>
        <p:spPr>
          <a:xfrm>
            <a:off x="291275" y="1547900"/>
            <a:ext cx="4380000" cy="18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Proxima Nova"/>
                <a:ea typeface="Proxima Nova"/>
                <a:cs typeface="Proxima Nova"/>
                <a:sym typeface="Proxima Nova"/>
              </a:rPr>
              <a:t>ILL is supported by…</a:t>
            </a:r>
            <a:endParaRPr sz="20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b="1">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Librarians at 4 CSUs </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LSSIVs at 11 CSUs</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LSSIIIs  at 16 CSUs </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LSSIIs at 14 CSUs </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LSSIs at 4 CSUs </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Student Assistants at 21 CSUs</a:t>
            </a:r>
            <a:endParaRPr sz="1800">
              <a:latin typeface="Proxima Nova"/>
              <a:ea typeface="Proxima Nova"/>
              <a:cs typeface="Proxima Nova"/>
              <a:sym typeface="Proxima Nova"/>
            </a:endParaRPr>
          </a:p>
        </p:txBody>
      </p:sp>
      <p:sp>
        <p:nvSpPr>
          <p:cNvPr id="184" name="Google Shape;184;p26"/>
          <p:cNvSpPr txBox="1"/>
          <p:nvPr/>
        </p:nvSpPr>
        <p:spPr>
          <a:xfrm>
            <a:off x="4539913" y="572688"/>
            <a:ext cx="4866900" cy="2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Hours By Classification Each Week </a:t>
            </a:r>
            <a:endParaRPr sz="2000" b="1"/>
          </a:p>
        </p:txBody>
      </p:sp>
      <p:cxnSp>
        <p:nvCxnSpPr>
          <p:cNvPr id="185" name="Google Shape;185;p26"/>
          <p:cNvCxnSpPr>
            <a:endCxn id="184" idx="0"/>
          </p:cNvCxnSpPr>
          <p:nvPr/>
        </p:nvCxnSpPr>
        <p:spPr>
          <a:xfrm>
            <a:off x="1606663" y="556488"/>
            <a:ext cx="5366700" cy="1620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idx="1"/>
          </p:nvPr>
        </p:nvSpPr>
        <p:spPr>
          <a:xfrm>
            <a:off x="311700" y="389000"/>
            <a:ext cx="8520600" cy="4172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800">
                <a:solidFill>
                  <a:schemeClr val="dk1"/>
                </a:solidFill>
              </a:rPr>
              <a:t>Data is from the following sources:</a:t>
            </a:r>
            <a:endParaRPr sz="2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r>
              <a:rPr lang="en" sz="1400">
                <a:solidFill>
                  <a:schemeClr val="dk1"/>
                </a:solidFill>
              </a:rPr>
              <a:t>ILL Volume , Staffing, Most Requested Journal Title</a:t>
            </a:r>
            <a:endParaRPr sz="1400">
              <a:solidFill>
                <a:schemeClr val="dk1"/>
              </a:solidFill>
            </a:endParaRPr>
          </a:p>
          <a:p>
            <a:pPr marL="0" lvl="0" indent="0" algn="l" rtl="0">
              <a:lnSpc>
                <a:spcPct val="100000"/>
              </a:lnSpc>
              <a:spcBef>
                <a:spcPts val="0"/>
              </a:spcBef>
              <a:spcAft>
                <a:spcPts val="0"/>
              </a:spcAft>
              <a:buNone/>
            </a:pPr>
            <a:r>
              <a:rPr lang="en" sz="1400">
                <a:solidFill>
                  <a:schemeClr val="dk1"/>
                </a:solidFill>
              </a:rPr>
              <a:t>was shared by colleagues at each campus who pulled it from ILLiad Web Reports:</a:t>
            </a:r>
            <a:endParaRPr sz="1400">
              <a:solidFill>
                <a:schemeClr val="dk1"/>
              </a:solidFill>
            </a:endParaRPr>
          </a:p>
          <a:p>
            <a:pPr marL="0" lvl="0" indent="0" algn="l" rtl="0">
              <a:spcBef>
                <a:spcPts val="0"/>
              </a:spcBef>
              <a:spcAft>
                <a:spcPts val="0"/>
              </a:spcAft>
              <a:buNone/>
            </a:pPr>
            <a:r>
              <a:rPr lang="en" sz="1400"/>
              <a:t>Thank you to all of our ILL colleagues for reporting their numbers</a:t>
            </a:r>
            <a:endParaRPr sz="1400"/>
          </a:p>
          <a:p>
            <a:pPr marL="0" lvl="0" indent="0" algn="l" rtl="0">
              <a:lnSpc>
                <a:spcPct val="100000"/>
              </a:lnSpc>
              <a:spcBef>
                <a:spcPts val="1600"/>
              </a:spcBef>
              <a:spcAft>
                <a:spcPts val="0"/>
              </a:spcAft>
              <a:buNone/>
            </a:pPr>
            <a:r>
              <a:rPr lang="en" sz="1400">
                <a:solidFill>
                  <a:schemeClr val="dk1"/>
                </a:solidFill>
              </a:rPr>
              <a:t>RapidILL Data was shared from Mike Richins at RapidILL </a:t>
            </a:r>
            <a:endParaRPr sz="1400">
              <a:solidFill>
                <a:schemeClr val="dk1"/>
              </a:solidFill>
            </a:endParaRPr>
          </a:p>
          <a:p>
            <a:pPr marL="0" lvl="0" indent="0" algn="l" rtl="0">
              <a:lnSpc>
                <a:spcPct val="100000"/>
              </a:lnSpc>
              <a:spcBef>
                <a:spcPts val="0"/>
              </a:spcBef>
              <a:spcAft>
                <a:spcPts val="0"/>
              </a:spcAft>
              <a:buNone/>
            </a:pPr>
            <a:r>
              <a:rPr lang="en" sz="1400"/>
              <a:t>Thanks to Mike Richins for a prompt response in pulling our requested information</a:t>
            </a:r>
            <a:endParaRPr sz="1400"/>
          </a:p>
          <a:p>
            <a:pPr marL="0" lvl="0" indent="0" algn="l" rtl="0">
              <a:spcBef>
                <a:spcPts val="0"/>
              </a:spcBef>
              <a:spcAft>
                <a:spcPts val="0"/>
              </a:spcAft>
              <a:buNone/>
            </a:pPr>
            <a:endParaRPr sz="1400">
              <a:solidFill>
                <a:schemeClr val="dk1"/>
              </a:solidFill>
            </a:endParaRPr>
          </a:p>
          <a:p>
            <a:pPr marL="0" lvl="0" indent="0" algn="l" rtl="0">
              <a:lnSpc>
                <a:spcPct val="100000"/>
              </a:lnSpc>
              <a:spcBef>
                <a:spcPts val="1600"/>
              </a:spcBef>
              <a:spcAft>
                <a:spcPts val="0"/>
              </a:spcAft>
              <a:buNone/>
            </a:pPr>
            <a:r>
              <a:rPr lang="en" sz="1400">
                <a:solidFill>
                  <a:schemeClr val="dk1"/>
                </a:solidFill>
              </a:rPr>
              <a:t>CSU+ Data Pulled from NZ</a:t>
            </a:r>
            <a:endParaRPr sz="1400">
              <a:solidFill>
                <a:schemeClr val="dk1"/>
              </a:solidFill>
            </a:endParaRPr>
          </a:p>
          <a:p>
            <a:pPr marL="0" lvl="0" indent="0" algn="l" rtl="0">
              <a:spcBef>
                <a:spcPts val="0"/>
              </a:spcBef>
              <a:spcAft>
                <a:spcPts val="0"/>
              </a:spcAft>
              <a:buNone/>
            </a:pPr>
            <a:r>
              <a:rPr lang="en" sz="1400"/>
              <a:t>Thank you to Natalya, Nikki, Mallory and others who have worked on creating reports in Alma Analytics</a:t>
            </a:r>
            <a:endParaRPr sz="1400"/>
          </a:p>
          <a:p>
            <a:pPr marL="0" lvl="0" indent="0" algn="l" rtl="0">
              <a:lnSpc>
                <a:spcPct val="100000"/>
              </a:lnSpc>
              <a:spcBef>
                <a:spcPts val="1600"/>
              </a:spcBef>
              <a:spcAft>
                <a:spcPts val="0"/>
              </a:spcAft>
              <a:buNone/>
            </a:pPr>
            <a:r>
              <a:rPr lang="en" sz="1400">
                <a:solidFill>
                  <a:schemeClr val="accent2"/>
                </a:solidFill>
              </a:rPr>
              <a:t>Fall 2018  Census from CSU: </a:t>
            </a:r>
            <a:r>
              <a:rPr lang="en" sz="1100" u="sng">
                <a:solidFill>
                  <a:schemeClr val="hlink"/>
                </a:solidFill>
                <a:latin typeface="Arial"/>
                <a:ea typeface="Arial"/>
                <a:cs typeface="Arial"/>
                <a:sym typeface="Arial"/>
                <a:hlinkClick r:id="rId3"/>
              </a:rPr>
              <a:t>https://www2.calstate.edu/data-center/institutional-research-analyses</a:t>
            </a:r>
            <a:endParaRPr sz="1400"/>
          </a:p>
          <a:p>
            <a:pPr marL="0" lvl="0" indent="0" algn="l" rtl="0">
              <a:lnSpc>
                <a:spcPct val="100000"/>
              </a:lnSpc>
              <a:spcBef>
                <a:spcPts val="1600"/>
              </a:spcBef>
              <a:spcAft>
                <a:spcPts val="0"/>
              </a:spcAft>
              <a:buNone/>
            </a:pPr>
            <a:r>
              <a:rPr lang="en" sz="1400">
                <a:solidFill>
                  <a:schemeClr val="accent2"/>
                </a:solidFill>
              </a:rPr>
              <a:t>Books held from ACRL  Reports: </a:t>
            </a:r>
            <a:r>
              <a:rPr lang="en" sz="1100" u="sng">
                <a:solidFill>
                  <a:schemeClr val="accent2"/>
                </a:solidFill>
                <a:latin typeface="Arial"/>
                <a:ea typeface="Arial"/>
                <a:cs typeface="Arial"/>
                <a:sym typeface="Arial"/>
                <a:hlinkClick r:id="rId4"/>
              </a:rPr>
              <a:t>https://www2.calstate.edu/csu-system/administration/sdlc/Pages/library-statistics-reports.aspx</a:t>
            </a:r>
            <a:endParaRPr sz="1400">
              <a:solidFill>
                <a:schemeClr val="accent2"/>
              </a:solidFill>
            </a:endParaRPr>
          </a:p>
          <a:p>
            <a:pPr marL="0" lvl="0" indent="0" algn="l" rtl="0">
              <a:spcBef>
                <a:spcPts val="1600"/>
              </a:spcBef>
              <a:spcAft>
                <a:spcPts val="0"/>
              </a:spcAft>
              <a:buNone/>
            </a:pPr>
            <a:r>
              <a:rPr lang="en" sz="1400">
                <a:solidFill>
                  <a:schemeClr val="accent2"/>
                </a:solidFill>
              </a:rPr>
              <a:t>Please find dataset linked on I-SPIE website: </a:t>
            </a:r>
            <a:r>
              <a:rPr lang="en" sz="1100" u="sng">
                <a:solidFill>
                  <a:schemeClr val="accent2"/>
                </a:solidFill>
                <a:latin typeface="Arial"/>
                <a:ea typeface="Arial"/>
                <a:cs typeface="Arial"/>
                <a:sym typeface="Arial"/>
                <a:hlinkClick r:id="rId5"/>
              </a:rPr>
              <a:t>https://ispiecsu.wordpress.com/statistics/</a:t>
            </a:r>
            <a:endParaRPr sz="1400">
              <a:solidFill>
                <a:schemeClr val="accent2"/>
              </a:solidFill>
            </a:endParaRPr>
          </a:p>
          <a:p>
            <a:pPr marL="0" lvl="0" indent="0" algn="l" rtl="0">
              <a:lnSpc>
                <a:spcPct val="100000"/>
              </a:lnSpc>
              <a:spcBef>
                <a:spcPts val="1600"/>
              </a:spcBef>
              <a:spcAft>
                <a:spcPts val="0"/>
              </a:spcAft>
              <a:buClr>
                <a:schemeClr val="dk1"/>
              </a:buClr>
              <a:buSzPts val="1100"/>
              <a:buFont typeface="Arial"/>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22900" y="223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Impacts ILL at your Library?</a:t>
            </a:r>
            <a:endParaRPr/>
          </a:p>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1152475"/>
            <a:ext cx="2389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accent2"/>
                </a:solidFill>
              </a:rPr>
              <a:t>Size of your campus?</a:t>
            </a:r>
            <a:endParaRPr>
              <a:solidFill>
                <a:schemeClr val="accent2"/>
              </a:solidFill>
            </a:endParaRPr>
          </a:p>
          <a:p>
            <a:pPr marL="0" lvl="0" indent="0" algn="l" rtl="0">
              <a:lnSpc>
                <a:spcPct val="100000"/>
              </a:lnSpc>
              <a:spcBef>
                <a:spcPts val="0"/>
              </a:spcBef>
              <a:spcAft>
                <a:spcPts val="0"/>
              </a:spcAft>
              <a:buClr>
                <a:schemeClr val="dk1"/>
              </a:buClr>
              <a:buSzPts val="1100"/>
              <a:buFont typeface="Arial"/>
              <a:buNone/>
            </a:pPr>
            <a:endParaRPr>
              <a:solidFill>
                <a:schemeClr val="accent2"/>
              </a:solidFill>
            </a:endParaRPr>
          </a:p>
          <a:p>
            <a:pPr marL="0" lvl="0" indent="0" algn="l" rtl="0">
              <a:spcBef>
                <a:spcPts val="0"/>
              </a:spcBef>
              <a:spcAft>
                <a:spcPts val="0"/>
              </a:spcAft>
              <a:buNone/>
            </a:pPr>
            <a:r>
              <a:rPr lang="en">
                <a:solidFill>
                  <a:schemeClr val="accent2"/>
                </a:solidFill>
              </a:rPr>
              <a:t>Collection size?</a:t>
            </a:r>
            <a:endParaRPr>
              <a:solidFill>
                <a:schemeClr val="accent2"/>
              </a:solidFill>
            </a:endParaRPr>
          </a:p>
          <a:p>
            <a:pPr marL="0" lvl="0" indent="0" algn="l" rtl="0">
              <a:spcBef>
                <a:spcPts val="1600"/>
              </a:spcBef>
              <a:spcAft>
                <a:spcPts val="0"/>
              </a:spcAft>
              <a:buNone/>
            </a:pPr>
            <a:r>
              <a:rPr lang="en">
                <a:solidFill>
                  <a:schemeClr val="accent2"/>
                </a:solidFill>
              </a:rPr>
              <a:t>Collection content?</a:t>
            </a:r>
            <a:endParaRPr>
              <a:solidFill>
                <a:schemeClr val="accent2"/>
              </a:solidFill>
            </a:endParaRPr>
          </a:p>
          <a:p>
            <a:pPr marL="0" lvl="0" indent="0" algn="l" rtl="0">
              <a:spcBef>
                <a:spcPts val="1600"/>
              </a:spcBef>
              <a:spcAft>
                <a:spcPts val="0"/>
              </a:spcAft>
              <a:buNone/>
            </a:pPr>
            <a:r>
              <a:rPr lang="en">
                <a:solidFill>
                  <a:schemeClr val="accent2"/>
                </a:solidFill>
              </a:rPr>
              <a:t>Discovery settings?</a:t>
            </a:r>
            <a:endParaRPr>
              <a:solidFill>
                <a:schemeClr val="accent2"/>
              </a:solidFill>
            </a:endParaRPr>
          </a:p>
          <a:p>
            <a:pPr marL="0" lvl="0" indent="0" algn="l" rtl="0">
              <a:spcBef>
                <a:spcPts val="1600"/>
              </a:spcBef>
              <a:spcAft>
                <a:spcPts val="0"/>
              </a:spcAft>
              <a:buNone/>
            </a:pPr>
            <a:r>
              <a:rPr lang="en">
                <a:solidFill>
                  <a:schemeClr val="accent2"/>
                </a:solidFill>
              </a:rPr>
              <a:t>Marketing outreach?</a:t>
            </a:r>
            <a:endParaRPr>
              <a:solidFill>
                <a:schemeClr val="accent2"/>
              </a:solidFill>
            </a:endParaRPr>
          </a:p>
          <a:p>
            <a:pPr marL="0" lvl="0" indent="0" algn="l" rtl="0">
              <a:spcBef>
                <a:spcPts val="1600"/>
              </a:spcBef>
              <a:spcAft>
                <a:spcPts val="1600"/>
              </a:spcAft>
              <a:buNone/>
            </a:pPr>
            <a:endParaRPr>
              <a:solidFill>
                <a:schemeClr val="accent2"/>
              </a:solidFill>
            </a:endParaRPr>
          </a:p>
        </p:txBody>
      </p:sp>
      <p:grpSp>
        <p:nvGrpSpPr>
          <p:cNvPr id="67" name="Google Shape;67;p14"/>
          <p:cNvGrpSpPr/>
          <p:nvPr/>
        </p:nvGrpSpPr>
        <p:grpSpPr>
          <a:xfrm>
            <a:off x="2593775" y="914975"/>
            <a:ext cx="6101924" cy="3891375"/>
            <a:chOff x="2862403" y="900869"/>
            <a:chExt cx="5751649" cy="3667994"/>
          </a:xfrm>
        </p:grpSpPr>
        <p:pic>
          <p:nvPicPr>
            <p:cNvPr id="68" name="Google Shape;68;p14"/>
            <p:cNvPicPr preferRelativeResize="0"/>
            <p:nvPr/>
          </p:nvPicPr>
          <p:blipFill rotWithShape="1">
            <a:blip r:embed="rId3">
              <a:alphaModFix/>
            </a:blip>
            <a:srcRect r="6296"/>
            <a:stretch/>
          </p:blipFill>
          <p:spPr>
            <a:xfrm>
              <a:off x="2862403" y="900869"/>
              <a:ext cx="5751649" cy="3667994"/>
            </a:xfrm>
            <a:prstGeom prst="rect">
              <a:avLst/>
            </a:prstGeom>
            <a:noFill/>
            <a:ln>
              <a:noFill/>
            </a:ln>
          </p:spPr>
        </p:pic>
        <p:sp>
          <p:nvSpPr>
            <p:cNvPr id="69" name="Google Shape;69;p14"/>
            <p:cNvSpPr/>
            <p:nvPr/>
          </p:nvSpPr>
          <p:spPr>
            <a:xfrm>
              <a:off x="3684075" y="1600775"/>
              <a:ext cx="96600" cy="2022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7943225" y="1529250"/>
            <a:ext cx="1103400" cy="20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Fall 2018 census data taken from CSU webpages </a:t>
            </a:r>
            <a:endParaRPr sz="12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r>
              <a:rPr lang="en" sz="1200">
                <a:latin typeface="Proxima Nova"/>
                <a:ea typeface="Proxima Nova"/>
                <a:cs typeface="Proxima Nova"/>
                <a:sym typeface="Proxima Nova"/>
              </a:rPr>
              <a:t>book titles held taken from 17-18 ACRL report </a:t>
            </a:r>
            <a:endParaRPr sz="12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r>
              <a:rPr lang="en" sz="1200">
                <a:latin typeface="Proxima Nova"/>
                <a:ea typeface="Proxima Nova"/>
                <a:cs typeface="Proxima Nova"/>
                <a:sym typeface="Proxima Nova"/>
              </a:rPr>
              <a:t>“Total” here is summing ILL and CSU+ articles and loans </a:t>
            </a:r>
            <a:endParaRPr sz="1200">
              <a:latin typeface="Proxima Nova"/>
              <a:ea typeface="Proxima Nova"/>
              <a:cs typeface="Proxima Nova"/>
              <a:sym typeface="Proxima Nova"/>
            </a:endParaRPr>
          </a:p>
        </p:txBody>
      </p:sp>
      <p:pic>
        <p:nvPicPr>
          <p:cNvPr id="75" name="Google Shape;75;p15"/>
          <p:cNvPicPr preferRelativeResize="0"/>
          <p:nvPr/>
        </p:nvPicPr>
        <p:blipFill>
          <a:blip r:embed="rId3">
            <a:alphaModFix/>
          </a:blip>
          <a:stretch>
            <a:fillRect/>
          </a:stretch>
        </p:blipFill>
        <p:spPr>
          <a:xfrm>
            <a:off x="152400" y="152400"/>
            <a:ext cx="7638424" cy="47656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62825" y="119375"/>
            <a:ext cx="866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CSU+: Lending and Borrowing at Each Campus</a:t>
            </a:r>
            <a:endParaRPr/>
          </a:p>
        </p:txBody>
      </p:sp>
      <p:sp>
        <p:nvSpPr>
          <p:cNvPr id="81" name="Google Shape;81;p16"/>
          <p:cNvSpPr txBox="1"/>
          <p:nvPr/>
        </p:nvSpPr>
        <p:spPr>
          <a:xfrm>
            <a:off x="4690575" y="3908825"/>
            <a:ext cx="4397400" cy="8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Sorted by </a:t>
            </a:r>
            <a:r>
              <a:rPr lang="en" sz="1800">
                <a:highlight>
                  <a:srgbClr val="8E7CC3"/>
                </a:highlight>
                <a:latin typeface="Proxima Nova"/>
                <a:ea typeface="Proxima Nova"/>
                <a:cs typeface="Proxima Nova"/>
                <a:sym typeface="Proxima Nova"/>
              </a:rPr>
              <a:t>borrowing</a:t>
            </a:r>
            <a:r>
              <a:rPr lang="en" sz="1800">
                <a:latin typeface="Proxima Nova"/>
                <a:ea typeface="Proxima Nova"/>
                <a:cs typeface="Proxima Nova"/>
                <a:sym typeface="Proxima Nova"/>
              </a:rPr>
              <a:t> volume</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Highlighting our biggest CSU+ borrowers</a:t>
            </a:r>
            <a:endParaRPr sz="1800">
              <a:latin typeface="Proxima Nova"/>
              <a:ea typeface="Proxima Nova"/>
              <a:cs typeface="Proxima Nova"/>
              <a:sym typeface="Proxima Nova"/>
            </a:endParaRPr>
          </a:p>
        </p:txBody>
      </p:sp>
      <p:sp>
        <p:nvSpPr>
          <p:cNvPr id="82" name="Google Shape;82;p16"/>
          <p:cNvSpPr txBox="1"/>
          <p:nvPr/>
        </p:nvSpPr>
        <p:spPr>
          <a:xfrm>
            <a:off x="251625" y="3908825"/>
            <a:ext cx="4211100" cy="8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Sorted by </a:t>
            </a:r>
            <a:r>
              <a:rPr lang="en" sz="1800">
                <a:highlight>
                  <a:srgbClr val="93C47D"/>
                </a:highlight>
                <a:latin typeface="Proxima Nova"/>
                <a:ea typeface="Proxima Nova"/>
                <a:cs typeface="Proxima Nova"/>
                <a:sym typeface="Proxima Nova"/>
              </a:rPr>
              <a:t>lending</a:t>
            </a:r>
            <a:r>
              <a:rPr lang="en" sz="1800">
                <a:latin typeface="Proxima Nova"/>
                <a:ea typeface="Proxima Nova"/>
                <a:cs typeface="Proxima Nova"/>
                <a:sym typeface="Proxima Nova"/>
              </a:rPr>
              <a:t> volume</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Highlighting our biggest CSU+ lenders</a:t>
            </a:r>
            <a:endParaRPr sz="1800">
              <a:latin typeface="Proxima Nova"/>
              <a:ea typeface="Proxima Nova"/>
              <a:cs typeface="Proxima Nova"/>
              <a:sym typeface="Proxima Nova"/>
            </a:endParaRPr>
          </a:p>
        </p:txBody>
      </p:sp>
      <p:pic>
        <p:nvPicPr>
          <p:cNvPr id="83" name="Google Shape;83;p16" title="Chart"/>
          <p:cNvPicPr preferRelativeResize="0"/>
          <p:nvPr/>
        </p:nvPicPr>
        <p:blipFill rotWithShape="1">
          <a:blip r:embed="rId3">
            <a:alphaModFix/>
          </a:blip>
          <a:srcRect l="3100"/>
          <a:stretch/>
        </p:blipFill>
        <p:spPr>
          <a:xfrm>
            <a:off x="4746600" y="957150"/>
            <a:ext cx="4397398" cy="2806030"/>
          </a:xfrm>
          <a:prstGeom prst="rect">
            <a:avLst/>
          </a:prstGeom>
          <a:noFill/>
          <a:ln>
            <a:noFill/>
          </a:ln>
        </p:spPr>
      </p:pic>
      <p:pic>
        <p:nvPicPr>
          <p:cNvPr id="84" name="Google Shape;84;p16" title="Chart"/>
          <p:cNvPicPr preferRelativeResize="0"/>
          <p:nvPr/>
        </p:nvPicPr>
        <p:blipFill rotWithShape="1">
          <a:blip r:embed="rId4">
            <a:alphaModFix/>
          </a:blip>
          <a:srcRect l="2324"/>
          <a:stretch/>
        </p:blipFill>
        <p:spPr>
          <a:xfrm>
            <a:off x="0" y="837713"/>
            <a:ext cx="4621059" cy="2925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2839325" y="4809900"/>
            <a:ext cx="63048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Articles and Loans values come from self reported data and CSU+ Lending values come from Alma NZ</a:t>
            </a:r>
            <a:endParaRPr sz="1000"/>
          </a:p>
        </p:txBody>
      </p:sp>
      <p:pic>
        <p:nvPicPr>
          <p:cNvPr id="90" name="Google Shape;90;p17" title="Chart"/>
          <p:cNvPicPr preferRelativeResize="0"/>
          <p:nvPr/>
        </p:nvPicPr>
        <p:blipFill>
          <a:blip r:embed="rId3">
            <a:alphaModFix/>
          </a:blip>
          <a:stretch>
            <a:fillRect/>
          </a:stretch>
        </p:blipFill>
        <p:spPr>
          <a:xfrm>
            <a:off x="0" y="0"/>
            <a:ext cx="7965926" cy="4926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1438800" y="4641150"/>
            <a:ext cx="6862500" cy="33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Articles and Loans values come from self reported data and CSU+ Lending values come from Alma NZ</a:t>
            </a:r>
            <a:endParaRPr sz="1000"/>
          </a:p>
          <a:p>
            <a:pPr marL="0" lvl="0" indent="0" algn="l" rtl="0">
              <a:spcBef>
                <a:spcPts val="0"/>
              </a:spcBef>
              <a:spcAft>
                <a:spcPts val="0"/>
              </a:spcAft>
              <a:buNone/>
            </a:pPr>
            <a:r>
              <a:rPr lang="en" sz="1000"/>
              <a:t>Starred campuses are identified as having discovery setting default to local limiting discovery  and volume of CSU+ </a:t>
            </a:r>
            <a:endParaRPr sz="1000"/>
          </a:p>
        </p:txBody>
      </p:sp>
      <p:grpSp>
        <p:nvGrpSpPr>
          <p:cNvPr id="96" name="Google Shape;96;p18"/>
          <p:cNvGrpSpPr/>
          <p:nvPr/>
        </p:nvGrpSpPr>
        <p:grpSpPr>
          <a:xfrm>
            <a:off x="46900" y="38100"/>
            <a:ext cx="7821073" cy="4683875"/>
            <a:chOff x="46900" y="38100"/>
            <a:chExt cx="7821073" cy="4683875"/>
          </a:xfrm>
        </p:grpSpPr>
        <p:pic>
          <p:nvPicPr>
            <p:cNvPr id="97" name="Google Shape;97;p18" title="Chart"/>
            <p:cNvPicPr preferRelativeResize="0"/>
            <p:nvPr/>
          </p:nvPicPr>
          <p:blipFill rotWithShape="1">
            <a:blip r:embed="rId3">
              <a:alphaModFix/>
            </a:blip>
            <a:srcRect b="3203"/>
            <a:stretch/>
          </p:blipFill>
          <p:spPr>
            <a:xfrm>
              <a:off x="46900" y="38100"/>
              <a:ext cx="7821073" cy="4683875"/>
            </a:xfrm>
            <a:prstGeom prst="rect">
              <a:avLst/>
            </a:prstGeom>
            <a:noFill/>
            <a:ln>
              <a:noFill/>
            </a:ln>
          </p:spPr>
        </p:pic>
        <p:sp>
          <p:nvSpPr>
            <p:cNvPr id="98" name="Google Shape;98;p18"/>
            <p:cNvSpPr/>
            <p:nvPr/>
          </p:nvSpPr>
          <p:spPr>
            <a:xfrm>
              <a:off x="434025" y="369335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770900" y="2957725"/>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823600" y="268810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770900" y="412420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621500" y="250140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732825" y="2242625"/>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732825" y="2101925"/>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770900" y="135165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533675" y="3552650"/>
              <a:ext cx="149400" cy="140700"/>
            </a:xfrm>
            <a:prstGeom prst="star5">
              <a:avLst>
                <a:gd name="adj" fmla="val 19098"/>
                <a:gd name="hf" fmla="val 105146"/>
                <a:gd name="vf" fmla="val 1105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are our users requesting?</a:t>
            </a:r>
            <a:endParaRPr/>
          </a:p>
        </p:txBody>
      </p:sp>
      <p:sp>
        <p:nvSpPr>
          <p:cNvPr id="112" name="Google Shape;112;p19"/>
          <p:cNvSpPr txBox="1">
            <a:spLocks noGrp="1"/>
          </p:cNvSpPr>
          <p:nvPr>
            <p:ph type="body" idx="1"/>
          </p:nvPr>
        </p:nvSpPr>
        <p:spPr>
          <a:xfrm>
            <a:off x="311700" y="1243475"/>
            <a:ext cx="4260300" cy="332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Borrowing Via ILL</a:t>
            </a:r>
            <a:endParaRPr/>
          </a:p>
          <a:p>
            <a:pPr marL="0" lvl="0" indent="0" algn="l" rtl="0">
              <a:spcBef>
                <a:spcPts val="1600"/>
              </a:spcBef>
              <a:spcAft>
                <a:spcPts val="0"/>
              </a:spcAft>
              <a:buNone/>
            </a:pPr>
            <a:r>
              <a:rPr lang="en"/>
              <a:t>100,293 articles borrowed</a:t>
            </a:r>
            <a:endParaRPr/>
          </a:p>
          <a:p>
            <a:pPr marL="0" lvl="0" indent="0" algn="l" rtl="0">
              <a:spcBef>
                <a:spcPts val="1600"/>
              </a:spcBef>
              <a:spcAft>
                <a:spcPts val="0"/>
              </a:spcAft>
              <a:buNone/>
            </a:pPr>
            <a:r>
              <a:rPr lang="en"/>
              <a:t>42,161 physical items borrowed</a:t>
            </a:r>
            <a:endParaRPr/>
          </a:p>
          <a:p>
            <a:pPr marL="0" lvl="0" indent="0" algn="ctr" rtl="0">
              <a:spcBef>
                <a:spcPts val="1600"/>
              </a:spcBef>
              <a:spcAft>
                <a:spcPts val="0"/>
              </a:spcAft>
              <a:buNone/>
            </a:pPr>
            <a:r>
              <a:rPr lang="en"/>
              <a:t>Borrowing Via CSU+</a:t>
            </a:r>
            <a:endParaRPr/>
          </a:p>
          <a:p>
            <a:pPr marL="0" lvl="0" indent="0" algn="l" rtl="0">
              <a:spcBef>
                <a:spcPts val="1600"/>
              </a:spcBef>
              <a:spcAft>
                <a:spcPts val="0"/>
              </a:spcAft>
              <a:buNone/>
            </a:pPr>
            <a:r>
              <a:rPr lang="en"/>
              <a:t>65,943 CSU+ borrowed</a:t>
            </a:r>
            <a:endParaRPr/>
          </a:p>
          <a:p>
            <a:pPr marL="0" lvl="0" indent="0" algn="l" rtl="0">
              <a:spcBef>
                <a:spcPts val="1600"/>
              </a:spcBef>
              <a:spcAft>
                <a:spcPts val="1600"/>
              </a:spcAft>
              <a:buNone/>
            </a:pPr>
            <a:r>
              <a:rPr lang="en"/>
              <a:t>Total: 208,397</a:t>
            </a:r>
            <a:endParaRPr/>
          </a:p>
        </p:txBody>
      </p:sp>
      <p:sp>
        <p:nvSpPr>
          <p:cNvPr id="113" name="Google Shape;113;p19"/>
          <p:cNvSpPr txBox="1">
            <a:spLocks noGrp="1"/>
          </p:cNvSpPr>
          <p:nvPr>
            <p:ph type="body" idx="1"/>
          </p:nvPr>
        </p:nvSpPr>
        <p:spPr>
          <a:xfrm>
            <a:off x="4786125" y="1319675"/>
            <a:ext cx="4260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Lending Via ILL</a:t>
            </a:r>
            <a:endParaRPr/>
          </a:p>
          <a:p>
            <a:pPr marL="0" lvl="0" indent="0" algn="l" rtl="0">
              <a:spcBef>
                <a:spcPts val="1600"/>
              </a:spcBef>
              <a:spcAft>
                <a:spcPts val="0"/>
              </a:spcAft>
              <a:buNone/>
            </a:pPr>
            <a:r>
              <a:rPr lang="en"/>
              <a:t>100,171 articles loaned</a:t>
            </a:r>
            <a:endParaRPr/>
          </a:p>
          <a:p>
            <a:pPr marL="0" lvl="0" indent="0" algn="l" rtl="0">
              <a:spcBef>
                <a:spcPts val="1600"/>
              </a:spcBef>
              <a:spcAft>
                <a:spcPts val="0"/>
              </a:spcAft>
              <a:buNone/>
            </a:pPr>
            <a:r>
              <a:rPr lang="en"/>
              <a:t>48,302 physical items loaned</a:t>
            </a:r>
            <a:endParaRPr/>
          </a:p>
          <a:p>
            <a:pPr marL="0" lvl="0" indent="0" algn="ctr" rtl="0">
              <a:spcBef>
                <a:spcPts val="1600"/>
              </a:spcBef>
              <a:spcAft>
                <a:spcPts val="0"/>
              </a:spcAft>
              <a:buNone/>
            </a:pPr>
            <a:r>
              <a:rPr lang="en"/>
              <a:t>Lending Via CSU+</a:t>
            </a:r>
            <a:endParaRPr/>
          </a:p>
          <a:p>
            <a:pPr marL="0" lvl="0" indent="0" algn="l" rtl="0">
              <a:spcBef>
                <a:spcPts val="1600"/>
              </a:spcBef>
              <a:spcAft>
                <a:spcPts val="0"/>
              </a:spcAft>
              <a:buNone/>
            </a:pPr>
            <a:r>
              <a:rPr lang="en"/>
              <a:t>66,937 CSU+ loaned</a:t>
            </a:r>
            <a:endParaRPr/>
          </a:p>
          <a:p>
            <a:pPr marL="0" lvl="0" indent="0" algn="l" rtl="0">
              <a:spcBef>
                <a:spcPts val="1600"/>
              </a:spcBef>
              <a:spcAft>
                <a:spcPts val="0"/>
              </a:spcAft>
              <a:buNone/>
            </a:pPr>
            <a:r>
              <a:rPr lang="en"/>
              <a:t>Total: 215,410</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01200" y="131800"/>
            <a:ext cx="8770200" cy="7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Requested Titles: </a:t>
            </a:r>
            <a:r>
              <a:rPr lang="en" sz="1800"/>
              <a:t>Titles in the top 10 at multiple campuses</a:t>
            </a:r>
            <a:endParaRPr sz="1800"/>
          </a:p>
        </p:txBody>
      </p:sp>
      <p:sp>
        <p:nvSpPr>
          <p:cNvPr id="119" name="Google Shape;119;p20"/>
          <p:cNvSpPr txBox="1"/>
          <p:nvPr/>
        </p:nvSpPr>
        <p:spPr>
          <a:xfrm>
            <a:off x="4746600" y="1929800"/>
            <a:ext cx="4051500" cy="28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Journal a</a:t>
            </a:r>
            <a:endParaRPr/>
          </a:p>
          <a:p>
            <a:pPr marL="0" lvl="0" indent="0" algn="l" rtl="0">
              <a:spcBef>
                <a:spcPts val="0"/>
              </a:spcBef>
              <a:spcAft>
                <a:spcPts val="0"/>
              </a:spcAft>
              <a:buNone/>
            </a:pPr>
            <a:endParaRPr/>
          </a:p>
          <a:p>
            <a:pPr marL="0" lvl="0" indent="0" algn="l" rtl="0">
              <a:spcBef>
                <a:spcPts val="0"/>
              </a:spcBef>
              <a:spcAft>
                <a:spcPts val="0"/>
              </a:spcAft>
              <a:buNone/>
            </a:pPr>
            <a:r>
              <a:rPr lang="en"/>
              <a:t>Journal b</a:t>
            </a:r>
            <a:endParaRPr/>
          </a:p>
          <a:p>
            <a:pPr marL="0" lvl="0" indent="0" algn="l" rtl="0">
              <a:spcBef>
                <a:spcPts val="0"/>
              </a:spcBef>
              <a:spcAft>
                <a:spcPts val="0"/>
              </a:spcAft>
              <a:buNone/>
            </a:pPr>
            <a:endParaRPr/>
          </a:p>
          <a:p>
            <a:pPr marL="0" lvl="0" indent="0" algn="l" rtl="0">
              <a:spcBef>
                <a:spcPts val="0"/>
              </a:spcBef>
              <a:spcAft>
                <a:spcPts val="0"/>
              </a:spcAft>
              <a:buNone/>
            </a:pPr>
            <a:r>
              <a:rPr lang="en"/>
              <a:t>Journal c</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Journal 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Journal b</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Journal c</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0" name="Google Shape;120;p20"/>
          <p:cNvSpPr/>
          <p:nvPr/>
        </p:nvSpPr>
        <p:spPr>
          <a:xfrm>
            <a:off x="1130050" y="10789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769625" y="10789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2409200" y="10789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3048763" y="10789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3688350" y="20067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769625" y="15216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2422863" y="15216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3688350" y="15216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3076088" y="15216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3685350" y="10789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p:nvPr/>
        </p:nvSpPr>
        <p:spPr>
          <a:xfrm>
            <a:off x="37025" y="4550925"/>
            <a:ext cx="81483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a:solidFill>
                  <a:schemeClr val="accent3"/>
                </a:solidFill>
              </a:rPr>
              <a:t>Stars represent the number of campuses with these titles in the top ten</a:t>
            </a:r>
            <a:endParaRPr sz="1200" b="1">
              <a:solidFill>
                <a:schemeClr val="accent3"/>
              </a:solidFill>
            </a:endParaRPr>
          </a:p>
          <a:p>
            <a:pPr marL="0" lvl="0" indent="0" algn="ctr" rtl="0">
              <a:spcBef>
                <a:spcPts val="0"/>
              </a:spcBef>
              <a:spcAft>
                <a:spcPts val="0"/>
              </a:spcAft>
              <a:buNone/>
            </a:pPr>
            <a:r>
              <a:rPr lang="en" sz="1200" b="1">
                <a:solidFill>
                  <a:schemeClr val="accent3"/>
                </a:solidFill>
              </a:rPr>
              <a:t>Each campus pulled top 10 most requested titles  from ILLiad Web Reports </a:t>
            </a:r>
            <a:endParaRPr sz="1200" b="1">
              <a:solidFill>
                <a:schemeClr val="accent3"/>
              </a:solidFill>
            </a:endParaRPr>
          </a:p>
        </p:txBody>
      </p:sp>
      <p:sp>
        <p:nvSpPr>
          <p:cNvPr id="131" name="Google Shape;131;p20"/>
          <p:cNvSpPr/>
          <p:nvPr/>
        </p:nvSpPr>
        <p:spPr>
          <a:xfrm>
            <a:off x="3688350" y="2491813"/>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2422863" y="20067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076088" y="2006725"/>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3076088" y="2491813"/>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3076088" y="2934513"/>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3688350" y="2934513"/>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688350" y="3419588"/>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3076088" y="3419588"/>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685350" y="3904688"/>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3076088" y="3904688"/>
            <a:ext cx="636600" cy="485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0"/>
          <p:cNvPicPr preferRelativeResize="0"/>
          <p:nvPr/>
        </p:nvPicPr>
        <p:blipFill>
          <a:blip r:embed="rId3">
            <a:alphaModFix/>
          </a:blip>
          <a:stretch>
            <a:fillRect/>
          </a:stretch>
        </p:blipFill>
        <p:spPr>
          <a:xfrm>
            <a:off x="4382550" y="999774"/>
            <a:ext cx="4321271" cy="355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91150" y="90775"/>
            <a:ext cx="873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Borrowed Journal Titles: Top 5 Borrowed via RapidILL</a:t>
            </a:r>
            <a:endParaRPr sz="1400"/>
          </a:p>
          <a:p>
            <a:pPr marL="0" lvl="0" indent="0" algn="l" rtl="0">
              <a:spcBef>
                <a:spcPts val="0"/>
              </a:spcBef>
              <a:spcAft>
                <a:spcPts val="0"/>
              </a:spcAft>
              <a:buNone/>
            </a:pPr>
            <a:r>
              <a:rPr lang="en" sz="1400"/>
              <a:t>RapidILL shared the top 20 most requested titles for each campus for the 17 CSU libraries using this service </a:t>
            </a:r>
            <a:endParaRPr sz="1400"/>
          </a:p>
          <a:p>
            <a:pPr marL="0" lvl="0" indent="0" algn="l" rtl="0">
              <a:spcBef>
                <a:spcPts val="0"/>
              </a:spcBef>
              <a:spcAft>
                <a:spcPts val="0"/>
              </a:spcAft>
              <a:buNone/>
            </a:pPr>
            <a:r>
              <a:rPr lang="en" sz="1400"/>
              <a:t>This table shows the most requested titles from the compiled list</a:t>
            </a:r>
            <a:endParaRPr sz="1400"/>
          </a:p>
          <a:p>
            <a:pPr marL="0" lvl="0" indent="0" algn="l" rtl="0">
              <a:spcBef>
                <a:spcPts val="0"/>
              </a:spcBef>
              <a:spcAft>
                <a:spcPts val="0"/>
              </a:spcAft>
              <a:buNone/>
            </a:pPr>
            <a:endParaRPr sz="1400"/>
          </a:p>
        </p:txBody>
      </p:sp>
      <p:graphicFrame>
        <p:nvGraphicFramePr>
          <p:cNvPr id="147" name="Google Shape;147;p21"/>
          <p:cNvGraphicFramePr/>
          <p:nvPr/>
        </p:nvGraphicFramePr>
        <p:xfrm>
          <a:off x="132638" y="1204825"/>
          <a:ext cx="3000000" cy="3000000"/>
        </p:xfrm>
        <a:graphic>
          <a:graphicData uri="http://schemas.openxmlformats.org/drawingml/2006/table">
            <a:tbl>
              <a:tblPr>
                <a:noFill/>
                <a:tableStyleId>{85D5CECF-25B9-43B1-B158-F874B28AD94F}</a:tableStyleId>
              </a:tblPr>
              <a:tblGrid>
                <a:gridCol w="3396725">
                  <a:extLst>
                    <a:ext uri="{9D8B030D-6E8A-4147-A177-3AD203B41FA5}">
                      <a16:colId xmlns:a16="http://schemas.microsoft.com/office/drawing/2014/main" val="20000"/>
                    </a:ext>
                  </a:extLst>
                </a:gridCol>
                <a:gridCol w="1845575">
                  <a:extLst>
                    <a:ext uri="{9D8B030D-6E8A-4147-A177-3AD203B41FA5}">
                      <a16:colId xmlns:a16="http://schemas.microsoft.com/office/drawing/2014/main" val="20001"/>
                    </a:ext>
                  </a:extLst>
                </a:gridCol>
                <a:gridCol w="1135925">
                  <a:extLst>
                    <a:ext uri="{9D8B030D-6E8A-4147-A177-3AD203B41FA5}">
                      <a16:colId xmlns:a16="http://schemas.microsoft.com/office/drawing/2014/main" val="20002"/>
                    </a:ext>
                  </a:extLst>
                </a:gridCol>
                <a:gridCol w="25005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a:t>Titles with Highest Number of Requests</a:t>
                      </a:r>
                      <a:endParaRPr/>
                    </a:p>
                  </a:txBody>
                  <a:tcPr marL="91425" marR="91425" marT="91425" marB="91425"/>
                </a:tc>
                <a:tc>
                  <a:txBody>
                    <a:bodyPr/>
                    <a:lstStyle/>
                    <a:p>
                      <a:pPr marL="0" lvl="0" indent="0" algn="l" rtl="0">
                        <a:spcBef>
                          <a:spcPts val="0"/>
                        </a:spcBef>
                        <a:spcAft>
                          <a:spcPts val="0"/>
                        </a:spcAft>
                        <a:buNone/>
                      </a:pPr>
                      <a:r>
                        <a:rPr lang="en"/>
                        <a:t>Number of Requests</a:t>
                      </a:r>
                      <a:endParaRPr/>
                    </a:p>
                  </a:txBody>
                  <a:tcPr marL="91425" marR="91425" marT="91425" marB="91425"/>
                </a:tc>
                <a:tc>
                  <a:txBody>
                    <a:bodyPr/>
                    <a:lstStyle/>
                    <a:p>
                      <a:pPr marL="0" lvl="0" indent="0" algn="l" rtl="0">
                        <a:spcBef>
                          <a:spcPts val="0"/>
                        </a:spcBef>
                        <a:spcAft>
                          <a:spcPts val="0"/>
                        </a:spcAft>
                        <a:buNone/>
                      </a:pPr>
                      <a:r>
                        <a:rPr lang="en"/>
                        <a:t>Number of Campuses </a:t>
                      </a:r>
                      <a:endParaRPr/>
                    </a:p>
                  </a:txBody>
                  <a:tcPr marL="91425" marR="91425" marT="91425" marB="91425"/>
                </a:tc>
                <a:tc>
                  <a:txBody>
                    <a:bodyPr/>
                    <a:lstStyle/>
                    <a:p>
                      <a:pPr marL="0" lvl="0" indent="0" algn="l" rtl="0">
                        <a:spcBef>
                          <a:spcPts val="0"/>
                        </a:spcBef>
                        <a:spcAft>
                          <a:spcPts val="0"/>
                        </a:spcAft>
                        <a:buNone/>
                      </a:pPr>
                      <a:r>
                        <a:rPr lang="en"/>
                        <a:t>Campuses </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Pediatrics</a:t>
                      </a:r>
                      <a:endParaRPr/>
                    </a:p>
                  </a:txBody>
                  <a:tcPr marL="91425" marR="91425" marT="91425" marB="91425"/>
                </a:tc>
                <a:tc>
                  <a:txBody>
                    <a:bodyPr/>
                    <a:lstStyle/>
                    <a:p>
                      <a:pPr marL="0" lvl="0" indent="0" algn="l" rtl="0">
                        <a:spcBef>
                          <a:spcPts val="0"/>
                        </a:spcBef>
                        <a:spcAft>
                          <a:spcPts val="0"/>
                        </a:spcAft>
                        <a:buNone/>
                      </a:pPr>
                      <a:r>
                        <a:rPr lang="en"/>
                        <a:t>187</a:t>
                      </a:r>
                      <a:endParaRPr/>
                    </a:p>
                  </a:txBody>
                  <a:tcPr marL="91425" marR="91425" marT="91425" marB="91425"/>
                </a:tc>
                <a:tc>
                  <a:txBody>
                    <a:bodyPr/>
                    <a:lstStyle/>
                    <a:p>
                      <a:pPr marL="0" lvl="0" indent="0" algn="l" rtl="0">
                        <a:spcBef>
                          <a:spcPts val="0"/>
                        </a:spcBef>
                        <a:spcAft>
                          <a:spcPts val="0"/>
                        </a:spcAft>
                        <a:buNone/>
                      </a:pPr>
                      <a:r>
                        <a:rPr lang="en"/>
                        <a:t>6</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CS1, CSA, CSB, CSH, CSJ, CTU</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Disability and Rehabilitation*</a:t>
                      </a:r>
                      <a:endParaRPr/>
                    </a:p>
                  </a:txBody>
                  <a:tcPr marL="91425" marR="91425" marT="91425" marB="91425"/>
                </a:tc>
                <a:tc>
                  <a:txBody>
                    <a:bodyPr/>
                    <a:lstStyle/>
                    <a:p>
                      <a:pPr marL="0" lvl="0" indent="0" algn="l" rtl="0">
                        <a:spcBef>
                          <a:spcPts val="0"/>
                        </a:spcBef>
                        <a:spcAft>
                          <a:spcPts val="0"/>
                        </a:spcAft>
                        <a:buNone/>
                      </a:pPr>
                      <a:r>
                        <a:rPr lang="en"/>
                        <a:t>120</a:t>
                      </a:r>
                      <a:endParaRPr/>
                    </a:p>
                  </a:txBody>
                  <a:tcPr marL="91425" marR="91425" marT="91425" marB="91425"/>
                </a:tc>
                <a:tc>
                  <a:txBody>
                    <a:bodyPr/>
                    <a:lstStyle/>
                    <a:p>
                      <a:pPr marL="0" lvl="0" indent="0" algn="l" rtl="0">
                        <a:spcBef>
                          <a:spcPts val="0"/>
                        </a:spcBef>
                        <a:spcAft>
                          <a:spcPts val="0"/>
                        </a:spcAft>
                        <a:buNone/>
                      </a:pPr>
                      <a:r>
                        <a:rPr lang="en"/>
                        <a:t>8</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CFI, CSJ, CS1, CNO, CLO,CSF, CSA CCH</a:t>
                      </a:r>
                      <a:endParaRPr/>
                    </a:p>
                  </a:txBody>
                  <a:tcPr marL="91425" marR="91425" marT="91425" marB="91425"/>
                </a:tc>
                <a:extLst>
                  <a:ext uri="{0D108BD9-81ED-4DB2-BD59-A6C34878D82A}">
                    <a16:rowId xmlns:a16="http://schemas.microsoft.com/office/drawing/2014/main" val="10002"/>
                  </a:ext>
                </a:extLst>
              </a:tr>
              <a:tr h="522200">
                <a:tc>
                  <a:txBody>
                    <a:bodyPr/>
                    <a:lstStyle/>
                    <a:p>
                      <a:pPr marL="0" lvl="0" indent="0" algn="l" rtl="0">
                        <a:spcBef>
                          <a:spcPts val="0"/>
                        </a:spcBef>
                        <a:spcAft>
                          <a:spcPts val="0"/>
                        </a:spcAft>
                        <a:buNone/>
                      </a:pPr>
                      <a:r>
                        <a:rPr lang="en"/>
                        <a:t>Child &amp; Family Behavior Therapy</a:t>
                      </a:r>
                      <a:endParaRPr/>
                    </a:p>
                  </a:txBody>
                  <a:tcPr marL="91425" marR="91425" marT="91425" marB="91425"/>
                </a:tc>
                <a:tc>
                  <a:txBody>
                    <a:bodyPr/>
                    <a:lstStyle/>
                    <a:p>
                      <a:pPr marL="0" lvl="0" indent="0" algn="l" rtl="0">
                        <a:spcBef>
                          <a:spcPts val="0"/>
                        </a:spcBef>
                        <a:spcAft>
                          <a:spcPts val="0"/>
                        </a:spcAft>
                        <a:buNone/>
                      </a:pPr>
                      <a:r>
                        <a:rPr lang="en"/>
                        <a:t>85</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CSB</a:t>
                      </a:r>
                      <a:endParaRPr/>
                    </a:p>
                  </a:txBody>
                  <a:tcPr marL="91425" marR="91425" marT="91425" marB="91425"/>
                </a:tc>
                <a:extLst>
                  <a:ext uri="{0D108BD9-81ED-4DB2-BD59-A6C34878D82A}">
                    <a16:rowId xmlns:a16="http://schemas.microsoft.com/office/drawing/2014/main" val="10003"/>
                  </a:ext>
                </a:extLst>
              </a:tr>
              <a:tr h="504600">
                <a:tc>
                  <a:txBody>
                    <a:bodyPr/>
                    <a:lstStyle/>
                    <a:p>
                      <a:pPr marL="0" lvl="0" indent="0" algn="l" rtl="0">
                        <a:spcBef>
                          <a:spcPts val="0"/>
                        </a:spcBef>
                        <a:spcAft>
                          <a:spcPts val="0"/>
                        </a:spcAft>
                        <a:buNone/>
                      </a:pPr>
                      <a:r>
                        <a:rPr lang="en"/>
                        <a:t>Brain Injury</a:t>
                      </a:r>
                      <a:endParaRPr/>
                    </a:p>
                  </a:txBody>
                  <a:tcPr marL="91425" marR="91425" marT="91425" marB="91425"/>
                </a:tc>
                <a:tc>
                  <a:txBody>
                    <a:bodyPr/>
                    <a:lstStyle/>
                    <a:p>
                      <a:pPr marL="0" lvl="0" indent="0" algn="l" rtl="0">
                        <a:spcBef>
                          <a:spcPts val="0"/>
                        </a:spcBef>
                        <a:spcAft>
                          <a:spcPts val="0"/>
                        </a:spcAft>
                        <a:buNone/>
                      </a:pPr>
                      <a:r>
                        <a:rPr lang="en"/>
                        <a:t>84</a:t>
                      </a:r>
                      <a:endParaRPr/>
                    </a:p>
                  </a:txBody>
                  <a:tcPr marL="91425" marR="91425" marT="91425" marB="91425"/>
                </a:tc>
                <a:tc>
                  <a:txBody>
                    <a:bodyPr/>
                    <a:lstStyle/>
                    <a:p>
                      <a:pPr marL="0" lvl="0" indent="0" algn="l" rtl="0">
                        <a:spcBef>
                          <a:spcPts val="0"/>
                        </a:spcBef>
                        <a:spcAft>
                          <a:spcPts val="0"/>
                        </a:spcAft>
                        <a:buNone/>
                      </a:pPr>
                      <a:r>
                        <a:rPr lang="en"/>
                        <a:t>5</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CFI, CSJ, CFS, CLO, CS1</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Intelligence and National Security</a:t>
                      </a:r>
                      <a:endParaRPr/>
                    </a:p>
                  </a:txBody>
                  <a:tcPr marL="91425" marR="91425" marT="91425" marB="91425"/>
                </a:tc>
                <a:tc>
                  <a:txBody>
                    <a:bodyPr/>
                    <a:lstStyle/>
                    <a:p>
                      <a:pPr marL="0" lvl="0" indent="0" algn="l" rtl="0">
                        <a:spcBef>
                          <a:spcPts val="0"/>
                        </a:spcBef>
                        <a:spcAft>
                          <a:spcPts val="0"/>
                        </a:spcAft>
                        <a:buNone/>
                      </a:pPr>
                      <a:r>
                        <a:rPr lang="en"/>
                        <a:t>70</a:t>
                      </a:r>
                      <a:endParaRPr/>
                    </a:p>
                  </a:txBody>
                  <a:tcPr marL="91425" marR="91425" marT="91425" marB="91425"/>
                </a:tc>
                <a:tc>
                  <a:txBody>
                    <a:bodyPr/>
                    <a:lstStyle/>
                    <a:p>
                      <a:pPr marL="0" lvl="0" indent="0" algn="l" rtl="0">
                        <a:spcBef>
                          <a:spcPts val="0"/>
                        </a:spcBef>
                        <a:spcAft>
                          <a:spcPts val="0"/>
                        </a:spcAft>
                        <a:buNone/>
                      </a:pPr>
                      <a:r>
                        <a:rPr lang="en"/>
                        <a:t>1 </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CSB</a:t>
                      </a:r>
                      <a:endParaRPr/>
                    </a:p>
                  </a:txBody>
                  <a:tcPr marL="91425" marR="91425" marT="91425" marB="91425"/>
                </a:tc>
                <a:extLst>
                  <a:ext uri="{0D108BD9-81ED-4DB2-BD59-A6C34878D82A}">
                    <a16:rowId xmlns:a16="http://schemas.microsoft.com/office/drawing/2014/main" val="10005"/>
                  </a:ext>
                </a:extLst>
              </a:tr>
            </a:tbl>
          </a:graphicData>
        </a:graphic>
      </p:graphicFrame>
      <p:sp>
        <p:nvSpPr>
          <p:cNvPr id="148" name="Google Shape;148;p21"/>
          <p:cNvSpPr txBox="1"/>
          <p:nvPr/>
        </p:nvSpPr>
        <p:spPr>
          <a:xfrm>
            <a:off x="173050" y="4527225"/>
            <a:ext cx="86493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Disability and Rehabilitation was the title requested by the most campuses (8 out of 17) through RapidILL</a:t>
            </a:r>
            <a:endParaRPr/>
          </a:p>
          <a:p>
            <a:pPr marL="0" lvl="0" indent="0" algn="l" rtl="0">
              <a:spcBef>
                <a:spcPts val="0"/>
              </a:spcBef>
              <a:spcAft>
                <a:spcPts val="0"/>
              </a:spcAft>
              <a:buNone/>
            </a:pPr>
            <a:endParaRPr>
              <a:highlight>
                <a:srgbClr val="FFFF00"/>
              </a:highlight>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131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Proxima Nova</vt:lpstr>
      <vt:lpstr>Arial</vt:lpstr>
      <vt:lpstr>Spearmint</vt:lpstr>
      <vt:lpstr>18-19 I-SPIE Data</vt:lpstr>
      <vt:lpstr>What Impacts ILL at your Library? </vt:lpstr>
      <vt:lpstr>PowerPoint Presentation</vt:lpstr>
      <vt:lpstr>CSU+: Lending and Borrowing at Each Campus</vt:lpstr>
      <vt:lpstr>PowerPoint Presentation</vt:lpstr>
      <vt:lpstr>PowerPoint Presentation</vt:lpstr>
      <vt:lpstr>What are our users requesting?</vt:lpstr>
      <vt:lpstr>Most Requested Titles: Titles in the top 10 at multiple campuses</vt:lpstr>
      <vt:lpstr>Borrowed Journal Titles: Top 5 Borrowed via RapidILL RapidILL shared the top 20 most requested titles for each campus for the 17 CSU libraries using this service  This table shows the most requested titles from the compiled list </vt:lpstr>
      <vt:lpstr>RapidILL for the 17 CSUs using RapidILL Data from RapidILL (17 CSU libraries)</vt:lpstr>
      <vt:lpstr>Turnaround Time  and Use of CSU+</vt:lpstr>
      <vt:lpstr>CSU+ Pickup Rates Across the System 2018-2019</vt:lpstr>
      <vt:lpstr>Who makes ILL happen at our CSUs? </vt:lpstr>
      <vt:lpstr>Staffing by Classification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18-19 I-SPIE Data</dc:title>
  <dc:creator>Kautzman, Amy M</dc:creator>
  <cp:lastModifiedBy>Kautzman, Amy M</cp:lastModifiedBy>
  <cp:revision>1</cp:revision>
  <dcterms:modified xsi:type="dcterms:W3CDTF">2019-12-06T17:09:04Z</dcterms:modified>
</cp:coreProperties>
</file>