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4" r:id="rId2"/>
    <p:sldId id="309" r:id="rId3"/>
    <p:sldId id="355" r:id="rId4"/>
    <p:sldId id="360" r:id="rId5"/>
    <p:sldId id="341" r:id="rId6"/>
    <p:sldId id="345" r:id="rId7"/>
    <p:sldId id="358" r:id="rId8"/>
    <p:sldId id="351" r:id="rId9"/>
    <p:sldId id="352" r:id="rId10"/>
    <p:sldId id="359" r:id="rId11"/>
    <p:sldId id="364" r:id="rId12"/>
    <p:sldId id="343" r:id="rId13"/>
    <p:sldId id="348" r:id="rId14"/>
    <p:sldId id="295" r:id="rId1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01A22"/>
    <a:srgbClr val="91D4F1"/>
    <a:srgbClr val="00AAE2"/>
    <a:srgbClr val="141A22"/>
    <a:srgbClr val="121A20"/>
    <a:srgbClr val="121A22"/>
    <a:srgbClr val="111921"/>
    <a:srgbClr val="CCCEDA"/>
    <a:srgbClr val="0E1A20"/>
    <a:srgbClr val="0C1A1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883" autoAdjust="0"/>
    <p:restoredTop sz="94100" autoAdjust="0"/>
  </p:normalViewPr>
  <p:slideViewPr>
    <p:cSldViewPr>
      <p:cViewPr varScale="1">
        <p:scale>
          <a:sx n="86" d="100"/>
          <a:sy n="86" d="100"/>
        </p:scale>
        <p:origin x="-51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616" y="4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r>
              <a:rPr lang="en-US" dirty="0" smtClean="0"/>
              <a:t>Deans ULMS Briefing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r>
              <a:rPr lang="en-US" dirty="0" smtClean="0"/>
              <a:t>April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r>
              <a:rPr lang="en-US" dirty="0" smtClean="0"/>
              <a:t>COLD Meeting - Sonoma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40E68660-9394-40ED-86A4-B53C23309C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62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79EE2E6-201E-AE49-A529-D4C8BA459954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39D8594-E283-8E46-BB50-FF438BE01F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6168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101A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381000" y="838200"/>
            <a:ext cx="4622799" cy="4572000"/>
            <a:chOff x="381000" y="762000"/>
            <a:chExt cx="4622799" cy="4572000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81000" y="762000"/>
              <a:ext cx="4622799" cy="3324881"/>
            </a:xfrm>
            <a:prstGeom prst="rect">
              <a:avLst/>
            </a:prstGeom>
          </p:spPr>
        </p:pic>
        <p:sp>
          <p:nvSpPr>
            <p:cNvPr id="8" name="Subtitle 2"/>
            <p:cNvSpPr txBox="1">
              <a:spLocks/>
            </p:cNvSpPr>
            <p:nvPr userDrawn="1"/>
          </p:nvSpPr>
          <p:spPr>
            <a:xfrm>
              <a:off x="658237" y="4182536"/>
              <a:ext cx="3812163" cy="115146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1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400" kern="1200" baseline="0">
                  <a:solidFill>
                    <a:schemeClr val="bg1"/>
                  </a:solidFill>
                  <a:latin typeface="Lato" panose="020F0502020204030203" pitchFamily="34" charset="0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Unified Library</a:t>
              </a:r>
              <a:br>
                <a:rPr lang="en-US" dirty="0"/>
              </a:br>
              <a:r>
                <a:rPr lang="en-US" dirty="0"/>
                <a:t>Management System</a:t>
              </a:r>
            </a:p>
            <a:p>
              <a:r>
                <a:rPr lang="en-US" dirty="0">
                  <a:solidFill>
                    <a:srgbClr val="91D4F1"/>
                  </a:solidFill>
                </a:rPr>
                <a:t>ulms.calstate.edu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0" y="1905000"/>
            <a:ext cx="6705600" cy="17526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0" y="3962400"/>
            <a:ext cx="6705600" cy="7620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  <a:latin typeface="Lato" panose="020F050202020403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1984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900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201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44562"/>
          </a:xfrm>
        </p:spPr>
        <p:txBody>
          <a:bodyPr>
            <a:normAutofit/>
          </a:bodyPr>
          <a:lstStyle>
            <a:lvl1pPr algn="l">
              <a:defRPr sz="4000" b="1" baseline="0">
                <a:solidFill>
                  <a:srgbClr val="101A2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600201"/>
            <a:ext cx="10972800" cy="4472781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172200"/>
            <a:ext cx="12192000" cy="685800"/>
            <a:chOff x="0" y="6172200"/>
            <a:chExt cx="9144000" cy="68580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705600"/>
              <a:ext cx="9144000" cy="152400"/>
            </a:xfrm>
            <a:prstGeom prst="rect">
              <a:avLst/>
            </a:prstGeom>
            <a:solidFill>
              <a:srgbClr val="141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4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72500" y="6172200"/>
              <a:ext cx="472647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 userDrawn="1"/>
          </p:nvSpPr>
          <p:spPr>
            <a:xfrm>
              <a:off x="0" y="6629400"/>
              <a:ext cx="9144000" cy="762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0070C0"/>
                </a:gs>
                <a:gs pos="36000">
                  <a:srgbClr val="FFFF00"/>
                </a:gs>
                <a:gs pos="66000">
                  <a:srgbClr val="00B05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xmlns="" val="3750811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514601"/>
            <a:ext cx="10363200" cy="3254375"/>
          </a:xfrm>
        </p:spPr>
        <p:txBody>
          <a:bodyPr anchor="t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6172200"/>
            <a:ext cx="12192000" cy="685800"/>
            <a:chOff x="0" y="6172200"/>
            <a:chExt cx="9144000" cy="6858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6705600"/>
              <a:ext cx="9144000" cy="152400"/>
            </a:xfrm>
            <a:prstGeom prst="rect">
              <a:avLst/>
            </a:prstGeom>
            <a:solidFill>
              <a:srgbClr val="141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58200" y="6172200"/>
              <a:ext cx="586947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3"/>
            <p:cNvSpPr/>
            <p:nvPr userDrawn="1"/>
          </p:nvSpPr>
          <p:spPr>
            <a:xfrm>
              <a:off x="0" y="6629400"/>
              <a:ext cx="9144000" cy="762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0070C0"/>
                </a:gs>
                <a:gs pos="36000">
                  <a:srgbClr val="FFFF00"/>
                </a:gs>
                <a:gs pos="66000">
                  <a:srgbClr val="00B05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xmlns="" val="288623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494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495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824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153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794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773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EDA"/>
            </a:gs>
            <a:gs pos="49000">
              <a:schemeClr val="bg1"/>
            </a:gs>
            <a:gs pos="10000">
              <a:schemeClr val="accent1">
                <a:lumMod val="20000"/>
                <a:lumOff val="80000"/>
              </a:schemeClr>
            </a:gs>
            <a:gs pos="2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D5316-8C6B-48C9-87E5-CC384E6D9168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3D568-DDE7-4FFD-86B7-9F0FB774F9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058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alstate.atlassian.net/wiki/spaces/ULM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Deans Briefing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0" y="3962400"/>
            <a:ext cx="6705600" cy="1524000"/>
          </a:xfrm>
        </p:spPr>
        <p:txBody>
          <a:bodyPr>
            <a:normAutofit/>
          </a:bodyPr>
          <a:lstStyle/>
          <a:p>
            <a:r>
              <a:rPr lang="en-US" dirty="0"/>
              <a:t>ULMS Team</a:t>
            </a:r>
          </a:p>
          <a:p>
            <a:r>
              <a:rPr lang="en-US" sz="2000" dirty="0"/>
              <a:t>COLD Meeting, Sonoma</a:t>
            </a:r>
            <a:br>
              <a:rPr lang="en-US" sz="2000" dirty="0"/>
            </a:br>
            <a:r>
              <a:rPr lang="en-US" sz="2000" dirty="0"/>
              <a:t>April 2017</a:t>
            </a:r>
          </a:p>
        </p:txBody>
      </p:sp>
    </p:spTree>
    <p:extLst>
      <p:ext uri="{BB962C8B-B14F-4D97-AF65-F5344CB8AC3E}">
        <p14:creationId xmlns:p14="http://schemas.microsoft.com/office/powerpoint/2010/main" xmlns="" val="268301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expect at/after Go-live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dirty="0" smtClean="0"/>
              <a:t>Most things </a:t>
            </a:r>
            <a:r>
              <a:rPr lang="en-US" sz="3200" dirty="0"/>
              <a:t>will go well</a:t>
            </a:r>
          </a:p>
          <a:p>
            <a:r>
              <a:rPr lang="en-US" sz="3200" dirty="0" smtClean="0"/>
              <a:t>Not </a:t>
            </a:r>
            <a:r>
              <a:rPr lang="en-US" sz="3200" dirty="0"/>
              <a:t>everything will be working on Day 1</a:t>
            </a:r>
            <a:endParaRPr lang="en-US" sz="3200" dirty="0" smtClean="0"/>
          </a:p>
          <a:p>
            <a:r>
              <a:rPr lang="en-US" sz="3200" dirty="0" smtClean="0"/>
              <a:t>There </a:t>
            </a:r>
            <a:r>
              <a:rPr lang="en-US" sz="3200" dirty="0"/>
              <a:t>will be </a:t>
            </a:r>
            <a:r>
              <a:rPr lang="en-US" sz="3200" dirty="0" smtClean="0"/>
              <a:t>issues</a:t>
            </a:r>
          </a:p>
          <a:p>
            <a:r>
              <a:rPr lang="en-US" sz="3200" dirty="0" smtClean="0"/>
              <a:t>Help </a:t>
            </a:r>
            <a:r>
              <a:rPr lang="en-US" sz="3200" dirty="0"/>
              <a:t>your staff stay the </a:t>
            </a:r>
            <a:r>
              <a:rPr lang="en-US" sz="3200" dirty="0" smtClean="0"/>
              <a:t>course, get into problem-solving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02421" y="1624264"/>
            <a:ext cx="5105400" cy="403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29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Post-implementation training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 will coordinate in conjunction with working groups and task forces</a:t>
            </a:r>
          </a:p>
          <a:p>
            <a:r>
              <a:rPr lang="en-US" dirty="0" smtClean="0"/>
              <a:t>Topic-focused forums, webinars and video recordings will be posted to Confluence site</a:t>
            </a:r>
          </a:p>
          <a:p>
            <a:r>
              <a:rPr lang="en-US" dirty="0" smtClean="0"/>
              <a:t>New employee orientation topic outlines</a:t>
            </a:r>
          </a:p>
          <a:p>
            <a:r>
              <a:rPr lang="en-US" dirty="0" smtClean="0"/>
              <a:t>Local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371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from CO ULMS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Notices of issues affecting multiple campuses</a:t>
            </a:r>
            <a:endParaRPr lang="en-US" dirty="0"/>
          </a:p>
          <a:p>
            <a:r>
              <a:rPr lang="en-US" dirty="0"/>
              <a:t>Updates on status of </a:t>
            </a:r>
            <a:r>
              <a:rPr lang="en-US" dirty="0" smtClean="0"/>
              <a:t>campuses</a:t>
            </a:r>
          </a:p>
          <a:p>
            <a:r>
              <a:rPr lang="en-US" dirty="0"/>
              <a:t>Handoff to </a:t>
            </a:r>
            <a:r>
              <a:rPr lang="en-US" dirty="0" smtClean="0"/>
              <a:t>Ex Libris Support </a:t>
            </a:r>
            <a:endParaRPr lang="en-US" dirty="0"/>
          </a:p>
          <a:p>
            <a:r>
              <a:rPr lang="en-US" dirty="0" smtClean="0"/>
              <a:t>Continued sharing of contents of Alma/Primo updates</a:t>
            </a:r>
          </a:p>
          <a:p>
            <a:r>
              <a:rPr lang="en-US" dirty="0" smtClean="0"/>
              <a:t>Re-formation </a:t>
            </a:r>
            <a:r>
              <a:rPr lang="en-US" dirty="0"/>
              <a:t>of working groups and task forces</a:t>
            </a:r>
          </a:p>
          <a:p>
            <a:r>
              <a:rPr lang="en-US" dirty="0" smtClean="0"/>
              <a:t>Requests for input e.g. </a:t>
            </a:r>
            <a:r>
              <a:rPr lang="en-US" dirty="0"/>
              <a:t>governance</a:t>
            </a:r>
            <a:r>
              <a:rPr lang="en-US" dirty="0" smtClean="0"/>
              <a:t>, WG &amp; TF nominations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036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to get more Information: Confluence</a:t>
            </a:r>
            <a:br>
              <a:rPr lang="en-US" dirty="0"/>
            </a:br>
            <a:r>
              <a:rPr lang="en-US" dirty="0">
                <a:hlinkClick r:id="rId2"/>
              </a:rPr>
              <a:t>https://calstate.atlassian.net/wiki/spaces/ULMS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0200" y="1447800"/>
            <a:ext cx="8762999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7357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667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Deans need to know between now and the </a:t>
            </a:r>
            <a:r>
              <a:rPr lang="en-US" dirty="0" smtClean="0"/>
              <a:t>Fall </a:t>
            </a:r>
            <a:r>
              <a:rPr lang="en-US" dirty="0"/>
              <a:t>COLD meeting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Schedule</a:t>
            </a:r>
          </a:p>
          <a:p>
            <a:r>
              <a:rPr lang="en-US" dirty="0" smtClean="0"/>
              <a:t>Communication </a:t>
            </a:r>
            <a:r>
              <a:rPr lang="en-US" dirty="0"/>
              <a:t>with Project Manager</a:t>
            </a:r>
          </a:p>
          <a:p>
            <a:r>
              <a:rPr lang="en-US" dirty="0"/>
              <a:t>Go-live readiness checks</a:t>
            </a:r>
          </a:p>
          <a:p>
            <a:r>
              <a:rPr lang="en-US" dirty="0" smtClean="0"/>
              <a:t>What </a:t>
            </a:r>
            <a:r>
              <a:rPr lang="en-US" dirty="0"/>
              <a:t>to expect </a:t>
            </a:r>
            <a:r>
              <a:rPr lang="en-US" dirty="0" smtClean="0"/>
              <a:t>at/after </a:t>
            </a:r>
            <a:r>
              <a:rPr lang="en-US" dirty="0"/>
              <a:t>Go-live</a:t>
            </a:r>
          </a:p>
          <a:p>
            <a:r>
              <a:rPr lang="en-US" dirty="0"/>
              <a:t>Communication from CO ULMS Team</a:t>
            </a:r>
          </a:p>
          <a:p>
            <a:r>
              <a:rPr lang="en-US" dirty="0"/>
              <a:t>Where to get more information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04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Milestones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April 2017: Conclude major testing and configuration; Prep </a:t>
            </a:r>
            <a:r>
              <a:rPr lang="en-US" dirty="0" smtClean="0"/>
              <a:t>			    migration </a:t>
            </a:r>
            <a:r>
              <a:rPr lang="en-US" dirty="0"/>
              <a:t>forms</a:t>
            </a:r>
          </a:p>
          <a:p>
            <a:r>
              <a:rPr lang="en-US" dirty="0"/>
              <a:t>May 2017: Data files delivered to </a:t>
            </a:r>
            <a:r>
              <a:rPr lang="en-US" dirty="0" smtClean="0"/>
              <a:t>Ex Libris, </a:t>
            </a:r>
            <a:r>
              <a:rPr lang="en-US" dirty="0"/>
              <a:t>Tech freezes begin. </a:t>
            </a:r>
            <a:r>
              <a:rPr lang="en-US" dirty="0" smtClean="0"/>
              <a:t>ExL  		   tests data</a:t>
            </a:r>
            <a:endParaRPr lang="en-US" dirty="0"/>
          </a:p>
          <a:p>
            <a:r>
              <a:rPr lang="en-US" dirty="0"/>
              <a:t>June 2017: Campuses cutover to Alma/Primo, preceded by short </a:t>
            </a:r>
            <a:r>
              <a:rPr lang="en-US" dirty="0" smtClean="0"/>
              <a:t>		   </a:t>
            </a:r>
            <a:r>
              <a:rPr lang="en-US" dirty="0" err="1" smtClean="0"/>
              <a:t>circ</a:t>
            </a:r>
            <a:r>
              <a:rPr lang="en-US" dirty="0" smtClean="0"/>
              <a:t> </a:t>
            </a:r>
            <a:r>
              <a:rPr lang="en-US" dirty="0"/>
              <a:t>freeze</a:t>
            </a:r>
          </a:p>
          <a:p>
            <a:r>
              <a:rPr lang="en-US" dirty="0"/>
              <a:t>July 2017: </a:t>
            </a:r>
            <a:r>
              <a:rPr lang="en-US" dirty="0" smtClean="0"/>
              <a:t> Alma </a:t>
            </a:r>
            <a:r>
              <a:rPr lang="en-US" dirty="0"/>
              <a:t>health checks, troubleshooting of migration issues</a:t>
            </a:r>
          </a:p>
          <a:p>
            <a:r>
              <a:rPr lang="en-US" dirty="0" smtClean="0"/>
              <a:t>Aug </a:t>
            </a:r>
            <a:r>
              <a:rPr lang="en-US" dirty="0"/>
              <a:t>2017: ExL </a:t>
            </a:r>
            <a:r>
              <a:rPr lang="en-US" dirty="0" smtClean="0"/>
              <a:t>support </a:t>
            </a:r>
            <a:r>
              <a:rPr lang="en-US" dirty="0"/>
              <a:t>switches from Implementation to </a:t>
            </a:r>
            <a:r>
              <a:rPr lang="en-US" dirty="0" smtClean="0"/>
              <a:t>			             Support </a:t>
            </a:r>
            <a:r>
              <a:rPr lang="en-US" dirty="0"/>
              <a:t>teams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952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Cutover schedule for your library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600200"/>
            <a:ext cx="89154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470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with Project Manager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PM is your partner in this project</a:t>
            </a:r>
          </a:p>
          <a:p>
            <a:r>
              <a:rPr lang="en-US" dirty="0" smtClean="0"/>
              <a:t>Essential to talk regularly and support each other</a:t>
            </a:r>
            <a:endParaRPr lang="en-US" dirty="0"/>
          </a:p>
          <a:p>
            <a:r>
              <a:rPr lang="en-US" dirty="0"/>
              <a:t>Get updates, discuss </a:t>
            </a:r>
            <a:r>
              <a:rPr lang="en-US" dirty="0" smtClean="0"/>
              <a:t>concerns e.g.</a:t>
            </a:r>
            <a:endParaRPr lang="en-US" dirty="0"/>
          </a:p>
          <a:p>
            <a:pPr lvl="1"/>
            <a:r>
              <a:rPr lang="en-US" dirty="0"/>
              <a:t>Checking with vendors who may be affected by the change</a:t>
            </a:r>
          </a:p>
          <a:p>
            <a:pPr lvl="1"/>
            <a:r>
              <a:rPr lang="en-US" dirty="0"/>
              <a:t>Training progress of staff and librarians</a:t>
            </a:r>
          </a:p>
          <a:p>
            <a:pPr lvl="1"/>
            <a:r>
              <a:rPr lang="en-US" dirty="0"/>
              <a:t>Readiness for go-live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232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Go-live Readiness Checks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Alma Health Check</a:t>
            </a:r>
            <a:endParaRPr lang="en-US" dirty="0"/>
          </a:p>
          <a:p>
            <a:r>
              <a:rPr lang="en-US" dirty="0" smtClean="0"/>
              <a:t>Alma </a:t>
            </a:r>
            <a:r>
              <a:rPr lang="en-US" dirty="0"/>
              <a:t>Task Checklist</a:t>
            </a:r>
          </a:p>
          <a:p>
            <a:r>
              <a:rPr lang="en-US" dirty="0"/>
              <a:t>Pre Go-live Tasks</a:t>
            </a:r>
          </a:p>
        </p:txBody>
      </p:sp>
    </p:spTree>
    <p:extLst>
      <p:ext uri="{BB962C8B-B14F-4D97-AF65-F5344CB8AC3E}">
        <p14:creationId xmlns:p14="http://schemas.microsoft.com/office/powerpoint/2010/main" xmlns="" val="240445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Alma Health Check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219200"/>
            <a:ext cx="9905999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437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33600" y="-1143000"/>
            <a:ext cx="15240000" cy="833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040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506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</Template>
  <TotalTime>5792</TotalTime>
  <Words>240</Words>
  <Application>Microsoft Office PowerPoint</Application>
  <PresentationFormat>Custom</PresentationFormat>
  <Paragraphs>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Deans Briefing</vt:lpstr>
      <vt:lpstr>What Deans need to know between now and the Fall COLD meeting</vt:lpstr>
      <vt:lpstr>Project Milestones</vt:lpstr>
      <vt:lpstr>Cutover schedule for your library</vt:lpstr>
      <vt:lpstr>Communication with Project Manager</vt:lpstr>
      <vt:lpstr>Go-live Readiness Checks</vt:lpstr>
      <vt:lpstr>Alma Health Check</vt:lpstr>
      <vt:lpstr>Slide 8</vt:lpstr>
      <vt:lpstr>Slide 9</vt:lpstr>
      <vt:lpstr>What to expect at/after Go-live</vt:lpstr>
      <vt:lpstr>Post-implementation training support</vt:lpstr>
      <vt:lpstr>Communication from CO ULMS Team</vt:lpstr>
      <vt:lpstr>Where to get more Information: Confluence https://calstate.atlassian.net/wiki/spaces/ULMS</vt:lpstr>
      <vt:lpstr>Slide 14</vt:lpstr>
    </vt:vector>
  </TitlesOfParts>
  <Company>Office of the Chancellor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Unified Library Management System September COLD Meeting</dc:title>
  <dc:creator>Walker, David</dc:creator>
  <cp:lastModifiedBy>John</cp:lastModifiedBy>
  <cp:revision>369</cp:revision>
  <cp:lastPrinted>2017-03-20T22:27:11Z</cp:lastPrinted>
  <dcterms:created xsi:type="dcterms:W3CDTF">2015-08-28T01:07:36Z</dcterms:created>
  <dcterms:modified xsi:type="dcterms:W3CDTF">2017-04-07T14:11:15Z</dcterms:modified>
</cp:coreProperties>
</file>