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013737670\AppData\Local\Temp\STIM+Maker+Survey_May+7%252C+2020_12.05.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a:t>Do you have a maker-space? </a:t>
            </a:r>
            <a:br>
              <a:rPr lang="en-US"/>
            </a:br>
            <a:r>
              <a:rPr lang="en-US"/>
              <a:t>(defined however you like)</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7273-46A1-B1F0-746C1730F38E}"/>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7273-46A1-B1F0-746C1730F38E}"/>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7273-46A1-B1F0-746C1730F38E}"/>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'[STIM+Maker+Survey_May+7%2C+2020_12.05.xlsx]Sheet2'!$A$1:$A$3</c:f>
              <c:strCache>
                <c:ptCount val="3"/>
                <c:pt idx="0">
                  <c:v>Do you have a maker-space? (defined however you like)</c:v>
                </c:pt>
                <c:pt idx="1">
                  <c:v>No</c:v>
                </c:pt>
                <c:pt idx="2">
                  <c:v>Yes</c:v>
                </c:pt>
              </c:strCache>
            </c:strRef>
          </c:cat>
          <c:val>
            <c:numRef>
              <c:f>'[STIM+Maker+Survey_May+7%2C+2020_12.05.xlsx]Sheet2'!$B$1:$B$3</c:f>
              <c:numCache>
                <c:formatCode>General</c:formatCode>
                <c:ptCount val="3"/>
                <c:pt idx="1">
                  <c:v>2</c:v>
                </c:pt>
                <c:pt idx="2">
                  <c:v>12</c:v>
                </c:pt>
              </c:numCache>
            </c:numRef>
          </c:val>
          <c:extLst>
            <c:ext xmlns:c16="http://schemas.microsoft.com/office/drawing/2014/chart" uri="{C3380CC4-5D6E-409C-BE32-E72D297353CC}">
              <c16:uniqueId val="{00000006-7273-46A1-B1F0-746C1730F38E}"/>
            </c:ext>
          </c:extLst>
        </c:ser>
        <c:dLbls>
          <c:dLblPos val="ctr"/>
          <c:showLegendKey val="0"/>
          <c:showVal val="1"/>
          <c:showCatName val="0"/>
          <c:showSerName val="0"/>
          <c:showPercent val="0"/>
          <c:showBubbleSize val="0"/>
          <c:showLeaderLines val="1"/>
        </c:dLbls>
        <c:firstSliceAng val="0"/>
      </c:pieChart>
      <c:spPr>
        <a:noFill/>
        <a:ln>
          <a:noFill/>
        </a:ln>
        <a:effectLst/>
      </c:spPr>
    </c:plotArea>
    <c:legend>
      <c:legendPos val="r"/>
      <c:legendEntry>
        <c:idx val="0"/>
        <c:delete val="1"/>
      </c:legendEntry>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5/7/2020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5/7/2020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5/7/2020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5/7/2020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5/7/2020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5/7/2020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5/7/2020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5/7/2020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5/7/2020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5/7/2020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5/7/2020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5/7/2020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libguides.sjsu.edu/prototyping" TargetMode="External"/><Relationship Id="rId2" Type="http://schemas.openxmlformats.org/officeDocument/2006/relationships/hyperlink" Target="https://library.sonoma.edu/makerspace/policies" TargetMode="External"/><Relationship Id="rId1" Type="http://schemas.openxmlformats.org/officeDocument/2006/relationships/slideLayout" Target="../slideLayouts/slideLayout2.xml"/><Relationship Id="rId4" Type="http://schemas.openxmlformats.org/officeDocument/2006/relationships/hyperlink" Target="https://library.sfsu.edu/digital-media-studio-makerspac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STIM Maker survey results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554235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Equipment</a:t>
            </a:r>
            <a:endParaRPr lang="en-US" dirty="0"/>
          </a:p>
        </p:txBody>
      </p:sp>
      <p:sp>
        <p:nvSpPr>
          <p:cNvPr id="3" name="Content Placeholder 2"/>
          <p:cNvSpPr>
            <a:spLocks noGrp="1"/>
          </p:cNvSpPr>
          <p:nvPr>
            <p:ph idx="1"/>
          </p:nvPr>
        </p:nvSpPr>
        <p:spPr>
          <a:xfrm>
            <a:off x="2231136" y="2638044"/>
            <a:ext cx="7729728" cy="4104501"/>
          </a:xfrm>
        </p:spPr>
        <p:txBody>
          <a:bodyPr>
            <a:normAutofit fontScale="62500" lnSpcReduction="20000"/>
          </a:bodyPr>
          <a:lstStyle/>
          <a:p>
            <a:r>
              <a:rPr lang="en-US" dirty="0"/>
              <a:t>"</a:t>
            </a:r>
            <a:r>
              <a:rPr lang="en-US" dirty="0" err="1"/>
              <a:t>FlashForge</a:t>
            </a:r>
            <a:r>
              <a:rPr lang="en-US" dirty="0"/>
              <a:t> Finder (3D printer)Sony Cameras, Canon Cameras, Go-Pro Cameras, Lighting Equipment, Audio Equipment (Photography and Videography components).Oculus Quest (VR)Canon </a:t>
            </a:r>
            <a:r>
              <a:rPr lang="en-US" dirty="0" err="1"/>
              <a:t>Vixia</a:t>
            </a:r>
            <a:r>
              <a:rPr lang="en-US" dirty="0"/>
              <a:t> HXG60 (video studio recording equipment)</a:t>
            </a:r>
            <a:r>
              <a:rPr lang="en-US" dirty="0" err="1"/>
              <a:t>Beringer</a:t>
            </a:r>
            <a:r>
              <a:rPr lang="en-US" dirty="0"/>
              <a:t> B2Pro (microphones for podcasting)</a:t>
            </a:r>
            <a:r>
              <a:rPr lang="en-US" dirty="0" err="1"/>
              <a:t>Alienware</a:t>
            </a:r>
            <a:r>
              <a:rPr lang="en-US" dirty="0"/>
              <a:t> Aurora R8 (digital content creation)</a:t>
            </a:r>
            <a:r>
              <a:rPr lang="en-US" dirty="0" err="1"/>
              <a:t>Behringer</a:t>
            </a:r>
            <a:r>
              <a:rPr lang="en-US" dirty="0"/>
              <a:t> 4-Track Mixers (audio hardware)Avid </a:t>
            </a:r>
            <a:r>
              <a:rPr lang="en-US" dirty="0" err="1"/>
              <a:t>MBox</a:t>
            </a:r>
            <a:r>
              <a:rPr lang="en-US" dirty="0"/>
              <a:t> 4-line interfaces</a:t>
            </a:r>
            <a:r>
              <a:rPr lang="en-US" dirty="0" smtClean="0"/>
              <a:t>.“ [</a:t>
            </a:r>
            <a:r>
              <a:rPr lang="en-US" dirty="0"/>
              <a:t>Fresno State</a:t>
            </a:r>
            <a:r>
              <a:rPr lang="en-US" dirty="0"/>
              <a:t> </a:t>
            </a:r>
            <a:r>
              <a:rPr lang="en-US" dirty="0" smtClean="0"/>
              <a:t>]</a:t>
            </a:r>
            <a:endParaRPr lang="en-US" dirty="0"/>
          </a:p>
          <a:p>
            <a:r>
              <a:rPr lang="en-US" dirty="0"/>
              <a:t>No equipment has been purchased for the space at this time</a:t>
            </a:r>
            <a:r>
              <a:rPr lang="en-US" dirty="0" smtClean="0"/>
              <a:t>. [</a:t>
            </a:r>
            <a:r>
              <a:rPr lang="en-US" dirty="0"/>
              <a:t>CSU San Marcos</a:t>
            </a:r>
            <a:r>
              <a:rPr lang="en-US" dirty="0"/>
              <a:t> </a:t>
            </a:r>
            <a:r>
              <a:rPr lang="en-US" dirty="0" smtClean="0"/>
              <a:t>]</a:t>
            </a:r>
            <a:endParaRPr lang="en-US" dirty="0"/>
          </a:p>
          <a:p>
            <a:r>
              <a:rPr lang="en-US" dirty="0"/>
              <a:t>3D printers, CNC mills, laser engraver/cutter, 3D scanner, virtual reality, sewing machines, embroidery machines, vinyl cutter, soldering &amp; electrical components, </a:t>
            </a:r>
            <a:r>
              <a:rPr lang="en-US" dirty="0" smtClean="0"/>
              <a:t>robotics [</a:t>
            </a:r>
            <a:r>
              <a:rPr lang="en-US" dirty="0"/>
              <a:t>Sonoma State University</a:t>
            </a:r>
            <a:r>
              <a:rPr lang="en-US" dirty="0"/>
              <a:t> </a:t>
            </a:r>
            <a:r>
              <a:rPr lang="en-US" dirty="0" smtClean="0"/>
              <a:t>]</a:t>
            </a:r>
            <a:endParaRPr lang="en-US" dirty="0"/>
          </a:p>
          <a:p>
            <a:r>
              <a:rPr lang="en-US" dirty="0"/>
              <a:t>2 sewing machines; 2 button makers; vinyl cutter; 3-d </a:t>
            </a:r>
            <a:r>
              <a:rPr lang="en-US" dirty="0" smtClean="0"/>
              <a:t>printer [</a:t>
            </a:r>
            <a:r>
              <a:rPr lang="en-US" dirty="0"/>
              <a:t>CSU Fullerton</a:t>
            </a:r>
            <a:r>
              <a:rPr lang="en-US" dirty="0"/>
              <a:t> </a:t>
            </a:r>
            <a:r>
              <a:rPr lang="en-US" dirty="0" smtClean="0"/>
              <a:t>]</a:t>
            </a:r>
            <a:endParaRPr lang="en-US" dirty="0"/>
          </a:p>
          <a:p>
            <a:r>
              <a:rPr lang="en-US" dirty="0"/>
              <a:t>3D printers (4), 3-D scanner, milling machine, VR station, </a:t>
            </a:r>
            <a:r>
              <a:rPr lang="en-US" dirty="0" err="1"/>
              <a:t>arduiono</a:t>
            </a:r>
            <a:r>
              <a:rPr lang="en-US" dirty="0"/>
              <a:t> sets, chess sets (2</a:t>
            </a:r>
            <a:r>
              <a:rPr lang="en-US" dirty="0" smtClean="0"/>
              <a:t>) [</a:t>
            </a:r>
            <a:r>
              <a:rPr lang="en-US" dirty="0"/>
              <a:t>CSU San Bernardino</a:t>
            </a:r>
            <a:r>
              <a:rPr lang="en-US" dirty="0"/>
              <a:t> </a:t>
            </a:r>
            <a:r>
              <a:rPr lang="en-US" dirty="0" smtClean="0"/>
              <a:t>]</a:t>
            </a:r>
            <a:endParaRPr lang="en-US" dirty="0"/>
          </a:p>
          <a:p>
            <a:r>
              <a:rPr lang="en-US" dirty="0"/>
              <a:t>3 D printers, laser cutters, fume extractors, vinyl cutters, sewing machines, CNC machines, VR equipment, t shirt presses, button makers, etc., </a:t>
            </a:r>
            <a:r>
              <a:rPr lang="en-US" dirty="0" smtClean="0"/>
              <a:t>computers [</a:t>
            </a:r>
            <a:r>
              <a:rPr lang="en-US" dirty="0"/>
              <a:t>CSU Monterey Bay</a:t>
            </a:r>
            <a:r>
              <a:rPr lang="en-US" dirty="0"/>
              <a:t> ]</a:t>
            </a:r>
          </a:p>
          <a:p>
            <a:r>
              <a:rPr lang="en-US" dirty="0" err="1"/>
              <a:t>Stratasys</a:t>
            </a:r>
            <a:r>
              <a:rPr lang="en-US" dirty="0"/>
              <a:t> J750 printer, German RepRap X1000 and X350 printers, </a:t>
            </a:r>
            <a:r>
              <a:rPr lang="en-US" dirty="0" err="1"/>
              <a:t>Stratasys</a:t>
            </a:r>
            <a:r>
              <a:rPr lang="en-US" dirty="0"/>
              <a:t> F170 printer, 6 </a:t>
            </a:r>
            <a:r>
              <a:rPr lang="en-US" dirty="0" err="1"/>
              <a:t>Markforged</a:t>
            </a:r>
            <a:r>
              <a:rPr lang="en-US" dirty="0"/>
              <a:t> Enterprise and Mark Two printers, laser cutter, 3D scanner, and rinsing systems</a:t>
            </a:r>
            <a:r>
              <a:rPr lang="en-US" dirty="0" smtClean="0"/>
              <a:t>. [</a:t>
            </a:r>
            <a:r>
              <a:rPr lang="en-US" dirty="0"/>
              <a:t>CSU Long Beach</a:t>
            </a:r>
            <a:r>
              <a:rPr lang="en-US" dirty="0"/>
              <a:t> </a:t>
            </a:r>
            <a:r>
              <a:rPr lang="en-US" dirty="0" smtClean="0"/>
              <a:t>]</a:t>
            </a:r>
            <a:endParaRPr lang="en-US" dirty="0"/>
          </a:p>
          <a:p>
            <a:r>
              <a:rPr lang="en-US" dirty="0"/>
              <a:t>Three </a:t>
            </a:r>
            <a:r>
              <a:rPr lang="en-US" dirty="0" err="1"/>
              <a:t>ultimakers</a:t>
            </a:r>
            <a:r>
              <a:rPr lang="en-US" dirty="0"/>
              <a:t>, 2 </a:t>
            </a:r>
            <a:r>
              <a:rPr lang="en-US" dirty="0" err="1"/>
              <a:t>lulzbots</a:t>
            </a:r>
            <a:r>
              <a:rPr lang="en-US" dirty="0"/>
              <a:t>, </a:t>
            </a:r>
            <a:r>
              <a:rPr lang="en-US" dirty="0" err="1"/>
              <a:t>glowforge</a:t>
            </a:r>
            <a:r>
              <a:rPr lang="en-US" dirty="0"/>
              <a:t> laser </a:t>
            </a:r>
            <a:r>
              <a:rPr lang="en-US" dirty="0" err="1"/>
              <a:t>vutter</a:t>
            </a:r>
            <a:r>
              <a:rPr lang="en-US" dirty="0"/>
              <a:t>, vinyl cutter, heat press, soldering stations, etc. [San José State </a:t>
            </a:r>
            <a:r>
              <a:rPr lang="en-US" dirty="0" smtClean="0"/>
              <a:t>]</a:t>
            </a:r>
            <a:endParaRPr lang="en-US" dirty="0"/>
          </a:p>
          <a:p>
            <a:r>
              <a:rPr lang="en-US" dirty="0"/>
              <a:t>Video cameras, audio equipment, VR equipment, Digital Media computers, 3D Workstations, 3D Printers, hand tools, button maker, 360 video cameras, DSLR cameras, 3D scanner, Audio Mixing Room, VR Development Room, Poster Printer, Raspberry Pi, Arduino, </a:t>
            </a:r>
            <a:r>
              <a:rPr lang="en-US" dirty="0" err="1"/>
              <a:t>Micro:bit</a:t>
            </a:r>
            <a:r>
              <a:rPr lang="en-US" dirty="0"/>
              <a:t>, sensor and electronics, soldering kits, photo and slide scanners</a:t>
            </a:r>
            <a:r>
              <a:rPr lang="en-US" dirty="0" smtClean="0"/>
              <a:t>. [San </a:t>
            </a:r>
            <a:r>
              <a:rPr lang="en-US" dirty="0"/>
              <a:t>Francisco </a:t>
            </a:r>
            <a:r>
              <a:rPr lang="en-US" dirty="0" smtClean="0"/>
              <a:t>State] </a:t>
            </a:r>
            <a:endParaRPr lang="en-US" dirty="0"/>
          </a:p>
          <a:p>
            <a:r>
              <a:rPr lang="en-US" dirty="0" smtClean="0"/>
              <a:t>3D </a:t>
            </a:r>
            <a:r>
              <a:rPr lang="en-US" dirty="0"/>
              <a:t>printers, sewing machines, soldering </a:t>
            </a:r>
            <a:r>
              <a:rPr lang="en-US" dirty="0" smtClean="0"/>
              <a:t>kits [</a:t>
            </a:r>
            <a:r>
              <a:rPr lang="en-US" dirty="0"/>
              <a:t>Cal Maritime</a:t>
            </a:r>
            <a:r>
              <a:rPr lang="en-US" dirty="0"/>
              <a:t> </a:t>
            </a:r>
            <a:r>
              <a:rPr lang="en-US" dirty="0" smtClean="0"/>
              <a:t>]</a:t>
            </a:r>
            <a:endParaRPr lang="en-US" dirty="0"/>
          </a:p>
          <a:p>
            <a:pPr lvl="1"/>
            <a:endParaRPr lang="en-US" dirty="0"/>
          </a:p>
        </p:txBody>
      </p:sp>
    </p:spTree>
    <p:extLst>
      <p:ext uri="{BB962C8B-B14F-4D97-AF65-F5344CB8AC3E}">
        <p14:creationId xmlns:p14="http://schemas.microsoft.com/office/powerpoint/2010/main" val="13448069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equipment plans</a:t>
            </a:r>
            <a:endParaRPr lang="en-US" dirty="0"/>
          </a:p>
        </p:txBody>
      </p:sp>
      <p:sp>
        <p:nvSpPr>
          <p:cNvPr id="3" name="Content Placeholder 2"/>
          <p:cNvSpPr>
            <a:spLocks noGrp="1"/>
          </p:cNvSpPr>
          <p:nvPr>
            <p:ph idx="1"/>
          </p:nvPr>
        </p:nvSpPr>
        <p:spPr>
          <a:xfrm>
            <a:off x="2231136" y="2638044"/>
            <a:ext cx="7729728" cy="4150683"/>
          </a:xfrm>
        </p:spPr>
        <p:txBody>
          <a:bodyPr>
            <a:normAutofit fontScale="85000" lnSpcReduction="20000"/>
          </a:bodyPr>
          <a:lstStyle/>
          <a:p>
            <a:r>
              <a:rPr lang="en-US" dirty="0"/>
              <a:t>"potentially: Apple pencils and Surface pens (we have a few, might get more).we plan for: Valve Index (VR </a:t>
            </a:r>
            <a:r>
              <a:rPr lang="en-US" dirty="0" smtClean="0"/>
              <a:t>headset)Arduinos“ [</a:t>
            </a:r>
            <a:r>
              <a:rPr lang="en-US" dirty="0"/>
              <a:t>Fresno State</a:t>
            </a:r>
            <a:r>
              <a:rPr lang="en-US" dirty="0"/>
              <a:t> </a:t>
            </a:r>
            <a:r>
              <a:rPr lang="en-US" dirty="0" smtClean="0"/>
              <a:t>]</a:t>
            </a:r>
            <a:endParaRPr lang="en-US" dirty="0"/>
          </a:p>
          <a:p>
            <a:r>
              <a:rPr lang="en-US" dirty="0"/>
              <a:t>Button Maker, 3D Printer, Supercomputers/HPC (High Performance Computing), Bookmaking/Bookbinding supplies, Virtual Reality headset(s), Laser cutter, Sensors, Craft </a:t>
            </a:r>
            <a:r>
              <a:rPr lang="en-US" dirty="0" smtClean="0"/>
              <a:t>materials [</a:t>
            </a:r>
            <a:r>
              <a:rPr lang="en-US" dirty="0"/>
              <a:t>CSU San Marcos</a:t>
            </a:r>
            <a:r>
              <a:rPr lang="en-US" dirty="0"/>
              <a:t> </a:t>
            </a:r>
            <a:r>
              <a:rPr lang="en-US" dirty="0" smtClean="0"/>
              <a:t>]</a:t>
            </a:r>
            <a:endParaRPr lang="en-US" dirty="0"/>
          </a:p>
          <a:p>
            <a:r>
              <a:rPr lang="en-US" dirty="0"/>
              <a:t>computers with A/V production software, additional 3D printers and sewing machines, </a:t>
            </a:r>
            <a:r>
              <a:rPr lang="en-US" dirty="0" err="1" smtClean="0"/>
              <a:t>serger</a:t>
            </a:r>
            <a:r>
              <a:rPr lang="en-US" dirty="0" smtClean="0"/>
              <a:t> [</a:t>
            </a:r>
            <a:r>
              <a:rPr lang="en-US" dirty="0"/>
              <a:t>Sonoma State University</a:t>
            </a:r>
            <a:r>
              <a:rPr lang="en-US" dirty="0"/>
              <a:t> </a:t>
            </a:r>
            <a:r>
              <a:rPr lang="en-US" dirty="0" smtClean="0"/>
              <a:t>]</a:t>
            </a:r>
            <a:endParaRPr lang="en-US" dirty="0"/>
          </a:p>
          <a:p>
            <a:r>
              <a:rPr lang="en-US" dirty="0"/>
              <a:t>laser cutter, better 3-d printer, one-button </a:t>
            </a:r>
            <a:r>
              <a:rPr lang="en-US" dirty="0" smtClean="0"/>
              <a:t>studio [</a:t>
            </a:r>
            <a:r>
              <a:rPr lang="en-US" dirty="0"/>
              <a:t>CSU Fullerton</a:t>
            </a:r>
            <a:r>
              <a:rPr lang="en-US" dirty="0"/>
              <a:t> </a:t>
            </a:r>
            <a:r>
              <a:rPr lang="en-US" dirty="0" smtClean="0"/>
              <a:t>]</a:t>
            </a:r>
            <a:endParaRPr lang="en-US" dirty="0"/>
          </a:p>
          <a:p>
            <a:r>
              <a:rPr lang="en-US" dirty="0"/>
              <a:t>Considering:  robotics sets, and AI </a:t>
            </a:r>
            <a:r>
              <a:rPr lang="en-US" dirty="0" smtClean="0"/>
              <a:t>software [</a:t>
            </a:r>
            <a:r>
              <a:rPr lang="en-US" dirty="0"/>
              <a:t>CSU San Bernardino</a:t>
            </a:r>
            <a:r>
              <a:rPr lang="en-US" dirty="0"/>
              <a:t> </a:t>
            </a:r>
            <a:r>
              <a:rPr lang="en-US" dirty="0" smtClean="0"/>
              <a:t>]</a:t>
            </a:r>
            <a:endParaRPr lang="en-US" dirty="0"/>
          </a:p>
          <a:p>
            <a:r>
              <a:rPr lang="en-US" dirty="0" smtClean="0"/>
              <a:t>No [</a:t>
            </a:r>
            <a:r>
              <a:rPr lang="en-US" dirty="0"/>
              <a:t>CSU Monterey Bay</a:t>
            </a:r>
            <a:r>
              <a:rPr lang="en-US" dirty="0"/>
              <a:t> </a:t>
            </a:r>
            <a:r>
              <a:rPr lang="en-US" dirty="0" smtClean="0"/>
              <a:t>]</a:t>
            </a:r>
            <a:endParaRPr lang="en-US" dirty="0"/>
          </a:p>
          <a:p>
            <a:r>
              <a:rPr lang="en-US" dirty="0"/>
              <a:t>Desktop metal printer, full body scanner, and a water jet </a:t>
            </a:r>
            <a:r>
              <a:rPr lang="en-US" dirty="0" smtClean="0"/>
              <a:t>cutter [</a:t>
            </a:r>
            <a:r>
              <a:rPr lang="en-US" dirty="0"/>
              <a:t>CSU Long Beach</a:t>
            </a:r>
            <a:r>
              <a:rPr lang="en-US" dirty="0"/>
              <a:t> </a:t>
            </a:r>
            <a:r>
              <a:rPr lang="en-US" dirty="0" smtClean="0"/>
              <a:t>]</a:t>
            </a:r>
            <a:endParaRPr lang="en-US" dirty="0"/>
          </a:p>
          <a:p>
            <a:r>
              <a:rPr lang="en-US" dirty="0"/>
              <a:t>Muse laser cutter, </a:t>
            </a:r>
            <a:r>
              <a:rPr lang="en-US" dirty="0" err="1"/>
              <a:t>thermoformer</a:t>
            </a:r>
            <a:r>
              <a:rPr lang="en-US" dirty="0"/>
              <a:t>, high-end 3D scanner [San José State </a:t>
            </a:r>
            <a:r>
              <a:rPr lang="en-US" dirty="0" smtClean="0"/>
              <a:t>]</a:t>
            </a:r>
            <a:endParaRPr lang="en-US" dirty="0"/>
          </a:p>
          <a:p>
            <a:r>
              <a:rPr lang="en-US" dirty="0"/>
              <a:t>Laser Cutter, Expand the high-end workstations for 3D modeling and Virtual Reality</a:t>
            </a:r>
            <a:r>
              <a:rPr lang="en-US" dirty="0" smtClean="0"/>
              <a:t>. [</a:t>
            </a:r>
            <a:r>
              <a:rPr lang="en-US" dirty="0"/>
              <a:t>San Francisco State</a:t>
            </a:r>
            <a:r>
              <a:rPr lang="en-US" dirty="0"/>
              <a:t> </a:t>
            </a:r>
            <a:r>
              <a:rPr lang="en-US" dirty="0" smtClean="0"/>
              <a:t>]</a:t>
            </a:r>
            <a:endParaRPr lang="en-US" dirty="0"/>
          </a:p>
          <a:p>
            <a:r>
              <a:rPr lang="en-US" dirty="0" smtClean="0"/>
              <a:t>laser cutter [</a:t>
            </a:r>
            <a:r>
              <a:rPr lang="en-US" dirty="0"/>
              <a:t>Cal Maritime</a:t>
            </a:r>
            <a:r>
              <a:rPr lang="en-US" dirty="0"/>
              <a:t> </a:t>
            </a:r>
            <a:r>
              <a:rPr lang="en-US" dirty="0" smtClean="0"/>
              <a:t>]</a:t>
            </a:r>
            <a:endParaRPr lang="en-US" dirty="0"/>
          </a:p>
          <a:p>
            <a:endParaRPr lang="en-US" dirty="0"/>
          </a:p>
        </p:txBody>
      </p:sp>
    </p:spTree>
    <p:extLst>
      <p:ext uri="{BB962C8B-B14F-4D97-AF65-F5344CB8AC3E}">
        <p14:creationId xmlns:p14="http://schemas.microsoft.com/office/powerpoint/2010/main" val="7362416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Policies</a:t>
            </a:r>
            <a:endParaRPr lang="en-US" dirty="0"/>
          </a:p>
        </p:txBody>
      </p:sp>
      <p:sp>
        <p:nvSpPr>
          <p:cNvPr id="3" name="Content Placeholder 2"/>
          <p:cNvSpPr>
            <a:spLocks noGrp="1"/>
          </p:cNvSpPr>
          <p:nvPr>
            <p:ph idx="1"/>
          </p:nvPr>
        </p:nvSpPr>
        <p:spPr>
          <a:xfrm>
            <a:off x="2231136" y="2638044"/>
            <a:ext cx="7729728" cy="4150683"/>
          </a:xfrm>
        </p:spPr>
        <p:txBody>
          <a:bodyPr>
            <a:normAutofit lnSpcReduction="10000"/>
          </a:bodyPr>
          <a:lstStyle/>
          <a:p>
            <a:r>
              <a:rPr lang="en-US" dirty="0"/>
              <a:t>"</a:t>
            </a:r>
            <a:r>
              <a:rPr lang="en-US" dirty="0" smtClean="0"/>
              <a:t>N/A We </a:t>
            </a:r>
            <a:r>
              <a:rPr lang="en-US" dirty="0"/>
              <a:t>have policies related to tech lending available on our </a:t>
            </a:r>
            <a:r>
              <a:rPr lang="en-US" dirty="0" err="1"/>
              <a:t>website.https</a:t>
            </a:r>
            <a:r>
              <a:rPr lang="en-US" dirty="0"/>
              <a:t>://</a:t>
            </a:r>
            <a:r>
              <a:rPr lang="en-US" dirty="0" smtClean="0"/>
              <a:t>library.fresnostate.edu/tech/tech-lending“ [</a:t>
            </a:r>
            <a:r>
              <a:rPr lang="en-US" dirty="0"/>
              <a:t>Fresno State</a:t>
            </a:r>
            <a:r>
              <a:rPr lang="en-US" dirty="0"/>
              <a:t> </a:t>
            </a:r>
            <a:r>
              <a:rPr lang="en-US" dirty="0" smtClean="0"/>
              <a:t>]</a:t>
            </a:r>
            <a:endParaRPr lang="en-US" dirty="0"/>
          </a:p>
          <a:p>
            <a:r>
              <a:rPr lang="en-US" dirty="0"/>
              <a:t>We are in the beginning stages of </a:t>
            </a:r>
            <a:r>
              <a:rPr lang="en-US" dirty="0" smtClean="0"/>
              <a:t>development [</a:t>
            </a:r>
            <a:r>
              <a:rPr lang="en-US" dirty="0"/>
              <a:t>CSU San Marcos</a:t>
            </a:r>
            <a:r>
              <a:rPr lang="en-US" dirty="0"/>
              <a:t> </a:t>
            </a:r>
            <a:r>
              <a:rPr lang="en-US" dirty="0" smtClean="0"/>
              <a:t>]</a:t>
            </a:r>
            <a:endParaRPr lang="en-US" dirty="0"/>
          </a:p>
          <a:p>
            <a:r>
              <a:rPr lang="en-US" dirty="0">
                <a:hlinkClick r:id="rId2"/>
              </a:rPr>
              <a:t>https://</a:t>
            </a:r>
            <a:r>
              <a:rPr lang="en-US" dirty="0" smtClean="0">
                <a:hlinkClick r:id="rId2"/>
              </a:rPr>
              <a:t>library.sonoma.edu/makerspace/policies</a:t>
            </a:r>
            <a:r>
              <a:rPr lang="en-US" dirty="0" smtClean="0"/>
              <a:t> [</a:t>
            </a:r>
            <a:r>
              <a:rPr lang="en-US" dirty="0"/>
              <a:t>Sonoma State University</a:t>
            </a:r>
            <a:r>
              <a:rPr lang="en-US" dirty="0"/>
              <a:t> </a:t>
            </a:r>
            <a:r>
              <a:rPr lang="en-US" dirty="0" smtClean="0"/>
              <a:t>]</a:t>
            </a:r>
            <a:endParaRPr lang="en-US" dirty="0"/>
          </a:p>
          <a:p>
            <a:r>
              <a:rPr lang="en-US" dirty="0"/>
              <a:t>not </a:t>
            </a:r>
            <a:r>
              <a:rPr lang="en-US" dirty="0" smtClean="0"/>
              <a:t>yet [</a:t>
            </a:r>
            <a:r>
              <a:rPr lang="en-US" dirty="0"/>
              <a:t>CSU Fullerton</a:t>
            </a:r>
            <a:r>
              <a:rPr lang="en-US" dirty="0"/>
              <a:t> </a:t>
            </a:r>
            <a:r>
              <a:rPr lang="en-US" dirty="0" smtClean="0"/>
              <a:t>]</a:t>
            </a:r>
            <a:endParaRPr lang="en-US" dirty="0"/>
          </a:p>
          <a:p>
            <a:r>
              <a:rPr lang="en-US" dirty="0" smtClean="0"/>
              <a:t>Csusb.edu/library/services/innovation-lab/policies [</a:t>
            </a:r>
            <a:r>
              <a:rPr lang="en-US" dirty="0"/>
              <a:t>CSU San Bernardino</a:t>
            </a:r>
            <a:r>
              <a:rPr lang="en-US" dirty="0"/>
              <a:t> </a:t>
            </a:r>
            <a:r>
              <a:rPr lang="en-US" dirty="0" smtClean="0"/>
              <a:t>]</a:t>
            </a:r>
            <a:endParaRPr lang="en-US" dirty="0"/>
          </a:p>
          <a:p>
            <a:r>
              <a:rPr lang="en-US" dirty="0"/>
              <a:t>not posted </a:t>
            </a:r>
            <a:r>
              <a:rPr lang="en-US" dirty="0" smtClean="0"/>
              <a:t>online [</a:t>
            </a:r>
            <a:r>
              <a:rPr lang="en-US" dirty="0"/>
              <a:t>CSU Monterey Bay</a:t>
            </a:r>
            <a:r>
              <a:rPr lang="en-US" dirty="0"/>
              <a:t> </a:t>
            </a:r>
            <a:r>
              <a:rPr lang="en-US" dirty="0" smtClean="0"/>
              <a:t>]</a:t>
            </a:r>
            <a:endParaRPr lang="en-US" dirty="0"/>
          </a:p>
          <a:p>
            <a:r>
              <a:rPr lang="en-US" dirty="0" smtClean="0"/>
              <a:t>Yes [</a:t>
            </a:r>
            <a:r>
              <a:rPr lang="en-US" dirty="0"/>
              <a:t>CSU Long Beach</a:t>
            </a:r>
            <a:r>
              <a:rPr lang="en-US" dirty="0"/>
              <a:t> </a:t>
            </a:r>
            <a:r>
              <a:rPr lang="en-US" dirty="0" smtClean="0"/>
              <a:t>]</a:t>
            </a:r>
            <a:endParaRPr lang="en-US" dirty="0"/>
          </a:p>
          <a:p>
            <a:r>
              <a:rPr lang="en-US" dirty="0">
                <a:hlinkClick r:id="rId3"/>
              </a:rPr>
              <a:t>https://libguides.sjsu.edu/prototyping</a:t>
            </a:r>
            <a:r>
              <a:rPr lang="en-US" dirty="0"/>
              <a:t> [San José State </a:t>
            </a:r>
            <a:r>
              <a:rPr lang="en-US" dirty="0" smtClean="0"/>
              <a:t>]</a:t>
            </a:r>
            <a:endParaRPr lang="en-US" dirty="0"/>
          </a:p>
          <a:p>
            <a:r>
              <a:rPr lang="en-US" dirty="0">
                <a:hlinkClick r:id="rId4"/>
              </a:rPr>
              <a:t>https://</a:t>
            </a:r>
            <a:r>
              <a:rPr lang="en-US" dirty="0" smtClean="0">
                <a:hlinkClick r:id="rId4"/>
              </a:rPr>
              <a:t>library.sfsu.edu/digital-media-studio-makerspace</a:t>
            </a:r>
            <a:r>
              <a:rPr lang="en-US" dirty="0" smtClean="0"/>
              <a:t> [</a:t>
            </a:r>
            <a:r>
              <a:rPr lang="en-US" dirty="0"/>
              <a:t>San Francisco State</a:t>
            </a:r>
            <a:r>
              <a:rPr lang="en-US" dirty="0"/>
              <a:t> </a:t>
            </a:r>
            <a:r>
              <a:rPr lang="en-US" dirty="0" smtClean="0"/>
              <a:t>]</a:t>
            </a:r>
            <a:endParaRPr lang="en-US" dirty="0"/>
          </a:p>
          <a:p>
            <a:r>
              <a:rPr lang="en-US" dirty="0" smtClean="0"/>
              <a:t>No [</a:t>
            </a:r>
            <a:r>
              <a:rPr lang="en-US" dirty="0"/>
              <a:t>Cal Maritime</a:t>
            </a:r>
            <a:r>
              <a:rPr lang="en-US" dirty="0"/>
              <a:t> </a:t>
            </a:r>
            <a:r>
              <a:rPr lang="en-US" dirty="0" smtClean="0"/>
              <a:t>]</a:t>
            </a:r>
            <a:endParaRPr lang="en-US" dirty="0"/>
          </a:p>
          <a:p>
            <a:endParaRPr lang="en-US" dirty="0"/>
          </a:p>
        </p:txBody>
      </p:sp>
    </p:spTree>
    <p:extLst>
      <p:ext uri="{BB962C8B-B14F-4D97-AF65-F5344CB8AC3E}">
        <p14:creationId xmlns:p14="http://schemas.microsoft.com/office/powerpoint/2010/main" val="20572012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policies effective as written</a:t>
            </a:r>
            <a:endParaRPr lang="en-US" dirty="0"/>
          </a:p>
        </p:txBody>
      </p:sp>
      <p:sp>
        <p:nvSpPr>
          <p:cNvPr id="3" name="Content Placeholder 2"/>
          <p:cNvSpPr>
            <a:spLocks noGrp="1"/>
          </p:cNvSpPr>
          <p:nvPr>
            <p:ph idx="1"/>
          </p:nvPr>
        </p:nvSpPr>
        <p:spPr>
          <a:xfrm>
            <a:off x="2231136" y="2638044"/>
            <a:ext cx="7729728" cy="4104501"/>
          </a:xfrm>
        </p:spPr>
        <p:txBody>
          <a:bodyPr>
            <a:normAutofit/>
          </a:bodyPr>
          <a:lstStyle/>
          <a:p>
            <a:r>
              <a:rPr lang="en-US" dirty="0" smtClean="0"/>
              <a:t>Yes. (With varying degrees of belief and emphasis depending on the campus respondent.) </a:t>
            </a:r>
          </a:p>
        </p:txBody>
      </p:sp>
    </p:spTree>
    <p:extLst>
      <p:ext uri="{BB962C8B-B14F-4D97-AF65-F5344CB8AC3E}">
        <p14:creationId xmlns:p14="http://schemas.microsoft.com/office/powerpoint/2010/main" val="25275338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enforces policies? </a:t>
            </a:r>
            <a:endParaRPr lang="en-US" dirty="0"/>
          </a:p>
        </p:txBody>
      </p:sp>
      <p:sp>
        <p:nvSpPr>
          <p:cNvPr id="3" name="Content Placeholder 2"/>
          <p:cNvSpPr>
            <a:spLocks noGrp="1"/>
          </p:cNvSpPr>
          <p:nvPr>
            <p:ph idx="1"/>
          </p:nvPr>
        </p:nvSpPr>
        <p:spPr>
          <a:xfrm>
            <a:off x="2231136" y="2638044"/>
            <a:ext cx="7729728" cy="4150683"/>
          </a:xfrm>
        </p:spPr>
        <p:txBody>
          <a:bodyPr>
            <a:normAutofit fontScale="85000" lnSpcReduction="10000"/>
          </a:bodyPr>
          <a:lstStyle/>
          <a:p>
            <a:r>
              <a:rPr lang="en-US" dirty="0"/>
              <a:t>The Access Services team</a:t>
            </a:r>
            <a:r>
              <a:rPr lang="en-US" dirty="0" smtClean="0"/>
              <a:t>. [</a:t>
            </a:r>
            <a:r>
              <a:rPr lang="en-US" dirty="0"/>
              <a:t>Fresno State</a:t>
            </a:r>
            <a:r>
              <a:rPr lang="en-US" dirty="0"/>
              <a:t> </a:t>
            </a:r>
            <a:r>
              <a:rPr lang="en-US" dirty="0" smtClean="0"/>
              <a:t>]</a:t>
            </a:r>
            <a:endParaRPr lang="en-US" dirty="0"/>
          </a:p>
          <a:p>
            <a:r>
              <a:rPr lang="en-US" dirty="0"/>
              <a:t>We are in the beginning stages of </a:t>
            </a:r>
            <a:r>
              <a:rPr lang="en-US" dirty="0" smtClean="0"/>
              <a:t>development [</a:t>
            </a:r>
            <a:r>
              <a:rPr lang="en-US" dirty="0"/>
              <a:t>CSU San Marcos</a:t>
            </a:r>
            <a:r>
              <a:rPr lang="en-US" dirty="0"/>
              <a:t> </a:t>
            </a:r>
            <a:r>
              <a:rPr lang="en-US" dirty="0" smtClean="0"/>
              <a:t>]</a:t>
            </a:r>
            <a:endParaRPr lang="en-US" dirty="0"/>
          </a:p>
          <a:p>
            <a:r>
              <a:rPr lang="en-US" dirty="0"/>
              <a:t>Students who staff the Makerspace. If they are challenged, they escalate to the Director of Library Technology or an available library staff person</a:t>
            </a:r>
            <a:r>
              <a:rPr lang="en-US" dirty="0" smtClean="0"/>
              <a:t>. [</a:t>
            </a:r>
            <a:r>
              <a:rPr lang="en-US" dirty="0"/>
              <a:t>Sonoma State University</a:t>
            </a:r>
            <a:r>
              <a:rPr lang="en-US" dirty="0"/>
              <a:t> </a:t>
            </a:r>
            <a:r>
              <a:rPr lang="en-US" dirty="0" smtClean="0"/>
              <a:t>]</a:t>
            </a:r>
            <a:endParaRPr lang="en-US" dirty="0"/>
          </a:p>
          <a:p>
            <a:r>
              <a:rPr lang="en-US" dirty="0"/>
              <a:t>We had not yet really opened for business - eventually the staff member who will be in charge of the enforcement.  We are hoping perhaps in vain to have the systems director we may finally be allowed to hire be in charge of the space</a:t>
            </a:r>
            <a:r>
              <a:rPr lang="en-US" dirty="0" smtClean="0"/>
              <a:t>. [</a:t>
            </a:r>
            <a:r>
              <a:rPr lang="en-US" dirty="0"/>
              <a:t>CSU Fullerton</a:t>
            </a:r>
            <a:r>
              <a:rPr lang="en-US" dirty="0"/>
              <a:t> </a:t>
            </a:r>
            <a:r>
              <a:rPr lang="en-US" dirty="0" smtClean="0"/>
              <a:t>]	</a:t>
            </a:r>
            <a:endParaRPr lang="en-US" dirty="0"/>
          </a:p>
          <a:p>
            <a:r>
              <a:rPr lang="en-US" dirty="0"/>
              <a:t>Staff and </a:t>
            </a:r>
            <a:r>
              <a:rPr lang="en-US" dirty="0" smtClean="0"/>
              <a:t>admin [</a:t>
            </a:r>
            <a:r>
              <a:rPr lang="en-US" dirty="0"/>
              <a:t>CSU San Bernardino</a:t>
            </a:r>
            <a:r>
              <a:rPr lang="en-US" dirty="0"/>
              <a:t> </a:t>
            </a:r>
            <a:r>
              <a:rPr lang="en-US" dirty="0" smtClean="0"/>
              <a:t>]</a:t>
            </a:r>
            <a:endParaRPr lang="en-US" dirty="0"/>
          </a:p>
          <a:p>
            <a:r>
              <a:rPr lang="en-US" dirty="0"/>
              <a:t>the makerspace </a:t>
            </a:r>
            <a:r>
              <a:rPr lang="en-US" dirty="0" smtClean="0"/>
              <a:t>coordinator [</a:t>
            </a:r>
            <a:r>
              <a:rPr lang="en-US" dirty="0"/>
              <a:t>CSU Monterey Bay</a:t>
            </a:r>
            <a:r>
              <a:rPr lang="en-US" dirty="0"/>
              <a:t> </a:t>
            </a:r>
            <a:r>
              <a:rPr lang="en-US" dirty="0" smtClean="0"/>
              <a:t>]</a:t>
            </a:r>
            <a:endParaRPr lang="en-US" dirty="0"/>
          </a:p>
          <a:p>
            <a:r>
              <a:rPr lang="en-US" dirty="0"/>
              <a:t>The </a:t>
            </a:r>
            <a:r>
              <a:rPr lang="en-US" dirty="0" smtClean="0"/>
              <a:t>staff [</a:t>
            </a:r>
            <a:r>
              <a:rPr lang="en-US" dirty="0"/>
              <a:t>CSU Long Beach</a:t>
            </a:r>
            <a:r>
              <a:rPr lang="en-US" dirty="0"/>
              <a:t> </a:t>
            </a:r>
            <a:r>
              <a:rPr lang="en-US" dirty="0" smtClean="0"/>
              <a:t>]</a:t>
            </a:r>
            <a:endParaRPr lang="en-US" dirty="0"/>
          </a:p>
          <a:p>
            <a:r>
              <a:rPr lang="en-US" dirty="0"/>
              <a:t>Staff member and student assistants [San José State </a:t>
            </a:r>
            <a:r>
              <a:rPr lang="en-US" dirty="0" smtClean="0"/>
              <a:t>]</a:t>
            </a:r>
            <a:endParaRPr lang="en-US" dirty="0"/>
          </a:p>
          <a:p>
            <a:r>
              <a:rPr lang="en-US" dirty="0"/>
              <a:t>Student Assistants working in the area, and Library IT Staff that support the area</a:t>
            </a:r>
            <a:r>
              <a:rPr lang="en-US" dirty="0" smtClean="0"/>
              <a:t>. [</a:t>
            </a:r>
            <a:r>
              <a:rPr lang="en-US" dirty="0"/>
              <a:t>San Francisco State</a:t>
            </a:r>
            <a:r>
              <a:rPr lang="en-US" dirty="0"/>
              <a:t> </a:t>
            </a:r>
            <a:r>
              <a:rPr lang="en-US" dirty="0" smtClean="0"/>
              <a:t>]</a:t>
            </a:r>
            <a:endParaRPr lang="en-US" dirty="0"/>
          </a:p>
          <a:p>
            <a:r>
              <a:rPr lang="en-US" dirty="0" smtClean="0"/>
              <a:t>Makerspace Coordinator [</a:t>
            </a:r>
            <a:r>
              <a:rPr lang="en-US" dirty="0"/>
              <a:t>Cal Maritime</a:t>
            </a:r>
            <a:r>
              <a:rPr lang="en-US" dirty="0"/>
              <a:t> </a:t>
            </a:r>
            <a:r>
              <a:rPr lang="en-US" dirty="0" smtClean="0"/>
              <a:t>]</a:t>
            </a:r>
            <a:endParaRPr lang="en-US" dirty="0"/>
          </a:p>
          <a:p>
            <a:endParaRPr lang="en-US" dirty="0"/>
          </a:p>
        </p:txBody>
      </p:sp>
    </p:spTree>
    <p:extLst>
      <p:ext uri="{BB962C8B-B14F-4D97-AF65-F5344CB8AC3E}">
        <p14:creationId xmlns:p14="http://schemas.microsoft.com/office/powerpoint/2010/main" val="20729416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Have any of the policies ever been contested?</a:t>
            </a:r>
            <a:r>
              <a:rPr lang="en-US" dirty="0"/>
              <a:t> </a:t>
            </a:r>
          </a:p>
        </p:txBody>
      </p:sp>
      <p:sp>
        <p:nvSpPr>
          <p:cNvPr id="3" name="Content Placeholder 2"/>
          <p:cNvSpPr>
            <a:spLocks noGrp="1"/>
          </p:cNvSpPr>
          <p:nvPr>
            <p:ph idx="1"/>
          </p:nvPr>
        </p:nvSpPr>
        <p:spPr>
          <a:xfrm>
            <a:off x="2231136" y="2638044"/>
            <a:ext cx="7729728" cy="4086029"/>
          </a:xfrm>
        </p:spPr>
        <p:txBody>
          <a:bodyPr>
            <a:normAutofit/>
          </a:bodyPr>
          <a:lstStyle/>
          <a:p>
            <a:r>
              <a:rPr lang="en-US" smtClean="0"/>
              <a:t>Generally “No</a:t>
            </a:r>
            <a:r>
              <a:rPr lang="en-US" dirty="0" smtClean="0"/>
              <a:t>”</a:t>
            </a:r>
          </a:p>
          <a:p>
            <a:r>
              <a:rPr lang="en-US" dirty="0" smtClean="0"/>
              <a:t>Some other interesting responses: </a:t>
            </a:r>
          </a:p>
          <a:p>
            <a:pPr lvl="1"/>
            <a:r>
              <a:rPr lang="en-US" dirty="0"/>
              <a:t>Define "contested"</a:t>
            </a:r>
          </a:p>
          <a:p>
            <a:pPr lvl="1"/>
            <a:r>
              <a:rPr lang="en-US" dirty="0"/>
              <a:t>Late fees are sometimes contested, as are loan periods. they're more wish requests rather than contestations.</a:t>
            </a:r>
          </a:p>
          <a:p>
            <a:pPr lvl="1"/>
            <a:r>
              <a:rPr lang="en-US" dirty="0"/>
              <a:t>The only policy that gets challenged is that the Makerspace is not open to the </a:t>
            </a:r>
            <a:r>
              <a:rPr lang="en-US" dirty="0" smtClean="0"/>
              <a:t>public</a:t>
            </a:r>
          </a:p>
        </p:txBody>
      </p:sp>
    </p:spTree>
    <p:extLst>
      <p:ext uri="{BB962C8B-B14F-4D97-AF65-F5344CB8AC3E}">
        <p14:creationId xmlns:p14="http://schemas.microsoft.com/office/powerpoint/2010/main" val="39451814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Campuses Represented</a:t>
            </a:r>
            <a:endParaRPr lang="en-US" dirty="0"/>
          </a:p>
        </p:txBody>
      </p:sp>
      <p:sp>
        <p:nvSpPr>
          <p:cNvPr id="3" name="Content Placeholder 2"/>
          <p:cNvSpPr>
            <a:spLocks noGrp="1"/>
          </p:cNvSpPr>
          <p:nvPr>
            <p:ph sz="half" idx="1"/>
          </p:nvPr>
        </p:nvSpPr>
        <p:spPr>
          <a:xfrm>
            <a:off x="1025236" y="2638043"/>
            <a:ext cx="4828447" cy="3901302"/>
          </a:xfrm>
        </p:spPr>
        <p:txBody>
          <a:bodyPr>
            <a:normAutofit fontScale="92500" lnSpcReduction="20000"/>
          </a:bodyPr>
          <a:lstStyle/>
          <a:p>
            <a:r>
              <a:rPr lang="en-US" dirty="0"/>
              <a:t>Stanislaus </a:t>
            </a:r>
            <a:r>
              <a:rPr lang="en-US" dirty="0" smtClean="0"/>
              <a:t>State (2)</a:t>
            </a:r>
            <a:endParaRPr lang="en-US" dirty="0"/>
          </a:p>
          <a:p>
            <a:r>
              <a:rPr lang="en-US" dirty="0"/>
              <a:t>Sacramento State</a:t>
            </a:r>
          </a:p>
          <a:p>
            <a:r>
              <a:rPr lang="en-US" dirty="0"/>
              <a:t>CSU Channel Islands​</a:t>
            </a:r>
          </a:p>
          <a:p>
            <a:r>
              <a:rPr lang="en-US" dirty="0"/>
              <a:t>CSU Northridge</a:t>
            </a:r>
          </a:p>
          <a:p>
            <a:r>
              <a:rPr lang="en-US" dirty="0"/>
              <a:t>Chico​​​ State</a:t>
            </a:r>
          </a:p>
          <a:p>
            <a:r>
              <a:rPr lang="en-US" dirty="0"/>
              <a:t>Cal Poly San Luis </a:t>
            </a:r>
            <a:r>
              <a:rPr lang="en-US" dirty="0" smtClean="0"/>
              <a:t>Obispo</a:t>
            </a:r>
            <a:endParaRPr lang="en-US" dirty="0"/>
          </a:p>
          <a:p>
            <a:r>
              <a:rPr lang="en-US" dirty="0"/>
              <a:t>CSU East </a:t>
            </a:r>
            <a:r>
              <a:rPr lang="en-US" dirty="0" smtClean="0"/>
              <a:t>Bay</a:t>
            </a:r>
            <a:endParaRPr lang="en-US" dirty="0"/>
          </a:p>
          <a:p>
            <a:r>
              <a:rPr lang="en-US" dirty="0"/>
              <a:t>CSU Bakersfield​​​</a:t>
            </a:r>
          </a:p>
          <a:p>
            <a:r>
              <a:rPr lang="en-US" dirty="0"/>
              <a:t>CSU Long </a:t>
            </a:r>
            <a:r>
              <a:rPr lang="en-US" dirty="0" smtClean="0"/>
              <a:t>Beach (3)</a:t>
            </a:r>
            <a:endParaRPr lang="en-US" dirty="0"/>
          </a:p>
          <a:p>
            <a:r>
              <a:rPr lang="en-US" dirty="0"/>
              <a:t>Fresno State</a:t>
            </a:r>
          </a:p>
          <a:p>
            <a:r>
              <a:rPr lang="en-US" dirty="0"/>
              <a:t>CSU San </a:t>
            </a:r>
            <a:r>
              <a:rPr lang="en-US" dirty="0" smtClean="0"/>
              <a:t>Marcos (3)</a:t>
            </a:r>
            <a:endParaRPr lang="en-US" dirty="0"/>
          </a:p>
        </p:txBody>
      </p:sp>
      <p:sp>
        <p:nvSpPr>
          <p:cNvPr id="5" name="Content Placeholder 4"/>
          <p:cNvSpPr>
            <a:spLocks noGrp="1"/>
          </p:cNvSpPr>
          <p:nvPr>
            <p:ph sz="half" idx="2"/>
          </p:nvPr>
        </p:nvSpPr>
        <p:spPr>
          <a:xfrm>
            <a:off x="6338315" y="2638043"/>
            <a:ext cx="4911576" cy="3901301"/>
          </a:xfrm>
        </p:spPr>
        <p:txBody>
          <a:bodyPr>
            <a:normAutofit fontScale="92500" lnSpcReduction="20000"/>
          </a:bodyPr>
          <a:lstStyle/>
          <a:p>
            <a:endParaRPr lang="en-US" dirty="0"/>
          </a:p>
          <a:p>
            <a:r>
              <a:rPr lang="en-US" dirty="0"/>
              <a:t>Sonoma State University</a:t>
            </a:r>
          </a:p>
          <a:p>
            <a:r>
              <a:rPr lang="en-US" dirty="0"/>
              <a:t>CSU Fullerton</a:t>
            </a:r>
          </a:p>
          <a:p>
            <a:r>
              <a:rPr lang="en-US" dirty="0"/>
              <a:t>CSU San </a:t>
            </a:r>
            <a:r>
              <a:rPr lang="en-US" dirty="0" smtClean="0"/>
              <a:t>Bernardino</a:t>
            </a:r>
            <a:endParaRPr lang="en-US" dirty="0"/>
          </a:p>
          <a:p>
            <a:r>
              <a:rPr lang="en-US" dirty="0"/>
              <a:t>CSU Monterey </a:t>
            </a:r>
            <a:r>
              <a:rPr lang="en-US" dirty="0" smtClean="0"/>
              <a:t>Bay</a:t>
            </a:r>
            <a:endParaRPr lang="en-US" dirty="0"/>
          </a:p>
          <a:p>
            <a:r>
              <a:rPr lang="en-US" dirty="0"/>
              <a:t>San José </a:t>
            </a:r>
            <a:r>
              <a:rPr lang="en-US" dirty="0" smtClean="0"/>
              <a:t>State (2)</a:t>
            </a:r>
            <a:endParaRPr lang="en-US" dirty="0"/>
          </a:p>
          <a:p>
            <a:r>
              <a:rPr lang="en-US" dirty="0"/>
              <a:t>San Francisco </a:t>
            </a:r>
            <a:r>
              <a:rPr lang="en-US" dirty="0" smtClean="0"/>
              <a:t>State</a:t>
            </a:r>
            <a:endParaRPr lang="en-US" dirty="0"/>
          </a:p>
          <a:p>
            <a:r>
              <a:rPr lang="en-US" dirty="0"/>
              <a:t>Cal Maritime</a:t>
            </a:r>
          </a:p>
          <a:p>
            <a:endParaRPr lang="en-US" dirty="0"/>
          </a:p>
          <a:p>
            <a:endParaRPr lang="en-US" dirty="0"/>
          </a:p>
        </p:txBody>
      </p:sp>
    </p:spTree>
    <p:extLst>
      <p:ext uri="{BB962C8B-B14F-4D97-AF65-F5344CB8AC3E}">
        <p14:creationId xmlns:p14="http://schemas.microsoft.com/office/powerpoint/2010/main" val="37139460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Prevalence</a:t>
            </a:r>
            <a:endParaRPr lang="en-US"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050713588"/>
              </p:ext>
            </p:extLst>
          </p:nvPr>
        </p:nvGraphicFramePr>
        <p:xfrm>
          <a:off x="314036" y="2638425"/>
          <a:ext cx="11536219" cy="404870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581216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name or title of your makerspace?</a:t>
            </a:r>
            <a:r>
              <a:rPr lang="en-US" dirty="0"/>
              <a:t> </a:t>
            </a:r>
          </a:p>
        </p:txBody>
      </p:sp>
      <p:sp>
        <p:nvSpPr>
          <p:cNvPr id="3" name="Content Placeholder 2"/>
          <p:cNvSpPr>
            <a:spLocks noGrp="1"/>
          </p:cNvSpPr>
          <p:nvPr>
            <p:ph idx="1"/>
          </p:nvPr>
        </p:nvSpPr>
        <p:spPr>
          <a:xfrm>
            <a:off x="2231136" y="2638044"/>
            <a:ext cx="7729728" cy="4086029"/>
          </a:xfrm>
        </p:spPr>
        <p:txBody>
          <a:bodyPr>
            <a:normAutofit fontScale="92500" lnSpcReduction="20000"/>
          </a:bodyPr>
          <a:lstStyle/>
          <a:p>
            <a:endParaRPr lang="en-US" dirty="0"/>
          </a:p>
          <a:p>
            <a:r>
              <a:rPr lang="en-US" dirty="0"/>
              <a:t>N/A - Our lending program has makerspace components</a:t>
            </a:r>
            <a:r>
              <a:rPr lang="en-US" dirty="0" smtClean="0"/>
              <a:t>. [Fresno State]</a:t>
            </a:r>
            <a:endParaRPr lang="en-US" dirty="0"/>
          </a:p>
          <a:p>
            <a:r>
              <a:rPr lang="en-US" dirty="0"/>
              <a:t>TBD as we are in the beginning stages of development (Potentially Media &amp; Makerspace</a:t>
            </a:r>
            <a:r>
              <a:rPr lang="en-US" dirty="0" smtClean="0"/>
              <a:t>) [CSU San Marcos]</a:t>
            </a:r>
            <a:endParaRPr lang="en-US" dirty="0"/>
          </a:p>
          <a:p>
            <a:r>
              <a:rPr lang="en-US" dirty="0"/>
              <a:t>SSU </a:t>
            </a:r>
            <a:r>
              <a:rPr lang="en-US" dirty="0" smtClean="0"/>
              <a:t>Makerspace [Sonoma State]</a:t>
            </a:r>
            <a:endParaRPr lang="en-US" dirty="0"/>
          </a:p>
          <a:p>
            <a:r>
              <a:rPr lang="en-US" dirty="0"/>
              <a:t>The </a:t>
            </a:r>
            <a:r>
              <a:rPr lang="en-US" dirty="0" smtClean="0"/>
              <a:t>MIX [CSU Fullerton]</a:t>
            </a:r>
            <a:endParaRPr lang="en-US" dirty="0"/>
          </a:p>
          <a:p>
            <a:r>
              <a:rPr lang="en-US" dirty="0"/>
              <a:t>Library Innovation </a:t>
            </a:r>
            <a:r>
              <a:rPr lang="en-US" dirty="0" smtClean="0"/>
              <a:t>Lab [CSU San Bernardino]</a:t>
            </a:r>
            <a:endParaRPr lang="en-US" dirty="0"/>
          </a:p>
          <a:p>
            <a:r>
              <a:rPr lang="en-US" dirty="0"/>
              <a:t>CSUMB </a:t>
            </a:r>
            <a:r>
              <a:rPr lang="en-US" dirty="0" smtClean="0"/>
              <a:t>Makerspace [CSU Monterey Bay]</a:t>
            </a:r>
            <a:endParaRPr lang="en-US" dirty="0"/>
          </a:p>
          <a:p>
            <a:r>
              <a:rPr lang="en-US" dirty="0"/>
              <a:t>Gerald M Kline Innovation Space (I-Space for short</a:t>
            </a:r>
            <a:r>
              <a:rPr lang="en-US" dirty="0" smtClean="0"/>
              <a:t>) [CSU Long Beach]</a:t>
            </a:r>
            <a:endParaRPr lang="en-US" dirty="0"/>
          </a:p>
          <a:p>
            <a:r>
              <a:rPr lang="en-US" dirty="0" smtClean="0"/>
              <a:t>Rapid Prototyping Lab [San Jose State]</a:t>
            </a:r>
            <a:endParaRPr lang="en-US" dirty="0"/>
          </a:p>
          <a:p>
            <a:r>
              <a:rPr lang="en-US" dirty="0"/>
              <a:t>Digital Media Studio </a:t>
            </a:r>
            <a:r>
              <a:rPr lang="en-US" dirty="0" smtClean="0"/>
              <a:t>– </a:t>
            </a:r>
            <a:r>
              <a:rPr lang="en-US" dirty="0" err="1" smtClean="0"/>
              <a:t>MakeSpace</a:t>
            </a:r>
            <a:r>
              <a:rPr lang="en-US" dirty="0" smtClean="0"/>
              <a:t> [San Francisco State]</a:t>
            </a:r>
            <a:endParaRPr lang="en-US" dirty="0"/>
          </a:p>
          <a:p>
            <a:r>
              <a:rPr lang="en-US" dirty="0" smtClean="0"/>
              <a:t>Makerspace [Cal Maritime]</a:t>
            </a:r>
            <a:endParaRPr lang="en-US" dirty="0"/>
          </a:p>
          <a:p>
            <a:endParaRPr lang="en-US" dirty="0"/>
          </a:p>
        </p:txBody>
      </p:sp>
    </p:spTree>
    <p:extLst>
      <p:ext uri="{BB962C8B-B14F-4D97-AF65-F5344CB8AC3E}">
        <p14:creationId xmlns:p14="http://schemas.microsoft.com/office/powerpoint/2010/main" val="32471116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Staffing model</a:t>
            </a:r>
            <a:endParaRPr lang="en-US" dirty="0"/>
          </a:p>
        </p:txBody>
      </p:sp>
      <p:sp>
        <p:nvSpPr>
          <p:cNvPr id="3" name="Content Placeholder 2"/>
          <p:cNvSpPr>
            <a:spLocks noGrp="1"/>
          </p:cNvSpPr>
          <p:nvPr>
            <p:ph idx="1"/>
          </p:nvPr>
        </p:nvSpPr>
        <p:spPr>
          <a:xfrm>
            <a:off x="2231136" y="2638044"/>
            <a:ext cx="7729728" cy="4113738"/>
          </a:xfrm>
        </p:spPr>
        <p:txBody>
          <a:bodyPr>
            <a:normAutofit fontScale="70000" lnSpcReduction="20000"/>
          </a:bodyPr>
          <a:lstStyle/>
          <a:p>
            <a:r>
              <a:rPr lang="en-US" dirty="0"/>
              <a:t>Two Staff members and multiple student assistants are involved with our maker activities. We have a robust tech lending program through which we lend 3D printers, and other related equipment. We also have a VR/AR space, which is fairly new, where some maker activities are being planned in the near future</a:t>
            </a:r>
            <a:r>
              <a:rPr lang="en-US" dirty="0" smtClean="0"/>
              <a:t>. [Fresno State]</a:t>
            </a:r>
            <a:endParaRPr lang="en-US" dirty="0"/>
          </a:p>
          <a:p>
            <a:r>
              <a:rPr lang="en-US" dirty="0"/>
              <a:t>"Led by Staff </a:t>
            </a:r>
            <a:r>
              <a:rPr lang="en-US" dirty="0" smtClean="0"/>
              <a:t>member Two </a:t>
            </a:r>
            <a:r>
              <a:rPr lang="en-US" dirty="0"/>
              <a:t>staff in support </a:t>
            </a:r>
            <a:r>
              <a:rPr lang="en-US" dirty="0" smtClean="0"/>
              <a:t>roles Student </a:t>
            </a:r>
            <a:r>
              <a:rPr lang="en-US" dirty="0"/>
              <a:t>Assistant - Number of Student Assistants TBD based on schedule and </a:t>
            </a:r>
            <a:r>
              <a:rPr lang="en-US" dirty="0" smtClean="0"/>
              <a:t>need“ [CSU San Marcos]</a:t>
            </a:r>
            <a:endParaRPr lang="en-US" dirty="0"/>
          </a:p>
          <a:p>
            <a:r>
              <a:rPr lang="en-US" dirty="0"/>
              <a:t>0.1 </a:t>
            </a:r>
            <a:r>
              <a:rPr lang="en-US" dirty="0" err="1"/>
              <a:t>fte</a:t>
            </a:r>
            <a:r>
              <a:rPr lang="en-US" dirty="0"/>
              <a:t> MPP, 0.2 </a:t>
            </a:r>
            <a:r>
              <a:rPr lang="en-US" dirty="0" err="1"/>
              <a:t>fte</a:t>
            </a:r>
            <a:r>
              <a:rPr lang="en-US" dirty="0"/>
              <a:t> staff, 2.25 </a:t>
            </a:r>
            <a:r>
              <a:rPr lang="en-US" dirty="0" err="1"/>
              <a:t>fte</a:t>
            </a:r>
            <a:r>
              <a:rPr lang="en-US" dirty="0"/>
              <a:t> </a:t>
            </a:r>
            <a:r>
              <a:rPr lang="en-US" dirty="0" smtClean="0"/>
              <a:t>students [Sonoma State]</a:t>
            </a:r>
            <a:endParaRPr lang="en-US" dirty="0"/>
          </a:p>
          <a:p>
            <a:r>
              <a:rPr lang="en-US" dirty="0"/>
              <a:t>staff and </a:t>
            </a:r>
            <a:r>
              <a:rPr lang="en-US" dirty="0" smtClean="0"/>
              <a:t>students [CSU Fullerton]</a:t>
            </a:r>
            <a:endParaRPr lang="en-US" dirty="0"/>
          </a:p>
          <a:p>
            <a:r>
              <a:rPr lang="en-US" dirty="0"/>
              <a:t>Student lead and student </a:t>
            </a:r>
            <a:r>
              <a:rPr lang="en-US" dirty="0" smtClean="0"/>
              <a:t>assistants [CSU San Bernardino]</a:t>
            </a:r>
            <a:endParaRPr lang="en-US" dirty="0"/>
          </a:p>
          <a:p>
            <a:r>
              <a:rPr lang="en-US" dirty="0"/>
              <a:t>"1 staff member. Several students</a:t>
            </a:r>
            <a:r>
              <a:rPr lang="en-US" dirty="0" smtClean="0"/>
              <a:t>.“ [CSU Monterey Bay]</a:t>
            </a:r>
            <a:endParaRPr lang="en-US" dirty="0"/>
          </a:p>
          <a:p>
            <a:r>
              <a:rPr lang="en-US" dirty="0"/>
              <a:t>One faculty and three full-time </a:t>
            </a:r>
            <a:r>
              <a:rPr lang="en-US" dirty="0" smtClean="0"/>
              <a:t>staff [CSU Long Beach]</a:t>
            </a:r>
            <a:endParaRPr lang="en-US" dirty="0"/>
          </a:p>
          <a:p>
            <a:r>
              <a:rPr lang="en-US" dirty="0"/>
              <a:t>Part-time staff person (who is also an engineering grad student) and student assistants</a:t>
            </a:r>
            <a:r>
              <a:rPr lang="en-US" dirty="0" smtClean="0"/>
              <a:t>. [San Jose State]</a:t>
            </a:r>
            <a:endParaRPr lang="en-US" dirty="0"/>
          </a:p>
          <a:p>
            <a:r>
              <a:rPr lang="en-US" dirty="0"/>
              <a:t>Student Assistants assist students at the help desk and in the </a:t>
            </a:r>
            <a:r>
              <a:rPr lang="en-US" dirty="0" err="1"/>
              <a:t>makerSpace</a:t>
            </a:r>
            <a:r>
              <a:rPr lang="en-US" dirty="0"/>
              <a:t>. Library IT staff support the area, provide technical assistance, and maintain all equipment, train Student Assistants, provide support for faculty run sessions and conduct workshops, tours and training sessions</a:t>
            </a:r>
            <a:r>
              <a:rPr lang="en-US" dirty="0" smtClean="0"/>
              <a:t>. [San Francisco State] </a:t>
            </a:r>
            <a:endParaRPr lang="en-US" dirty="0"/>
          </a:p>
          <a:p>
            <a:r>
              <a:rPr lang="en-US" dirty="0" smtClean="0"/>
              <a:t>Staff [Cal Maritime]</a:t>
            </a:r>
            <a:endParaRPr lang="en-US" dirty="0"/>
          </a:p>
          <a:p>
            <a:endParaRPr lang="en-US" dirty="0"/>
          </a:p>
        </p:txBody>
      </p:sp>
    </p:spTree>
    <p:extLst>
      <p:ext uri="{BB962C8B-B14F-4D97-AF65-F5344CB8AC3E}">
        <p14:creationId xmlns:p14="http://schemas.microsoft.com/office/powerpoint/2010/main" val="37827049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Campus Partners</a:t>
            </a:r>
            <a:endParaRPr lang="en-US" dirty="0"/>
          </a:p>
        </p:txBody>
      </p:sp>
      <p:sp>
        <p:nvSpPr>
          <p:cNvPr id="3" name="Content Placeholder 2"/>
          <p:cNvSpPr>
            <a:spLocks noGrp="1"/>
          </p:cNvSpPr>
          <p:nvPr>
            <p:ph idx="1"/>
          </p:nvPr>
        </p:nvSpPr>
        <p:spPr>
          <a:xfrm>
            <a:off x="2231136" y="2638044"/>
            <a:ext cx="7729728" cy="4132211"/>
          </a:xfrm>
        </p:spPr>
        <p:txBody>
          <a:bodyPr>
            <a:normAutofit fontScale="70000" lnSpcReduction="20000"/>
          </a:bodyPr>
          <a:lstStyle/>
          <a:p>
            <a:r>
              <a:rPr lang="en-US" dirty="0" smtClean="0"/>
              <a:t>"We've </a:t>
            </a:r>
            <a:r>
              <a:rPr lang="en-US" dirty="0"/>
              <a:t>had input from campus groups but our maker offerings have mainly been initiated and led by the library</a:t>
            </a:r>
            <a:r>
              <a:rPr lang="en-US" dirty="0" smtClean="0"/>
              <a:t>.“ [Fresno State]</a:t>
            </a:r>
            <a:endParaRPr lang="en-US" dirty="0"/>
          </a:p>
          <a:p>
            <a:r>
              <a:rPr lang="en-US" dirty="0"/>
              <a:t>"Faculty from each of the </a:t>
            </a:r>
            <a:r>
              <a:rPr lang="en-US" dirty="0" smtClean="0"/>
              <a:t>colleges Informational </a:t>
            </a:r>
            <a:r>
              <a:rPr lang="en-US" dirty="0"/>
              <a:t>and Instructional Technology </a:t>
            </a:r>
            <a:r>
              <a:rPr lang="en-US" dirty="0" smtClean="0"/>
              <a:t>Services Campus </a:t>
            </a:r>
            <a:r>
              <a:rPr lang="en-US" dirty="0"/>
              <a:t>Innovation </a:t>
            </a:r>
            <a:r>
              <a:rPr lang="en-US" dirty="0" smtClean="0"/>
              <a:t>Hub Center </a:t>
            </a:r>
            <a:r>
              <a:rPr lang="en-US" dirty="0"/>
              <a:t>for Research and Engagement in STEM </a:t>
            </a:r>
            <a:r>
              <a:rPr lang="en-US" dirty="0" smtClean="0"/>
              <a:t>Education“ [CSU San Marcos]</a:t>
            </a:r>
            <a:endParaRPr lang="en-US" dirty="0"/>
          </a:p>
          <a:p>
            <a:r>
              <a:rPr lang="en-US" dirty="0"/>
              <a:t>School of Science &amp; Technology, School of Education, School of Arts &amp; Humanities, Faculty Center, Dept. of Electrical Engineering, Dept. of Computer Science, Dept. of Physics, Center for Performing Arts, Film Studies </a:t>
            </a:r>
            <a:r>
              <a:rPr lang="en-US" dirty="0" smtClean="0"/>
              <a:t>Program [Sonoma State]</a:t>
            </a:r>
            <a:endParaRPr lang="en-US" dirty="0"/>
          </a:p>
          <a:p>
            <a:r>
              <a:rPr lang="en-US" dirty="0"/>
              <a:t>Information </a:t>
            </a:r>
            <a:r>
              <a:rPr lang="en-US" dirty="0" smtClean="0"/>
              <a:t>Technology [CSU Fullerton]</a:t>
            </a:r>
            <a:endParaRPr lang="en-US" dirty="0"/>
          </a:p>
          <a:p>
            <a:r>
              <a:rPr lang="en-US" dirty="0"/>
              <a:t>Info Tech and </a:t>
            </a:r>
            <a:r>
              <a:rPr lang="en-US" dirty="0" smtClean="0"/>
              <a:t>colleges [CSU San Bernardino]</a:t>
            </a:r>
            <a:endParaRPr lang="en-US" dirty="0"/>
          </a:p>
          <a:p>
            <a:r>
              <a:rPr lang="en-US" dirty="0"/>
              <a:t>"</a:t>
            </a:r>
            <a:r>
              <a:rPr lang="en-US" dirty="0" smtClean="0"/>
              <a:t>College of </a:t>
            </a:r>
            <a:r>
              <a:rPr lang="en-US" dirty="0"/>
              <a:t>Education, College of Science, College of </a:t>
            </a:r>
            <a:r>
              <a:rPr lang="en-US" dirty="0" smtClean="0"/>
              <a:t>Business“ [CSU Monterey Bay]</a:t>
            </a:r>
            <a:endParaRPr lang="en-US" dirty="0"/>
          </a:p>
          <a:p>
            <a:r>
              <a:rPr lang="en-US" dirty="0" smtClean="0"/>
              <a:t>None [CSU Long Beach]</a:t>
            </a:r>
            <a:endParaRPr lang="en-US" dirty="0"/>
          </a:p>
          <a:p>
            <a:r>
              <a:rPr lang="en-US" dirty="0"/>
              <a:t>College of Engineering, College of Business (we do some ideation/incubation work in a co-located area). But, we mostly do it on our own</a:t>
            </a:r>
            <a:r>
              <a:rPr lang="en-US" dirty="0" smtClean="0"/>
              <a:t>. [San Jose State]</a:t>
            </a:r>
            <a:endParaRPr lang="en-US" dirty="0"/>
          </a:p>
          <a:p>
            <a:r>
              <a:rPr lang="en-US" dirty="0"/>
              <a:t>This space is primarily run by the library, but also have complications with Business, Art, Nursing, Engineering, Computer Science, Speech Disorders, Design, Broadcasting, Cinema, Conflict Resolution, Museum Studies, History, Music</a:t>
            </a:r>
            <a:r>
              <a:rPr lang="en-US" dirty="0" smtClean="0"/>
              <a:t>. [San Francisco State]</a:t>
            </a:r>
            <a:endParaRPr lang="en-US" dirty="0"/>
          </a:p>
          <a:p>
            <a:r>
              <a:rPr lang="en-US" dirty="0"/>
              <a:t>School of </a:t>
            </a:r>
            <a:r>
              <a:rPr lang="en-US" dirty="0" smtClean="0"/>
              <a:t>Engineering [Cal Maritime]</a:t>
            </a:r>
            <a:endParaRPr lang="en-US" dirty="0"/>
          </a:p>
          <a:p>
            <a:endParaRPr lang="en-US" dirty="0"/>
          </a:p>
        </p:txBody>
      </p:sp>
    </p:spTree>
    <p:extLst>
      <p:ext uri="{BB962C8B-B14F-4D97-AF65-F5344CB8AC3E}">
        <p14:creationId xmlns:p14="http://schemas.microsoft.com/office/powerpoint/2010/main" val="16488004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a:t>
            </a:r>
            <a:endParaRPr lang="en-US" dirty="0"/>
          </a:p>
        </p:txBody>
      </p:sp>
      <p:sp>
        <p:nvSpPr>
          <p:cNvPr id="3" name="Content Placeholder 2"/>
          <p:cNvSpPr>
            <a:spLocks noGrp="1"/>
          </p:cNvSpPr>
          <p:nvPr>
            <p:ph idx="1"/>
          </p:nvPr>
        </p:nvSpPr>
        <p:spPr>
          <a:xfrm>
            <a:off x="2231136" y="2638044"/>
            <a:ext cx="7729728" cy="4076792"/>
          </a:xfrm>
        </p:spPr>
        <p:txBody>
          <a:bodyPr>
            <a:normAutofit fontScale="85000" lnSpcReduction="20000"/>
          </a:bodyPr>
          <a:lstStyle/>
          <a:p>
            <a:r>
              <a:rPr lang="en-US" dirty="0"/>
              <a:t>regular budget through special allotment. hope is there to use donor funds in the future to grow the initiative</a:t>
            </a:r>
            <a:r>
              <a:rPr lang="en-US" dirty="0" smtClean="0"/>
              <a:t>. [</a:t>
            </a:r>
            <a:r>
              <a:rPr lang="en-US" dirty="0"/>
              <a:t>Fresno State</a:t>
            </a:r>
            <a:r>
              <a:rPr lang="en-US" dirty="0"/>
              <a:t> </a:t>
            </a:r>
            <a:r>
              <a:rPr lang="en-US" dirty="0" smtClean="0"/>
              <a:t>]</a:t>
            </a:r>
            <a:endParaRPr lang="en-US" dirty="0"/>
          </a:p>
          <a:p>
            <a:r>
              <a:rPr lang="en-US" dirty="0"/>
              <a:t>Grants; One-time monies; Regular budget (all staff funded by regular budget</a:t>
            </a:r>
            <a:r>
              <a:rPr lang="en-US" dirty="0" smtClean="0"/>
              <a:t>) [</a:t>
            </a:r>
            <a:r>
              <a:rPr lang="en-US" dirty="0"/>
              <a:t>CSU San Marcos</a:t>
            </a:r>
            <a:r>
              <a:rPr lang="en-US" dirty="0"/>
              <a:t> </a:t>
            </a:r>
            <a:r>
              <a:rPr lang="en-US" dirty="0" smtClean="0"/>
              <a:t>]</a:t>
            </a:r>
            <a:endParaRPr lang="en-US" dirty="0"/>
          </a:p>
          <a:p>
            <a:r>
              <a:rPr lang="en-US" dirty="0" smtClean="0"/>
              <a:t>Grants [</a:t>
            </a:r>
            <a:r>
              <a:rPr lang="en-US" dirty="0"/>
              <a:t>Sonoma State University</a:t>
            </a:r>
            <a:r>
              <a:rPr lang="en-US" dirty="0"/>
              <a:t> </a:t>
            </a:r>
            <a:r>
              <a:rPr lang="en-US" dirty="0" smtClean="0"/>
              <a:t>]</a:t>
            </a:r>
            <a:endParaRPr lang="en-US" dirty="0"/>
          </a:p>
          <a:p>
            <a:r>
              <a:rPr lang="en-US" dirty="0"/>
              <a:t>regular </a:t>
            </a:r>
            <a:r>
              <a:rPr lang="en-US" dirty="0" smtClean="0"/>
              <a:t>budget [</a:t>
            </a:r>
            <a:r>
              <a:rPr lang="en-US" dirty="0"/>
              <a:t>CSU Fullerton</a:t>
            </a:r>
            <a:r>
              <a:rPr lang="en-US" dirty="0"/>
              <a:t> </a:t>
            </a:r>
            <a:r>
              <a:rPr lang="en-US" dirty="0" smtClean="0"/>
              <a:t>]</a:t>
            </a:r>
            <a:endParaRPr lang="en-US" dirty="0"/>
          </a:p>
          <a:p>
            <a:r>
              <a:rPr lang="en-US" dirty="0"/>
              <a:t>Regular </a:t>
            </a:r>
            <a:r>
              <a:rPr lang="en-US" dirty="0" smtClean="0"/>
              <a:t>budget [</a:t>
            </a:r>
            <a:r>
              <a:rPr lang="en-US" dirty="0"/>
              <a:t>CSU San Bernardino</a:t>
            </a:r>
            <a:r>
              <a:rPr lang="en-US" dirty="0"/>
              <a:t> </a:t>
            </a:r>
            <a:r>
              <a:rPr lang="en-US" dirty="0" smtClean="0"/>
              <a:t>]</a:t>
            </a:r>
            <a:endParaRPr lang="en-US" dirty="0"/>
          </a:p>
          <a:p>
            <a:r>
              <a:rPr lang="en-US" dirty="0"/>
              <a:t>Regular budget, one time monies, grants, </a:t>
            </a:r>
            <a:r>
              <a:rPr lang="en-US" dirty="0" smtClean="0"/>
              <a:t>donations [</a:t>
            </a:r>
            <a:r>
              <a:rPr lang="en-US" dirty="0"/>
              <a:t>CSU Monterey Bay</a:t>
            </a:r>
            <a:r>
              <a:rPr lang="en-US" dirty="0"/>
              <a:t> </a:t>
            </a:r>
            <a:r>
              <a:rPr lang="en-US" dirty="0" smtClean="0"/>
              <a:t>]</a:t>
            </a:r>
            <a:endParaRPr lang="en-US" dirty="0"/>
          </a:p>
          <a:p>
            <a:r>
              <a:rPr lang="en-US" dirty="0"/>
              <a:t>Combination of donations, student excellence fee awards and regular </a:t>
            </a:r>
            <a:r>
              <a:rPr lang="en-US" dirty="0" smtClean="0"/>
              <a:t>budget [</a:t>
            </a:r>
            <a:r>
              <a:rPr lang="en-US" dirty="0"/>
              <a:t>CSU Long Beach</a:t>
            </a:r>
            <a:r>
              <a:rPr lang="en-US" dirty="0"/>
              <a:t> </a:t>
            </a:r>
            <a:r>
              <a:rPr lang="en-US" dirty="0" smtClean="0"/>
              <a:t>]</a:t>
            </a:r>
          </a:p>
          <a:p>
            <a:r>
              <a:rPr lang="en-US" dirty="0"/>
              <a:t>regular budget, some grants shared with us by College of Engineering, donation from College of Business accelerator </a:t>
            </a:r>
            <a:r>
              <a:rPr lang="en-US" dirty="0" smtClean="0"/>
              <a:t>group [</a:t>
            </a:r>
            <a:r>
              <a:rPr lang="en-US" dirty="0"/>
              <a:t>San José State</a:t>
            </a:r>
            <a:r>
              <a:rPr lang="en-US" dirty="0"/>
              <a:t> </a:t>
            </a:r>
            <a:r>
              <a:rPr lang="en-US" dirty="0" smtClean="0"/>
              <a:t>]</a:t>
            </a:r>
            <a:endParaRPr lang="en-US" dirty="0"/>
          </a:p>
          <a:p>
            <a:r>
              <a:rPr lang="en-US" dirty="0"/>
              <a:t>The funding come from library funds, campus Instructional Equipment Requests, One-Time funding</a:t>
            </a:r>
            <a:r>
              <a:rPr lang="en-US" dirty="0" smtClean="0"/>
              <a:t>. [</a:t>
            </a:r>
            <a:r>
              <a:rPr lang="en-US" dirty="0"/>
              <a:t>San Francisco State</a:t>
            </a:r>
            <a:r>
              <a:rPr lang="en-US" dirty="0"/>
              <a:t> </a:t>
            </a:r>
            <a:r>
              <a:rPr lang="en-US" dirty="0" smtClean="0"/>
              <a:t>]</a:t>
            </a:r>
            <a:endParaRPr lang="en-US" dirty="0"/>
          </a:p>
          <a:p>
            <a:r>
              <a:rPr lang="en-US" dirty="0" smtClean="0"/>
              <a:t>all </a:t>
            </a:r>
            <a:r>
              <a:rPr lang="en-US" dirty="0"/>
              <a:t>of the </a:t>
            </a:r>
            <a:r>
              <a:rPr lang="en-US" dirty="0" smtClean="0"/>
              <a:t>above [</a:t>
            </a:r>
            <a:r>
              <a:rPr lang="en-US" dirty="0"/>
              <a:t>Cal Maritime</a:t>
            </a:r>
            <a:r>
              <a:rPr lang="en-US" dirty="0"/>
              <a:t> </a:t>
            </a:r>
            <a:r>
              <a:rPr lang="en-US" dirty="0" smtClean="0"/>
              <a:t>]</a:t>
            </a:r>
            <a:endParaRPr lang="en-US" dirty="0"/>
          </a:p>
        </p:txBody>
      </p:sp>
    </p:spTree>
    <p:extLst>
      <p:ext uri="{BB962C8B-B14F-4D97-AF65-F5344CB8AC3E}">
        <p14:creationId xmlns:p14="http://schemas.microsoft.com/office/powerpoint/2010/main" val="29603893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Size (sq. Ft.)</a:t>
            </a:r>
            <a:endParaRPr lang="en-US" dirty="0"/>
          </a:p>
        </p:txBody>
      </p:sp>
      <p:sp>
        <p:nvSpPr>
          <p:cNvPr id="3" name="Content Placeholder 2"/>
          <p:cNvSpPr>
            <a:spLocks noGrp="1"/>
          </p:cNvSpPr>
          <p:nvPr>
            <p:ph idx="1"/>
          </p:nvPr>
        </p:nvSpPr>
        <p:spPr>
          <a:xfrm>
            <a:off x="2231136" y="2638044"/>
            <a:ext cx="7729728" cy="4076792"/>
          </a:xfrm>
        </p:spPr>
        <p:txBody>
          <a:bodyPr>
            <a:normAutofit/>
          </a:bodyPr>
          <a:lstStyle/>
          <a:p>
            <a:r>
              <a:rPr lang="en-US" dirty="0" smtClean="0"/>
              <a:t>1200 [</a:t>
            </a:r>
            <a:r>
              <a:rPr lang="en-US" dirty="0"/>
              <a:t>Fresno State</a:t>
            </a:r>
            <a:r>
              <a:rPr lang="en-US" dirty="0"/>
              <a:t> </a:t>
            </a:r>
            <a:r>
              <a:rPr lang="en-US" dirty="0" smtClean="0"/>
              <a:t>]</a:t>
            </a:r>
            <a:endParaRPr lang="en-US" dirty="0"/>
          </a:p>
          <a:p>
            <a:r>
              <a:rPr lang="en-US" dirty="0" smtClean="0"/>
              <a:t>2510 [</a:t>
            </a:r>
            <a:r>
              <a:rPr lang="en-US" dirty="0"/>
              <a:t>CSU San Marcos</a:t>
            </a:r>
            <a:r>
              <a:rPr lang="en-US" dirty="0"/>
              <a:t> </a:t>
            </a:r>
            <a:r>
              <a:rPr lang="en-US" dirty="0" smtClean="0"/>
              <a:t>]</a:t>
            </a:r>
            <a:endParaRPr lang="en-US" dirty="0"/>
          </a:p>
          <a:p>
            <a:r>
              <a:rPr lang="en-US" dirty="0" smtClean="0"/>
              <a:t>1,900 [</a:t>
            </a:r>
            <a:r>
              <a:rPr lang="en-US" dirty="0"/>
              <a:t>Sonoma State University</a:t>
            </a:r>
            <a:r>
              <a:rPr lang="en-US" dirty="0"/>
              <a:t> </a:t>
            </a:r>
            <a:r>
              <a:rPr lang="en-US" dirty="0" smtClean="0"/>
              <a:t>]</a:t>
            </a:r>
            <a:endParaRPr lang="en-US" dirty="0"/>
          </a:p>
          <a:p>
            <a:r>
              <a:rPr lang="en-US" dirty="0" smtClean="0"/>
              <a:t>100 [</a:t>
            </a:r>
            <a:r>
              <a:rPr lang="en-US" dirty="0"/>
              <a:t>CSU Fullerton</a:t>
            </a:r>
            <a:r>
              <a:rPr lang="en-US" dirty="0"/>
              <a:t> </a:t>
            </a:r>
            <a:r>
              <a:rPr lang="en-US" dirty="0" smtClean="0"/>
              <a:t>]</a:t>
            </a:r>
            <a:endParaRPr lang="en-US" dirty="0"/>
          </a:p>
          <a:p>
            <a:r>
              <a:rPr lang="en-US" dirty="0" smtClean="0"/>
              <a:t>600 [</a:t>
            </a:r>
            <a:r>
              <a:rPr lang="en-US" dirty="0"/>
              <a:t>CSU San Bernardino</a:t>
            </a:r>
            <a:r>
              <a:rPr lang="en-US" dirty="0"/>
              <a:t> </a:t>
            </a:r>
            <a:r>
              <a:rPr lang="en-US" dirty="0" smtClean="0"/>
              <a:t>]</a:t>
            </a:r>
            <a:endParaRPr lang="en-US" dirty="0"/>
          </a:p>
          <a:p>
            <a:r>
              <a:rPr lang="en-US" dirty="0" smtClean="0"/>
              <a:t>1000 [</a:t>
            </a:r>
            <a:r>
              <a:rPr lang="en-US" dirty="0"/>
              <a:t>CSU Monterey Bay</a:t>
            </a:r>
            <a:r>
              <a:rPr lang="en-US" dirty="0"/>
              <a:t> </a:t>
            </a:r>
            <a:r>
              <a:rPr lang="en-US" dirty="0" smtClean="0"/>
              <a:t>]</a:t>
            </a:r>
            <a:endParaRPr lang="en-US" dirty="0"/>
          </a:p>
          <a:p>
            <a:r>
              <a:rPr lang="en-US" dirty="0" smtClean="0"/>
              <a:t>1500 [</a:t>
            </a:r>
            <a:r>
              <a:rPr lang="en-US" dirty="0"/>
              <a:t>CSU Long Beach</a:t>
            </a:r>
            <a:r>
              <a:rPr lang="en-US" dirty="0"/>
              <a:t> </a:t>
            </a:r>
            <a:r>
              <a:rPr lang="en-US" dirty="0" smtClean="0"/>
              <a:t>]</a:t>
            </a:r>
          </a:p>
          <a:p>
            <a:r>
              <a:rPr lang="en-US" dirty="0"/>
              <a:t>600 [San José State </a:t>
            </a:r>
            <a:r>
              <a:rPr lang="en-US" dirty="0" smtClean="0"/>
              <a:t>]</a:t>
            </a:r>
            <a:endParaRPr lang="en-US" dirty="0"/>
          </a:p>
          <a:p>
            <a:r>
              <a:rPr lang="en-US" dirty="0" smtClean="0"/>
              <a:t>3000 [</a:t>
            </a:r>
            <a:r>
              <a:rPr lang="en-US" dirty="0"/>
              <a:t>San Francisco State</a:t>
            </a:r>
            <a:r>
              <a:rPr lang="en-US" dirty="0"/>
              <a:t> </a:t>
            </a:r>
            <a:r>
              <a:rPr lang="en-US" dirty="0" smtClean="0"/>
              <a:t>]</a:t>
            </a:r>
            <a:endParaRPr lang="en-US" dirty="0"/>
          </a:p>
          <a:p>
            <a:r>
              <a:rPr lang="en-US" dirty="0" smtClean="0"/>
              <a:t>400 [</a:t>
            </a:r>
            <a:r>
              <a:rPr lang="en-US" dirty="0"/>
              <a:t>Cal Maritime</a:t>
            </a:r>
            <a:r>
              <a:rPr lang="en-US" dirty="0"/>
              <a:t> </a:t>
            </a:r>
            <a:r>
              <a:rPr lang="en-US" dirty="0" smtClean="0"/>
              <a:t>]</a:t>
            </a:r>
            <a:endParaRPr lang="en-US" dirty="0"/>
          </a:p>
          <a:p>
            <a:endParaRPr lang="en-US" dirty="0"/>
          </a:p>
        </p:txBody>
      </p:sp>
    </p:spTree>
    <p:extLst>
      <p:ext uri="{BB962C8B-B14F-4D97-AF65-F5344CB8AC3E}">
        <p14:creationId xmlns:p14="http://schemas.microsoft.com/office/powerpoint/2010/main" val="35851720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Stats</a:t>
            </a:r>
            <a:endParaRPr lang="en-US" dirty="0"/>
          </a:p>
        </p:txBody>
      </p:sp>
      <p:sp>
        <p:nvSpPr>
          <p:cNvPr id="3" name="Content Placeholder 2"/>
          <p:cNvSpPr>
            <a:spLocks noGrp="1"/>
          </p:cNvSpPr>
          <p:nvPr>
            <p:ph idx="1"/>
          </p:nvPr>
        </p:nvSpPr>
        <p:spPr>
          <a:xfrm>
            <a:off x="2231136" y="2638044"/>
            <a:ext cx="7729728" cy="4076792"/>
          </a:xfrm>
        </p:spPr>
        <p:txBody>
          <a:bodyPr>
            <a:normAutofit fontScale="85000" lnSpcReduction="20000"/>
          </a:bodyPr>
          <a:lstStyle/>
          <a:p>
            <a:r>
              <a:rPr lang="en-US" dirty="0"/>
              <a:t>yes, for equipment lending. Statistics gathering for </a:t>
            </a:r>
            <a:r>
              <a:rPr lang="en-US" dirty="0" err="1"/>
              <a:t>Ar</a:t>
            </a:r>
            <a:r>
              <a:rPr lang="en-US" dirty="0"/>
              <a:t>/VR space is in its initial pilot phase (manual collection to date</a:t>
            </a:r>
            <a:r>
              <a:rPr lang="en-US" dirty="0" smtClean="0"/>
              <a:t>) [</a:t>
            </a:r>
            <a:r>
              <a:rPr lang="en-US" dirty="0"/>
              <a:t>Fresno State</a:t>
            </a:r>
            <a:r>
              <a:rPr lang="en-US" dirty="0"/>
              <a:t> </a:t>
            </a:r>
            <a:r>
              <a:rPr lang="en-US" dirty="0" smtClean="0"/>
              <a:t>]</a:t>
            </a:r>
            <a:endParaRPr lang="en-US" dirty="0"/>
          </a:p>
          <a:p>
            <a:r>
              <a:rPr lang="en-US" dirty="0"/>
              <a:t>We are in the beginning stages of </a:t>
            </a:r>
            <a:r>
              <a:rPr lang="en-US" dirty="0" smtClean="0"/>
              <a:t>development [</a:t>
            </a:r>
            <a:r>
              <a:rPr lang="en-US" dirty="0"/>
              <a:t>CSU San Marcos</a:t>
            </a:r>
            <a:r>
              <a:rPr lang="en-US" dirty="0"/>
              <a:t> </a:t>
            </a:r>
            <a:r>
              <a:rPr lang="en-US" dirty="0" smtClean="0"/>
              <a:t>]</a:t>
            </a:r>
            <a:endParaRPr lang="en-US" dirty="0"/>
          </a:p>
          <a:p>
            <a:r>
              <a:rPr lang="en-US" dirty="0"/>
              <a:t>number of visits, courses impacted, </a:t>
            </a:r>
            <a:r>
              <a:rPr lang="en-US" dirty="0" smtClean="0"/>
              <a:t>[</a:t>
            </a:r>
            <a:r>
              <a:rPr lang="en-US" dirty="0"/>
              <a:t>Sonoma State University</a:t>
            </a:r>
            <a:r>
              <a:rPr lang="en-US" dirty="0"/>
              <a:t> </a:t>
            </a:r>
            <a:r>
              <a:rPr lang="en-US" dirty="0" smtClean="0"/>
              <a:t>]</a:t>
            </a:r>
            <a:endParaRPr lang="en-US" dirty="0"/>
          </a:p>
          <a:p>
            <a:r>
              <a:rPr lang="en-US" dirty="0"/>
              <a:t>not </a:t>
            </a:r>
            <a:r>
              <a:rPr lang="en-US" dirty="0" smtClean="0"/>
              <a:t>yet [</a:t>
            </a:r>
            <a:r>
              <a:rPr lang="en-US" dirty="0"/>
              <a:t>CSU Fullerton</a:t>
            </a:r>
            <a:r>
              <a:rPr lang="en-US" dirty="0"/>
              <a:t> </a:t>
            </a:r>
            <a:r>
              <a:rPr lang="en-US" dirty="0" smtClean="0"/>
              <a:t>]</a:t>
            </a:r>
            <a:endParaRPr lang="en-US" dirty="0"/>
          </a:p>
          <a:p>
            <a:r>
              <a:rPr lang="en-US" dirty="0"/>
              <a:t>Number of guests per day by type and </a:t>
            </a:r>
            <a:r>
              <a:rPr lang="en-US" dirty="0" smtClean="0"/>
              <a:t>major [</a:t>
            </a:r>
            <a:r>
              <a:rPr lang="en-US" dirty="0"/>
              <a:t>CSU San Bernardino</a:t>
            </a:r>
            <a:r>
              <a:rPr lang="en-US" dirty="0"/>
              <a:t> </a:t>
            </a:r>
            <a:r>
              <a:rPr lang="en-US" dirty="0" smtClean="0"/>
              <a:t>]</a:t>
            </a:r>
            <a:endParaRPr lang="en-US" dirty="0"/>
          </a:p>
          <a:p>
            <a:r>
              <a:rPr lang="en-US" dirty="0"/>
              <a:t>Yes. Who, when, major, length of </a:t>
            </a:r>
            <a:r>
              <a:rPr lang="en-US" dirty="0" smtClean="0"/>
              <a:t>stay [</a:t>
            </a:r>
            <a:r>
              <a:rPr lang="en-US" dirty="0"/>
              <a:t>CSU Monterey Bay</a:t>
            </a:r>
            <a:r>
              <a:rPr lang="en-US" dirty="0"/>
              <a:t> </a:t>
            </a:r>
            <a:r>
              <a:rPr lang="en-US" dirty="0" smtClean="0"/>
              <a:t>]</a:t>
            </a:r>
            <a:endParaRPr lang="en-US" dirty="0"/>
          </a:p>
          <a:p>
            <a:r>
              <a:rPr lang="en-US" dirty="0" smtClean="0"/>
              <a:t>Yes [</a:t>
            </a:r>
            <a:r>
              <a:rPr lang="en-US" dirty="0"/>
              <a:t>CSU Long Beach</a:t>
            </a:r>
            <a:r>
              <a:rPr lang="en-US" dirty="0"/>
              <a:t> </a:t>
            </a:r>
            <a:r>
              <a:rPr lang="en-US" dirty="0" smtClean="0"/>
              <a:t>]</a:t>
            </a:r>
          </a:p>
          <a:p>
            <a:r>
              <a:rPr lang="en-US" dirty="0"/>
              <a:t>Scheduling of the 3d printers and laser cutters; tours and training; online certifications in our Canvas training modules [San José State </a:t>
            </a:r>
            <a:r>
              <a:rPr lang="en-US" dirty="0" smtClean="0"/>
              <a:t>]</a:t>
            </a:r>
            <a:endParaRPr lang="en-US" dirty="0"/>
          </a:p>
          <a:p>
            <a:r>
              <a:rPr lang="en-US" dirty="0"/>
              <a:t>Statistics gathered from checkout information, print jobs processed and computer </a:t>
            </a:r>
            <a:r>
              <a:rPr lang="en-US" dirty="0" err="1"/>
              <a:t>Loggins</a:t>
            </a:r>
            <a:r>
              <a:rPr lang="en-US" dirty="0"/>
              <a:t>. Also collect data on number of instructional sessions and workshops conducted in the space</a:t>
            </a:r>
            <a:r>
              <a:rPr lang="en-US" dirty="0" smtClean="0"/>
              <a:t>. [</a:t>
            </a:r>
            <a:r>
              <a:rPr lang="en-US" dirty="0"/>
              <a:t>San Francisco State</a:t>
            </a:r>
            <a:r>
              <a:rPr lang="en-US" dirty="0"/>
              <a:t> </a:t>
            </a:r>
            <a:r>
              <a:rPr lang="en-US" dirty="0" smtClean="0"/>
              <a:t>]</a:t>
            </a:r>
            <a:endParaRPr lang="en-US" dirty="0"/>
          </a:p>
          <a:p>
            <a:r>
              <a:rPr lang="en-US" dirty="0" smtClean="0"/>
              <a:t>Unsure [</a:t>
            </a:r>
            <a:r>
              <a:rPr lang="en-US" dirty="0"/>
              <a:t>Cal Maritime</a:t>
            </a:r>
            <a:r>
              <a:rPr lang="en-US" dirty="0"/>
              <a:t> </a:t>
            </a:r>
            <a:r>
              <a:rPr lang="en-US" dirty="0" smtClean="0"/>
              <a:t>]</a:t>
            </a:r>
            <a:endParaRPr lang="en-US" dirty="0"/>
          </a:p>
          <a:p>
            <a:endParaRPr lang="en-US" dirty="0"/>
          </a:p>
        </p:txBody>
      </p:sp>
    </p:spTree>
    <p:extLst>
      <p:ext uri="{BB962C8B-B14F-4D97-AF65-F5344CB8AC3E}">
        <p14:creationId xmlns:p14="http://schemas.microsoft.com/office/powerpoint/2010/main" val="2192329096"/>
      </p:ext>
    </p:extLst>
  </p:cSld>
  <p:clrMapOvr>
    <a:masterClrMapping/>
  </p:clrMapOvr>
  <p:timing>
    <p:tnLst>
      <p:par>
        <p:cTn id="1" dur="indefinite" restart="never" nodeType="tmRoot"/>
      </p:par>
    </p:tnLst>
  </p:timing>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9615796CAD09D4C886F84E4710DF2B3" ma:contentTypeVersion="12" ma:contentTypeDescription="Create a new document." ma:contentTypeScope="" ma:versionID="aab3f7c1a7fb93832ccfabe72f76b3b9">
  <xsd:schema xmlns:xsd="http://www.w3.org/2001/XMLSchema" xmlns:xs="http://www.w3.org/2001/XMLSchema" xmlns:p="http://schemas.microsoft.com/office/2006/metadata/properties" xmlns:ns3="a1d3b6f6-8bf3-4197-908b-d3022b4be06e" xmlns:ns4="e3199372-515c-4b7b-9a84-3924b9bd3a92" targetNamespace="http://schemas.microsoft.com/office/2006/metadata/properties" ma:root="true" ma:fieldsID="c3d06cda349790a11311183ea4835df8" ns3:_="" ns4:_="">
    <xsd:import namespace="a1d3b6f6-8bf3-4197-908b-d3022b4be06e"/>
    <xsd:import namespace="e3199372-515c-4b7b-9a84-3924b9bd3a9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AutoKeyPoints" minOccurs="0"/>
                <xsd:element ref="ns4:MediaServiceKeyPoints" minOccurs="0"/>
                <xsd:element ref="ns4:MediaServiceGenerationTime" minOccurs="0"/>
                <xsd:element ref="ns4:MediaServiceEventHashCode" minOccurs="0"/>
                <xsd:element ref="ns4: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d3b6f6-8bf3-4197-908b-d3022b4be06e"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3199372-515c-4b7b-9a84-3924b9bd3a92"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146E71C-83A5-46B5-A9DC-ABEDAAB5C8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d3b6f6-8bf3-4197-908b-d3022b4be06e"/>
    <ds:schemaRef ds:uri="e3199372-515c-4b7b-9a84-3924b9bd3a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508D835-A35E-41E9-83A4-43D3AA6B8707}">
  <ds:schemaRefs>
    <ds:schemaRef ds:uri="http://schemas.microsoft.com/sharepoint/v3/contenttype/forms"/>
  </ds:schemaRefs>
</ds:datastoreItem>
</file>

<file path=customXml/itemProps3.xml><?xml version="1.0" encoding="utf-8"?>
<ds:datastoreItem xmlns:ds="http://schemas.openxmlformats.org/officeDocument/2006/customXml" ds:itemID="{F9AC609F-BD1C-4761-9EC9-74F63797E4AD}">
  <ds:schemaRefs>
    <ds:schemaRef ds:uri="http://purl.org/dc/terms/"/>
    <ds:schemaRef ds:uri="http://purl.org/dc/elements/1.1/"/>
    <ds:schemaRef ds:uri="e3199372-515c-4b7b-9a84-3924b9bd3a92"/>
    <ds:schemaRef ds:uri="http://schemas.microsoft.com/office/infopath/2007/PartnerControls"/>
    <ds:schemaRef ds:uri="http://schemas.microsoft.com/office/2006/metadata/properties"/>
    <ds:schemaRef ds:uri="http://schemas.openxmlformats.org/package/2006/metadata/core-properties"/>
    <ds:schemaRef ds:uri="http://purl.org/dc/dcmitype/"/>
    <ds:schemaRef ds:uri="http://schemas.microsoft.com/office/2006/documentManagement/types"/>
    <ds:schemaRef ds:uri="a1d3b6f6-8bf3-4197-908b-d3022b4be06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TM10001115[[fn=Parcel]]</Template>
  <TotalTime>47</TotalTime>
  <Words>1874</Words>
  <Application>Microsoft Office PowerPoint</Application>
  <PresentationFormat>Widescreen</PresentationFormat>
  <Paragraphs>142</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Gill Sans MT</vt:lpstr>
      <vt:lpstr>Parcel</vt:lpstr>
      <vt:lpstr>STIM Maker survey results</vt:lpstr>
      <vt:lpstr>Campuses Represented</vt:lpstr>
      <vt:lpstr>Prevalence</vt:lpstr>
      <vt:lpstr>What is the name or title of your makerspace? </vt:lpstr>
      <vt:lpstr>Staffing model</vt:lpstr>
      <vt:lpstr>Campus Partners</vt:lpstr>
      <vt:lpstr>Funding</vt:lpstr>
      <vt:lpstr>Size (sq. Ft.)</vt:lpstr>
      <vt:lpstr>Usage Stats</vt:lpstr>
      <vt:lpstr>Major Equipment</vt:lpstr>
      <vt:lpstr>Future equipment plans</vt:lpstr>
      <vt:lpstr>Public Policies</vt:lpstr>
      <vt:lpstr>Are policies effective as written</vt:lpstr>
      <vt:lpstr>Who enforces policies? </vt:lpstr>
      <vt:lpstr>Have any of the policies ever been contested? </vt:lpstr>
    </vt:vector>
  </TitlesOfParts>
  <Company>CSU Long Beach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STIM Maker survey results</dc:title>
  <dc:creator>Gabriel Gardner</dc:creator>
  <cp:lastModifiedBy>Gabriel Gardner</cp:lastModifiedBy>
  <cp:revision>7</cp:revision>
  <dcterms:created xsi:type="dcterms:W3CDTF">2020-05-07T19:25:53Z</dcterms:created>
  <dcterms:modified xsi:type="dcterms:W3CDTF">2020-05-07T20:13:46Z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0x01010029615796CAD09D4C886F84E4710DF2B3</vt:lpwstr>
  </property>
</Properties>
</file>