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65" r:id="rId3"/>
    <p:sldId id="310" r:id="rId4"/>
    <p:sldId id="320" r:id="rId5"/>
    <p:sldId id="321" r:id="rId6"/>
    <p:sldId id="327" r:id="rId7"/>
    <p:sldId id="328" r:id="rId8"/>
    <p:sldId id="322" r:id="rId9"/>
    <p:sldId id="323" r:id="rId10"/>
    <p:sldId id="324" r:id="rId11"/>
    <p:sldId id="325" r:id="rId12"/>
    <p:sldId id="319" r:id="rId13"/>
    <p:sldId id="317" r:id="rId14"/>
    <p:sldId id="330" r:id="rId15"/>
    <p:sldId id="312" r:id="rId16"/>
    <p:sldId id="331" r:id="rId17"/>
    <p:sldId id="313" r:id="rId18"/>
    <p:sldId id="326" r:id="rId19"/>
    <p:sldId id="332" r:id="rId20"/>
    <p:sldId id="333" r:id="rId21"/>
    <p:sldId id="334" r:id="rId22"/>
    <p:sldId id="314" r:id="rId23"/>
    <p:sldId id="315"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6" autoAdjust="0"/>
    <p:restoredTop sz="86284" autoAdjust="0"/>
  </p:normalViewPr>
  <p:slideViewPr>
    <p:cSldViewPr showGuides="1">
      <p:cViewPr varScale="1">
        <p:scale>
          <a:sx n="113" d="100"/>
          <a:sy n="113" d="100"/>
        </p:scale>
        <p:origin x="132" y="23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Item Count (in Thousands)</c:v>
                </c:pt>
              </c:strCache>
            </c:strRef>
          </c:tx>
          <c:spPr>
            <a:solidFill>
              <a:schemeClr val="accent1"/>
            </a:solidFill>
            <a:ln>
              <a:noFill/>
            </a:ln>
            <a:effectLst/>
          </c:spPr>
          <c:invertIfNegative val="0"/>
          <c:cat>
            <c:strRef>
              <c:f>Sheet1!$A$2:$A$5</c:f>
              <c:strCache>
                <c:ptCount val="4"/>
                <c:pt idx="0">
                  <c:v>&lt; 2014</c:v>
                </c:pt>
                <c:pt idx="1">
                  <c:v>2014</c:v>
                </c:pt>
                <c:pt idx="2">
                  <c:v>2015</c:v>
                </c:pt>
                <c:pt idx="3">
                  <c:v>2016</c:v>
                </c:pt>
              </c:strCache>
            </c:strRef>
          </c:cat>
          <c:val>
            <c:numRef>
              <c:f>Sheet1!$B$2:$B$5</c:f>
              <c:numCache>
                <c:formatCode>General</c:formatCode>
                <c:ptCount val="4"/>
                <c:pt idx="0">
                  <c:v>24.8</c:v>
                </c:pt>
                <c:pt idx="1">
                  <c:v>16.629000000000001</c:v>
                </c:pt>
                <c:pt idx="2">
                  <c:v>24.076000000000001</c:v>
                </c:pt>
                <c:pt idx="3">
                  <c:v>21.667000000000002</c:v>
                </c:pt>
              </c:numCache>
            </c:numRef>
          </c:val>
        </c:ser>
        <c:ser>
          <c:idx val="1"/>
          <c:order val="1"/>
          <c:tx>
            <c:strRef>
              <c:f>Sheet1!$C$1</c:f>
              <c:strCache>
                <c:ptCount val="1"/>
                <c:pt idx="0">
                  <c:v>Storage (GB*10)</c:v>
                </c:pt>
              </c:strCache>
            </c:strRef>
          </c:tx>
          <c:spPr>
            <a:solidFill>
              <a:schemeClr val="accent2"/>
            </a:solidFill>
            <a:ln>
              <a:noFill/>
            </a:ln>
            <a:effectLst/>
          </c:spPr>
          <c:invertIfNegative val="0"/>
          <c:cat>
            <c:strRef>
              <c:f>Sheet1!$A$2:$A$5</c:f>
              <c:strCache>
                <c:ptCount val="4"/>
                <c:pt idx="0">
                  <c:v>&lt; 2014</c:v>
                </c:pt>
                <c:pt idx="1">
                  <c:v>2014</c:v>
                </c:pt>
                <c:pt idx="2">
                  <c:v>2015</c:v>
                </c:pt>
                <c:pt idx="3">
                  <c:v>2016</c:v>
                </c:pt>
              </c:strCache>
            </c:strRef>
          </c:cat>
          <c:val>
            <c:numRef>
              <c:f>Sheet1!$C$2:$C$5</c:f>
              <c:numCache>
                <c:formatCode>General</c:formatCode>
                <c:ptCount val="4"/>
                <c:pt idx="0">
                  <c:v>68.5</c:v>
                </c:pt>
                <c:pt idx="1">
                  <c:v>32.1</c:v>
                </c:pt>
                <c:pt idx="2">
                  <c:v>110.9</c:v>
                </c:pt>
                <c:pt idx="3">
                  <c:v>68</c:v>
                </c:pt>
              </c:numCache>
            </c:numRef>
          </c:val>
        </c:ser>
        <c:dLbls>
          <c:showLegendKey val="0"/>
          <c:showVal val="0"/>
          <c:showCatName val="0"/>
          <c:showSerName val="0"/>
          <c:showPercent val="0"/>
          <c:showBubbleSize val="0"/>
        </c:dLbls>
        <c:gapWidth val="219"/>
        <c:overlap val="-27"/>
        <c:axId val="278488064"/>
        <c:axId val="200522152"/>
      </c:barChart>
      <c:lineChart>
        <c:grouping val="standard"/>
        <c:varyColors val="0"/>
        <c:ser>
          <c:idx val="2"/>
          <c:order val="2"/>
          <c:tx>
            <c:strRef>
              <c:f>Sheet1!$D$1</c:f>
              <c:strCache>
                <c:ptCount val="1"/>
                <c:pt idx="0">
                  <c:v>Growth Rate</c:v>
                </c:pt>
              </c:strCache>
            </c:strRef>
          </c:tx>
          <c:spPr>
            <a:ln w="28575" cap="rnd">
              <a:solidFill>
                <a:schemeClr val="accent3"/>
              </a:solidFill>
              <a:round/>
            </a:ln>
            <a:effectLst/>
          </c:spPr>
          <c:marker>
            <c:symbol val="none"/>
          </c:marker>
          <c:cat>
            <c:strRef>
              <c:f>Sheet1!$A$2:$A$5</c:f>
              <c:strCache>
                <c:ptCount val="4"/>
                <c:pt idx="0">
                  <c:v>&lt; 2014</c:v>
                </c:pt>
                <c:pt idx="1">
                  <c:v>2014</c:v>
                </c:pt>
                <c:pt idx="2">
                  <c:v>2015</c:v>
                </c:pt>
                <c:pt idx="3">
                  <c:v>2016</c:v>
                </c:pt>
              </c:strCache>
            </c:strRef>
          </c:cat>
          <c:val>
            <c:numRef>
              <c:f>Sheet1!$D$2:$D$5</c:f>
              <c:numCache>
                <c:formatCode>General</c:formatCode>
                <c:ptCount val="4"/>
                <c:pt idx="0">
                  <c:v>2.95</c:v>
                </c:pt>
                <c:pt idx="1">
                  <c:v>13.85</c:v>
                </c:pt>
                <c:pt idx="2">
                  <c:v>20.059999999999999</c:v>
                </c:pt>
                <c:pt idx="3">
                  <c:v>20</c:v>
                </c:pt>
              </c:numCache>
            </c:numRef>
          </c:val>
          <c:smooth val="0"/>
        </c:ser>
        <c:dLbls>
          <c:showLegendKey val="0"/>
          <c:showVal val="0"/>
          <c:showCatName val="0"/>
          <c:showSerName val="0"/>
          <c:showPercent val="0"/>
          <c:showBubbleSize val="0"/>
        </c:dLbls>
        <c:marker val="1"/>
        <c:smooth val="0"/>
        <c:axId val="278488064"/>
        <c:axId val="200522152"/>
      </c:lineChart>
      <c:catAx>
        <c:axId val="27848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22152"/>
        <c:crosses val="autoZero"/>
        <c:auto val="1"/>
        <c:lblAlgn val="ctr"/>
        <c:lblOffset val="100"/>
        <c:noMultiLvlLbl val="0"/>
      </c:catAx>
      <c:valAx>
        <c:axId val="2005221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8488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Item Count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&lt; 2014</c:v>
                </c:pt>
                <c:pt idx="1">
                  <c:v>2014</c:v>
                </c:pt>
                <c:pt idx="2">
                  <c:v>2015</c:v>
                </c:pt>
                <c:pt idx="3">
                  <c:v>2016</c:v>
                </c:pt>
              </c:strCache>
            </c:strRef>
          </c:cat>
          <c:val>
            <c:numRef>
              <c:f>Sheet1!$B$2:$B$5</c:f>
              <c:numCache>
                <c:formatCode>General</c:formatCode>
                <c:ptCount val="4"/>
                <c:pt idx="0">
                  <c:v>24799</c:v>
                </c:pt>
                <c:pt idx="1">
                  <c:v>16629</c:v>
                </c:pt>
                <c:pt idx="2">
                  <c:v>24076</c:v>
                </c:pt>
                <c:pt idx="3">
                  <c:v>23622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Data Usage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&lt; 2014</c:v>
                </c:pt>
                <c:pt idx="1">
                  <c:v>2014</c:v>
                </c:pt>
                <c:pt idx="2">
                  <c:v>2015</c:v>
                </c:pt>
                <c:pt idx="3">
                  <c:v>2016</c:v>
                </c:pt>
              </c:strCache>
            </c:strRef>
          </c:cat>
          <c:val>
            <c:numRef>
              <c:f>Sheet1!$B$2:$B$5</c:f>
              <c:numCache>
                <c:formatCode>General</c:formatCode>
                <c:ptCount val="4"/>
                <c:pt idx="0">
                  <c:v>685</c:v>
                </c:pt>
                <c:pt idx="1">
                  <c:v>321</c:v>
                </c:pt>
                <c:pt idx="2">
                  <c:v>1109</c:v>
                </c:pt>
                <c:pt idx="3">
                  <c:v>680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5" qsCatId="simple" csTypeId="urn:microsoft.com/office/officeart/2005/8/colors/accent1_5" csCatId="accent1" phldr="1"/>
      <dgm:spPr/>
      <dgm:t>
        <a:bodyPr/>
        <a:lstStyle/>
        <a:p>
          <a:endParaRPr lang="en-US"/>
        </a:p>
      </dgm:t>
    </dgm:pt>
    <dgm:pt modelId="{FB986F71-3126-4196-BD30-74AEDC39A1CA}">
      <dgm:prSet phldrT="[Text]"/>
      <dgm:spPr/>
      <dgm:t>
        <a:bodyPr/>
        <a:lstStyle/>
        <a:p>
          <a:r>
            <a:rPr lang="en-US" dirty="0" err="1" smtClean="0"/>
            <a:t>Dspace</a:t>
          </a:r>
          <a:r>
            <a:rPr lang="en-US" dirty="0" smtClean="0"/>
            <a:t> Export Strategy</a:t>
          </a:r>
          <a:endParaRPr lang="en-US" dirty="0"/>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dgm:spPr/>
      <dgm:t>
        <a:bodyPr/>
        <a:lstStyle/>
        <a:p>
          <a:r>
            <a:rPr lang="en-US" dirty="0" smtClean="0"/>
            <a:t>Review of data exported from </a:t>
          </a:r>
          <a:r>
            <a:rPr lang="en-US" dirty="0" err="1" smtClean="0"/>
            <a:t>Dspace</a:t>
          </a:r>
          <a:endParaRPr lang="en-US" dirty="0"/>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dirty="0" smtClean="0"/>
            <a:t>Data Movement Strategy</a:t>
          </a:r>
          <a:endParaRPr lang="en-US" dirty="0"/>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dgm:spPr/>
      <dgm:t>
        <a:bodyPr/>
        <a:lstStyle/>
        <a:p>
          <a:r>
            <a:rPr lang="en-US" dirty="0" smtClean="0"/>
            <a:t>Staging to Dropbox</a:t>
          </a:r>
          <a:endParaRPr lang="en-US" dirty="0"/>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smtClean="0"/>
            <a:t>Develop Import Tools</a:t>
          </a:r>
          <a:endParaRPr lang="en-US" dirty="0"/>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dgm:spPr/>
      <dgm:t>
        <a:bodyPr/>
        <a:lstStyle/>
        <a:p>
          <a:r>
            <a:rPr lang="en-US" dirty="0" smtClean="0"/>
            <a:t>Download from Dropbox</a:t>
          </a:r>
          <a:endParaRPr lang="en-US" dirty="0"/>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6E7DBE00-7E5B-46F8-BBA0-CF0079A58E82}">
      <dgm:prSet phldrT="[Text]"/>
      <dgm:spPr/>
      <dgm:t>
        <a:bodyPr/>
        <a:lstStyle/>
        <a:p>
          <a:r>
            <a:rPr lang="en-US" dirty="0" smtClean="0"/>
            <a:t>Unpack</a:t>
          </a:r>
          <a:endParaRPr lang="en-US" dirty="0"/>
        </a:p>
      </dgm:t>
    </dgm:pt>
    <dgm:pt modelId="{6FAC7821-43C2-4A12-9638-E9B1BDE7C8D8}" type="parTrans" cxnId="{3D080EE7-BDF0-495B-A4FB-103A296CD73B}">
      <dgm:prSet/>
      <dgm:spPr/>
      <dgm:t>
        <a:bodyPr/>
        <a:lstStyle/>
        <a:p>
          <a:endParaRPr lang="en-US"/>
        </a:p>
      </dgm:t>
    </dgm:pt>
    <dgm:pt modelId="{65147ED7-18A4-49A5-9AEE-066FB0363316}" type="sibTrans" cxnId="{3D080EE7-BDF0-495B-A4FB-103A296CD73B}">
      <dgm:prSet/>
      <dgm:spPr/>
      <dgm:t>
        <a:bodyPr/>
        <a:lstStyle/>
        <a:p>
          <a:endParaRPr lang="en-US"/>
        </a:p>
      </dgm:t>
    </dgm:pt>
    <dgm:pt modelId="{75D6BE1C-167F-4DC6-BCA9-AB08A658F107}">
      <dgm:prSet phldrT="[Text]"/>
      <dgm:spPr/>
      <dgm:t>
        <a:bodyPr/>
        <a:lstStyle/>
        <a:p>
          <a:r>
            <a:rPr lang="en-US" dirty="0" smtClean="0"/>
            <a:t>Expand AWS resources as necessary</a:t>
          </a:r>
          <a:endParaRPr lang="en-US" dirty="0"/>
        </a:p>
      </dgm:t>
    </dgm:pt>
    <dgm:pt modelId="{D74DF68B-C176-4429-BC27-699DA5C03083}" type="parTrans" cxnId="{52DBD8D1-3EDD-4F13-B378-93F626CA12D9}">
      <dgm:prSet/>
      <dgm:spPr/>
      <dgm:t>
        <a:bodyPr/>
        <a:lstStyle/>
        <a:p>
          <a:endParaRPr lang="en-US"/>
        </a:p>
      </dgm:t>
    </dgm:pt>
    <dgm:pt modelId="{25EA8E3F-0F2F-490D-89E5-52F75927DC89}" type="sibTrans" cxnId="{52DBD8D1-3EDD-4F13-B378-93F626CA12D9}">
      <dgm:prSet/>
      <dgm:spPr/>
      <dgm:t>
        <a:bodyPr/>
        <a:lstStyle/>
        <a:p>
          <a:endParaRPr lang="en-US"/>
        </a:p>
      </dgm:t>
    </dgm:pt>
    <dgm:pt modelId="{10A70468-EEAD-45EB-AC6E-686BF2AE9FBE}">
      <dgm:prSet phldrT="[Text]"/>
      <dgm:spPr/>
      <dgm:t>
        <a:bodyPr/>
        <a:lstStyle/>
        <a:p>
          <a:r>
            <a:rPr lang="en-US" dirty="0" smtClean="0"/>
            <a:t>Submit items/collections to IR</a:t>
          </a:r>
          <a:endParaRPr lang="en-US" dirty="0"/>
        </a:p>
      </dgm:t>
    </dgm:pt>
    <dgm:pt modelId="{A9694F78-66C9-4810-A204-3C4673A34F0C}" type="parTrans" cxnId="{E40DDCB8-45C6-495A-A081-F1BE48F9EB4B}">
      <dgm:prSet/>
      <dgm:spPr/>
      <dgm:t>
        <a:bodyPr/>
        <a:lstStyle/>
        <a:p>
          <a:endParaRPr lang="en-US"/>
        </a:p>
      </dgm:t>
    </dgm:pt>
    <dgm:pt modelId="{70ED4A9C-55B4-4087-8B36-8E8F89912FFB}" type="sibTrans" cxnId="{E40DDCB8-45C6-495A-A081-F1BE48F9EB4B}">
      <dgm:prSet/>
      <dgm:spPr/>
      <dgm:t>
        <a:bodyPr/>
        <a:lstStyle/>
        <a:p>
          <a:endParaRPr lang="en-US"/>
        </a:p>
      </dgm:t>
    </dgm:pt>
    <dgm:pt modelId="{763412B1-A888-48B1-9913-F870CEBB4212}">
      <dgm:prSet phldrT="[Text]"/>
      <dgm:spPr/>
      <dgm:t>
        <a:bodyPr/>
        <a:lstStyle/>
        <a:p>
          <a:r>
            <a:rPr lang="en-US" dirty="0" smtClean="0"/>
            <a:t>Analyze metadata available in export =&gt; metadata required for import</a:t>
          </a:r>
          <a:endParaRPr lang="en-US" dirty="0"/>
        </a:p>
      </dgm:t>
    </dgm:pt>
    <dgm:pt modelId="{4FE4F03D-76BF-42AD-BA3E-475E9F1FB53E}" type="parTrans" cxnId="{0EA86197-36B9-412C-BE93-B6E5A02BC7FF}">
      <dgm:prSet/>
      <dgm:spPr/>
      <dgm:t>
        <a:bodyPr/>
        <a:lstStyle/>
        <a:p>
          <a:endParaRPr lang="en-US"/>
        </a:p>
      </dgm:t>
    </dgm:pt>
    <dgm:pt modelId="{B36524AA-F517-4B05-AC11-D75DA82AB3BC}" type="sibTrans" cxnId="{0EA86197-36B9-412C-BE93-B6E5A02BC7FF}">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t>
        <a:bodyPr/>
        <a:lstStyle/>
        <a:p>
          <a:endParaRPr lang="en-US"/>
        </a:p>
      </dgm:t>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custLinFactNeighborX="-13951" custLinFactNeighborY="-2910">
        <dgm:presLayoutVars>
          <dgm:bulletEnabled val="1"/>
        </dgm:presLayoutVars>
      </dgm:prSet>
      <dgm:spPr/>
      <dgm:t>
        <a:bodyPr/>
        <a:lstStyle/>
        <a:p>
          <a:endParaRPr lang="en-US"/>
        </a:p>
      </dgm:t>
    </dgm:pt>
    <dgm:pt modelId="{BFE859F2-A9E8-4F95-9161-8EC68F2D30C4}" type="pres">
      <dgm:prSet presAssocID="{FB986F71-3126-4196-BD30-74AEDC39A1CA}" presName="childNode1tx" presStyleLbl="bgAcc1" presStyleIdx="0" presStyleCnt="3">
        <dgm:presLayoutVars>
          <dgm:bulletEnabled val="1"/>
        </dgm:presLayoutVars>
      </dgm:prSet>
      <dgm:spPr/>
      <dgm:t>
        <a:bodyPr/>
        <a:lstStyle/>
        <a:p>
          <a:endParaRPr lang="en-US"/>
        </a:p>
      </dgm:t>
    </dgm:pt>
    <dgm:pt modelId="{E18C6CF4-EDEB-4539-A36D-E0355B626199}" type="pres">
      <dgm:prSet presAssocID="{FB986F71-3126-4196-BD30-74AEDC39A1CA}" presName="parentNode1" presStyleLbl="node1" presStyleIdx="0" presStyleCnt="3">
        <dgm:presLayoutVars>
          <dgm:chMax val="1"/>
          <dgm:bulletEnabled val="1"/>
        </dgm:presLayoutVars>
      </dgm:prSet>
      <dgm:spPr/>
      <dgm:t>
        <a:bodyPr/>
        <a:lstStyle/>
        <a:p>
          <a:endParaRPr lang="en-US"/>
        </a:p>
      </dgm:t>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t>
        <a:bodyPr/>
        <a:lstStyle/>
        <a:p>
          <a:endParaRPr lang="en-US"/>
        </a:p>
      </dgm:t>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dgm:presLayoutVars>
          <dgm:bulletEnabled val="1"/>
        </dgm:presLayoutVars>
      </dgm:prSet>
      <dgm:spPr/>
      <dgm:t>
        <a:bodyPr/>
        <a:lstStyle/>
        <a:p>
          <a:endParaRPr lang="en-US"/>
        </a:p>
      </dgm:t>
    </dgm:pt>
    <dgm:pt modelId="{67FFE978-6FBE-4424-80BE-B9E4B4DD0695}" type="pres">
      <dgm:prSet presAssocID="{F6D27D1B-CDCB-481F-B8FA-AB31B2A119DE}" presName="childNode2tx" presStyleLbl="bgAcc1" presStyleIdx="1" presStyleCnt="3">
        <dgm:presLayoutVars>
          <dgm:bulletEnabled val="1"/>
        </dgm:presLayoutVars>
      </dgm:prSet>
      <dgm:spPr/>
      <dgm:t>
        <a:bodyPr/>
        <a:lstStyle/>
        <a:p>
          <a:endParaRPr lang="en-US"/>
        </a:p>
      </dgm:t>
    </dgm:pt>
    <dgm:pt modelId="{029D1FDE-4DD7-4FA5-8C70-0C747477B66C}" type="pres">
      <dgm:prSet presAssocID="{F6D27D1B-CDCB-481F-B8FA-AB31B2A119DE}" presName="parentNode2" presStyleLbl="node1" presStyleIdx="1" presStyleCnt="3">
        <dgm:presLayoutVars>
          <dgm:chMax val="0"/>
          <dgm:bulletEnabled val="1"/>
        </dgm:presLayoutVars>
      </dgm:prSet>
      <dgm:spPr/>
      <dgm:t>
        <a:bodyPr/>
        <a:lstStyle/>
        <a:p>
          <a:endParaRPr lang="en-US"/>
        </a:p>
      </dgm:t>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t>
        <a:bodyPr/>
        <a:lstStyle/>
        <a:p>
          <a:endParaRPr lang="en-US"/>
        </a:p>
      </dgm:t>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dgm:presLayoutVars>
          <dgm:bulletEnabled val="1"/>
        </dgm:presLayoutVars>
      </dgm:prSet>
      <dgm:spPr/>
      <dgm:t>
        <a:bodyPr/>
        <a:lstStyle/>
        <a:p>
          <a:endParaRPr lang="en-US"/>
        </a:p>
      </dgm:t>
    </dgm:pt>
    <dgm:pt modelId="{843715D2-C2C2-41EB-BDA3-21230FBA46DB}" type="pres">
      <dgm:prSet presAssocID="{58828492-5CEF-4AFE-95CB-5D7E6A18158B}" presName="childNode1tx" presStyleLbl="bgAcc1" presStyleIdx="2" presStyleCnt="3">
        <dgm:presLayoutVars>
          <dgm:bulletEnabled val="1"/>
        </dgm:presLayoutVars>
      </dgm:prSet>
      <dgm:spPr/>
      <dgm:t>
        <a:bodyPr/>
        <a:lstStyle/>
        <a:p>
          <a:endParaRPr lang="en-US"/>
        </a:p>
      </dgm:t>
    </dgm:pt>
    <dgm:pt modelId="{047F5837-10E2-4FFC-A492-DB8A19EF48CA}" type="pres">
      <dgm:prSet presAssocID="{58828492-5CEF-4AFE-95CB-5D7E6A18158B}" presName="parentNode1" presStyleLbl="node1" presStyleIdx="2" presStyleCnt="3">
        <dgm:presLayoutVars>
          <dgm:chMax val="1"/>
          <dgm:bulletEnabled val="1"/>
        </dgm:presLayoutVars>
      </dgm:prSet>
      <dgm:spPr/>
      <dgm:t>
        <a:bodyPr/>
        <a:lstStyle/>
        <a:p>
          <a:endParaRPr lang="en-US"/>
        </a:p>
      </dgm:t>
    </dgm:pt>
    <dgm:pt modelId="{7D6A154D-27BB-4CCE-9250-BCDD2CD5C383}" type="pres">
      <dgm:prSet presAssocID="{58828492-5CEF-4AFE-95CB-5D7E6A18158B}" presName="connSite1" presStyleCnt="0"/>
      <dgm:spPr/>
    </dgm:pt>
  </dgm:ptLst>
  <dgm:cxnLst>
    <dgm:cxn modelId="{52DBD8D1-3EDD-4F13-B378-93F626CA12D9}" srcId="{F6D27D1B-CDCB-481F-B8FA-AB31B2A119DE}" destId="{75D6BE1C-167F-4DC6-BCA9-AB08A658F107}" srcOrd="1" destOrd="0" parTransId="{D74DF68B-C176-4429-BC27-699DA5C03083}" sibTransId="{25EA8E3F-0F2F-490D-89E5-52F75927DC89}"/>
    <dgm:cxn modelId="{1423FC72-83C7-4510-8021-28EAEA493E68}" srcId="{0E9DE493-19D7-4EC9-97C9-5F26233F1106}" destId="{FB986F71-3126-4196-BD30-74AEDC39A1CA}" srcOrd="0" destOrd="0" parTransId="{9B3CE34A-9B3E-4D5F-94E0-DFBB94FF5A03}" sibTransId="{D0B150DF-3AA4-454C-8652-25880449C422}"/>
    <dgm:cxn modelId="{6FF34E3F-EB24-4640-96B6-223EDFD99B1C}" type="presOf" srcId="{763412B1-A888-48B1-9913-F870CEBB4212}" destId="{96015622-8A46-45CF-A72A-2856B699B374}" srcOrd="0" destOrd="1" presId="urn:microsoft.com/office/officeart/2005/8/layout/hProcess4"/>
    <dgm:cxn modelId="{27F7376B-3270-4CAF-9529-05AE5D765816}" type="presOf" srcId="{75D6BE1C-167F-4DC6-BCA9-AB08A658F107}" destId="{E83793B4-2C5C-4D90-82FA-E5EE4745664D}" srcOrd="0" destOrd="1" presId="urn:microsoft.com/office/officeart/2005/8/layout/hProcess4"/>
    <dgm:cxn modelId="{A106624A-0005-41D4-B64A-901644325FEA}" type="presOf" srcId="{6E7DBE00-7E5B-46F8-BBA0-CF0079A58E82}" destId="{843715D2-C2C2-41EB-BDA3-21230FBA46DB}" srcOrd="1" destOrd="1" presId="urn:microsoft.com/office/officeart/2005/8/layout/hProcess4"/>
    <dgm:cxn modelId="{AEB2115C-10BB-4303-B572-F1A4D9892476}" type="presOf" srcId="{10A70468-EEAD-45EB-AC6E-686BF2AE9FBE}" destId="{69C28D3B-E083-42DF-9EA0-916CA12125A9}" srcOrd="0" destOrd="2" presId="urn:microsoft.com/office/officeart/2005/8/layout/hProcess4"/>
    <dgm:cxn modelId="{4143D757-8617-4C89-8322-E3B29A1874AF}" srcId="{58828492-5CEF-4AFE-95CB-5D7E6A18158B}" destId="{68838C34-4D02-49F8-ADD7-BFA90D87B7EA}" srcOrd="0" destOrd="0" parTransId="{F2AD00AD-6A23-4C89-A107-68EF5D1F0B94}" sibTransId="{FFC4FCE7-6F2F-4F91-A74A-7C4C32A81657}"/>
    <dgm:cxn modelId="{0EA86197-36B9-412C-BE93-B6E5A02BC7FF}" srcId="{FB986F71-3126-4196-BD30-74AEDC39A1CA}" destId="{763412B1-A888-48B1-9913-F870CEBB4212}" srcOrd="1" destOrd="0" parTransId="{4FE4F03D-76BF-42AD-BA3E-475E9F1FB53E}" sibTransId="{B36524AA-F517-4B05-AC11-D75DA82AB3BC}"/>
    <dgm:cxn modelId="{0C99A0E7-7B5A-462A-BC31-41CB3B1D1005}" type="presOf" srcId="{0E9DE493-19D7-4EC9-97C9-5F26233F1106}" destId="{3960CFF8-4383-4382-8D6D-F2A00F508E8D}" srcOrd="0" destOrd="0" presId="urn:microsoft.com/office/officeart/2005/8/layout/hProcess4"/>
    <dgm:cxn modelId="{300E722A-937B-4681-BF9C-7933B3C6956A}" type="presOf" srcId="{F6D27D1B-CDCB-481F-B8FA-AB31B2A119DE}" destId="{029D1FDE-4DD7-4FA5-8C70-0C747477B66C}" srcOrd="0" destOrd="0" presId="urn:microsoft.com/office/officeart/2005/8/layout/hProcess4"/>
    <dgm:cxn modelId="{0DE04CA7-8D0A-42E1-B07A-0D64581626CA}" type="presOf" srcId="{7AEB6639-3258-49E8-8B1F-B4A9C61922BE}" destId="{DC2A0ADB-DCE3-4BF4-9952-0394865777AC}" srcOrd="0" destOrd="0" presId="urn:microsoft.com/office/officeart/2005/8/layout/hProcess4"/>
    <dgm:cxn modelId="{878AE697-35FC-403D-92A3-0B92F7B7EB7A}" type="presOf" srcId="{0B00F5A8-A0EF-4111-9D86-004317B4F49E}" destId="{E83793B4-2C5C-4D90-82FA-E5EE4745664D}" srcOrd="0" destOrd="0" presId="urn:microsoft.com/office/officeart/2005/8/layout/hProcess4"/>
    <dgm:cxn modelId="{E9730C94-0A42-4F8E-B45A-02CE25449719}" type="presOf" srcId="{AB2E8498-CC81-452F-A895-08F3845AA347}" destId="{BFE859F2-A9E8-4F95-9161-8EC68F2D30C4}" srcOrd="1" destOrd="0" presId="urn:microsoft.com/office/officeart/2005/8/layout/hProcess4"/>
    <dgm:cxn modelId="{6B703018-4F73-4D18-84B5-A1F02623200C}" type="presOf" srcId="{75D6BE1C-167F-4DC6-BCA9-AB08A658F107}" destId="{67FFE978-6FBE-4424-80BE-B9E4B4DD0695}" srcOrd="1" destOrd="1" presId="urn:microsoft.com/office/officeart/2005/8/layout/hProcess4"/>
    <dgm:cxn modelId="{0731A115-58A3-481B-8A1D-4C0F1D56F785}" type="presOf" srcId="{FB986F71-3126-4196-BD30-74AEDC39A1CA}" destId="{E18C6CF4-EDEB-4539-A36D-E0355B626199}" srcOrd="0" destOrd="0" presId="urn:microsoft.com/office/officeart/2005/8/layout/hProcess4"/>
    <dgm:cxn modelId="{C875BEE4-598B-4FE7-9AAC-474318887EB0}" type="presOf" srcId="{D0B150DF-3AA4-454C-8652-25880449C422}" destId="{6A63D16E-EEE6-4267-97EA-5AD7D2BC4E84}" srcOrd="0" destOrd="0" presId="urn:microsoft.com/office/officeart/2005/8/layout/hProcess4"/>
    <dgm:cxn modelId="{E40DDCB8-45C6-495A-A081-F1BE48F9EB4B}" srcId="{58828492-5CEF-4AFE-95CB-5D7E6A18158B}" destId="{10A70468-EEAD-45EB-AC6E-686BF2AE9FBE}" srcOrd="2" destOrd="0" parTransId="{A9694F78-66C9-4810-A204-3C4673A34F0C}" sibTransId="{70ED4A9C-55B4-4087-8B36-8E8F89912FFB}"/>
    <dgm:cxn modelId="{DC0556BF-DB8E-4C8C-A27B-FEA575AE48F1}" type="presOf" srcId="{68838C34-4D02-49F8-ADD7-BFA90D87B7EA}" destId="{843715D2-C2C2-41EB-BDA3-21230FBA46DB}" srcOrd="1" destOrd="0" presId="urn:microsoft.com/office/officeart/2005/8/layout/hProcess4"/>
    <dgm:cxn modelId="{004946A5-CBD1-4C7F-A823-A85DAC245DF7}" type="presOf" srcId="{6E7DBE00-7E5B-46F8-BBA0-CF0079A58E82}" destId="{69C28D3B-E083-42DF-9EA0-916CA12125A9}" srcOrd="0" destOrd="1" presId="urn:microsoft.com/office/officeart/2005/8/layout/hProcess4"/>
    <dgm:cxn modelId="{56878CDA-253E-4C45-8745-6F7C37074EAE}" type="presOf" srcId="{58828492-5CEF-4AFE-95CB-5D7E6A18158B}" destId="{047F5837-10E2-4FFC-A492-DB8A19EF48CA}" srcOrd="0" destOrd="0" presId="urn:microsoft.com/office/officeart/2005/8/layout/hProcess4"/>
    <dgm:cxn modelId="{E113FEAA-1F7F-443C-BD88-38A807CEBD28}" type="presOf" srcId="{0B00F5A8-A0EF-4111-9D86-004317B4F49E}" destId="{67FFE978-6FBE-4424-80BE-B9E4B4DD0695}" srcOrd="1" destOrd="0" presId="urn:microsoft.com/office/officeart/2005/8/layout/hProcess4"/>
    <dgm:cxn modelId="{7EAC5AE0-9FA3-4A31-822D-FF28EFFE6DE0}" type="presOf" srcId="{763412B1-A888-48B1-9913-F870CEBB4212}" destId="{BFE859F2-A9E8-4F95-9161-8EC68F2D30C4}" srcOrd="1" destOrd="1"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3D080EE7-BDF0-495B-A4FB-103A296CD73B}" srcId="{58828492-5CEF-4AFE-95CB-5D7E6A18158B}" destId="{6E7DBE00-7E5B-46F8-BBA0-CF0079A58E82}" srcOrd="1" destOrd="0" parTransId="{6FAC7821-43C2-4A12-9638-E9B1BDE7C8D8}" sibTransId="{65147ED7-18A4-49A5-9AEE-066FB0363316}"/>
    <dgm:cxn modelId="{1BE66046-E00C-4ECF-A4C7-64A3E9346530}" type="presOf" srcId="{68838C34-4D02-49F8-ADD7-BFA90D87B7EA}" destId="{69C28D3B-E083-42DF-9EA0-916CA12125A9}" srcOrd="0" destOrd="0"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ECE9152A-59A8-4A3A-9D34-DB38A074F636}" srcId="{0E9DE493-19D7-4EC9-97C9-5F26233F1106}" destId="{58828492-5CEF-4AFE-95CB-5D7E6A18158B}" srcOrd="2" destOrd="0" parTransId="{F664BA43-1B81-496F-A04E-CE4B4A525697}" sibTransId="{2D386477-EC66-449A-8D41-5F8A212C3D8E}"/>
    <dgm:cxn modelId="{792CF8D9-766B-49FE-B851-31297691E0C7}" type="presOf" srcId="{AB2E8498-CC81-452F-A895-08F3845AA347}" destId="{96015622-8A46-45CF-A72A-2856B699B374}" srcOrd="0" destOrd="0" presId="urn:microsoft.com/office/officeart/2005/8/layout/hProcess4"/>
    <dgm:cxn modelId="{B09C3188-43A8-478F-B104-8D268F5C9568}" type="presOf" srcId="{10A70468-EEAD-45EB-AC6E-686BF2AE9FBE}" destId="{843715D2-C2C2-41EB-BDA3-21230FBA46DB}" srcOrd="1" destOrd="2"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7BE7AED0-385C-460E-A868-06962FF7BF4D}" type="presParOf" srcId="{3960CFF8-4383-4382-8D6D-F2A00F508E8D}" destId="{366CFF54-5C8F-47F9-BFD8-D9AF3EADDA3E}" srcOrd="0" destOrd="0" presId="urn:microsoft.com/office/officeart/2005/8/layout/hProcess4"/>
    <dgm:cxn modelId="{7C708C67-6B57-4F62-BFC8-44484A4BB8C4}" type="presParOf" srcId="{3960CFF8-4383-4382-8D6D-F2A00F508E8D}" destId="{13688FBD-4079-41FE-A6A2-B5B0F293E6BF}" srcOrd="1" destOrd="0" presId="urn:microsoft.com/office/officeart/2005/8/layout/hProcess4"/>
    <dgm:cxn modelId="{697CCE2B-9683-4DC0-A208-89C15D73093F}" type="presParOf" srcId="{3960CFF8-4383-4382-8D6D-F2A00F508E8D}" destId="{224851B6-C14D-49DE-883B-A13003DA4601}" srcOrd="2" destOrd="0" presId="urn:microsoft.com/office/officeart/2005/8/layout/hProcess4"/>
    <dgm:cxn modelId="{FB980B6C-7B77-4691-82C5-788FE8D96E48}" type="presParOf" srcId="{224851B6-C14D-49DE-883B-A13003DA4601}" destId="{1439717B-283C-48FF-AF62-1990F52B6512}" srcOrd="0" destOrd="0" presId="urn:microsoft.com/office/officeart/2005/8/layout/hProcess4"/>
    <dgm:cxn modelId="{77B1C0E7-D435-456C-A00F-39975DCDAA0B}" type="presParOf" srcId="{1439717B-283C-48FF-AF62-1990F52B6512}" destId="{BCCE6711-D1D8-4B2C-917E-41AB5A6114A8}" srcOrd="0" destOrd="0" presId="urn:microsoft.com/office/officeart/2005/8/layout/hProcess4"/>
    <dgm:cxn modelId="{983A13E1-DBFA-4048-8932-72A07B33F957}" type="presParOf" srcId="{1439717B-283C-48FF-AF62-1990F52B6512}" destId="{96015622-8A46-45CF-A72A-2856B699B374}" srcOrd="1" destOrd="0" presId="urn:microsoft.com/office/officeart/2005/8/layout/hProcess4"/>
    <dgm:cxn modelId="{9E4D9DC2-5878-4DF4-8197-C19BA06D0937}" type="presParOf" srcId="{1439717B-283C-48FF-AF62-1990F52B6512}" destId="{BFE859F2-A9E8-4F95-9161-8EC68F2D30C4}" srcOrd="2" destOrd="0" presId="urn:microsoft.com/office/officeart/2005/8/layout/hProcess4"/>
    <dgm:cxn modelId="{5175F6D1-9CB0-4593-BAC3-692D80EF050C}" type="presParOf" srcId="{1439717B-283C-48FF-AF62-1990F52B6512}" destId="{E18C6CF4-EDEB-4539-A36D-E0355B626199}" srcOrd="3" destOrd="0" presId="urn:microsoft.com/office/officeart/2005/8/layout/hProcess4"/>
    <dgm:cxn modelId="{43BDCF09-31AC-43B0-805E-DD1025F260DD}" type="presParOf" srcId="{1439717B-283C-48FF-AF62-1990F52B6512}" destId="{D9FCD5E9-9E94-4534-BAB4-3DB8EB44E7D0}" srcOrd="4" destOrd="0" presId="urn:microsoft.com/office/officeart/2005/8/layout/hProcess4"/>
    <dgm:cxn modelId="{6A5928FD-0A79-4F7E-879C-5F088F4602E9}" type="presParOf" srcId="{224851B6-C14D-49DE-883B-A13003DA4601}" destId="{6A63D16E-EEE6-4267-97EA-5AD7D2BC4E84}" srcOrd="1" destOrd="0" presId="urn:microsoft.com/office/officeart/2005/8/layout/hProcess4"/>
    <dgm:cxn modelId="{1C0B2966-A4D5-49CC-B7F2-A121C5C9817C}" type="presParOf" srcId="{224851B6-C14D-49DE-883B-A13003DA4601}" destId="{59BAED1E-A4FE-4FA3-8716-57917AF47F38}" srcOrd="2" destOrd="0" presId="urn:microsoft.com/office/officeart/2005/8/layout/hProcess4"/>
    <dgm:cxn modelId="{FE2DC098-A539-4BB8-8D74-C108718A6D23}" type="presParOf" srcId="{59BAED1E-A4FE-4FA3-8716-57917AF47F38}" destId="{5C833856-7FAF-4B27-932C-67C7D08339F2}" srcOrd="0" destOrd="0" presId="urn:microsoft.com/office/officeart/2005/8/layout/hProcess4"/>
    <dgm:cxn modelId="{16AAA183-E1A3-4ECF-997A-81333DC4EFCA}" type="presParOf" srcId="{59BAED1E-A4FE-4FA3-8716-57917AF47F38}" destId="{E83793B4-2C5C-4D90-82FA-E5EE4745664D}" srcOrd="1" destOrd="0" presId="urn:microsoft.com/office/officeart/2005/8/layout/hProcess4"/>
    <dgm:cxn modelId="{A310F834-0A95-4F4E-9CFF-8ED098D6F853}" type="presParOf" srcId="{59BAED1E-A4FE-4FA3-8716-57917AF47F38}" destId="{67FFE978-6FBE-4424-80BE-B9E4B4DD0695}" srcOrd="2" destOrd="0" presId="urn:microsoft.com/office/officeart/2005/8/layout/hProcess4"/>
    <dgm:cxn modelId="{FC3C9877-F1AB-4630-B09D-E2422D71C1B2}" type="presParOf" srcId="{59BAED1E-A4FE-4FA3-8716-57917AF47F38}" destId="{029D1FDE-4DD7-4FA5-8C70-0C747477B66C}" srcOrd="3" destOrd="0" presId="urn:microsoft.com/office/officeart/2005/8/layout/hProcess4"/>
    <dgm:cxn modelId="{0C23CC14-2827-4D42-B3F2-24A9658D4CA9}" type="presParOf" srcId="{59BAED1E-A4FE-4FA3-8716-57917AF47F38}" destId="{C2556EF6-41FF-46C6-8829-911BFA533FFE}" srcOrd="4" destOrd="0" presId="urn:microsoft.com/office/officeart/2005/8/layout/hProcess4"/>
    <dgm:cxn modelId="{03B78875-546F-4B9E-B138-1C0FF132346D}" type="presParOf" srcId="{224851B6-C14D-49DE-883B-A13003DA4601}" destId="{DC2A0ADB-DCE3-4BF4-9952-0394865777AC}" srcOrd="3" destOrd="0" presId="urn:microsoft.com/office/officeart/2005/8/layout/hProcess4"/>
    <dgm:cxn modelId="{470A6CA6-A9CE-464F-84DB-5DC13565A2C8}" type="presParOf" srcId="{224851B6-C14D-49DE-883B-A13003DA4601}" destId="{A874A3A3-A340-4ABC-99B5-7529D4415335}" srcOrd="4" destOrd="0" presId="urn:microsoft.com/office/officeart/2005/8/layout/hProcess4"/>
    <dgm:cxn modelId="{F6B1C4DA-988E-4055-9765-306F5A98CD06}" type="presParOf" srcId="{A874A3A3-A340-4ABC-99B5-7529D4415335}" destId="{14032C0B-60AE-432B-A713-F993D1C4BA8F}" srcOrd="0" destOrd="0" presId="urn:microsoft.com/office/officeart/2005/8/layout/hProcess4"/>
    <dgm:cxn modelId="{F9FB30AF-82A1-4872-8383-99625B6C2D69}" type="presParOf" srcId="{A874A3A3-A340-4ABC-99B5-7529D4415335}" destId="{69C28D3B-E083-42DF-9EA0-916CA12125A9}" srcOrd="1" destOrd="0" presId="urn:microsoft.com/office/officeart/2005/8/layout/hProcess4"/>
    <dgm:cxn modelId="{16665CFF-3E48-4ABD-A683-4C6BF569EDAE}" type="presParOf" srcId="{A874A3A3-A340-4ABC-99B5-7529D4415335}" destId="{843715D2-C2C2-41EB-BDA3-21230FBA46DB}" srcOrd="2" destOrd="0" presId="urn:microsoft.com/office/officeart/2005/8/layout/hProcess4"/>
    <dgm:cxn modelId="{A27E2538-F421-4EB9-A2F6-3C451A831951}" type="presParOf" srcId="{A874A3A3-A340-4ABC-99B5-7529D4415335}" destId="{047F5837-10E2-4FFC-A492-DB8A19EF48CA}" srcOrd="3" destOrd="0" presId="urn:microsoft.com/office/officeart/2005/8/layout/hProcess4"/>
    <dgm:cxn modelId="{043CCFDB-C988-4DED-8C9A-2A3B586895E5}"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0" y="990601"/>
          <a:ext cx="2444561" cy="2016252"/>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Review of data exported from </a:t>
          </a:r>
          <a:r>
            <a:rPr lang="en-US" sz="1600" kern="1200" dirty="0" err="1" smtClean="0"/>
            <a:t>Dspace</a:t>
          </a:r>
          <a:endParaRPr lang="en-US" sz="1600" kern="1200" dirty="0"/>
        </a:p>
        <a:p>
          <a:pPr marL="171450" lvl="1" indent="-171450" algn="l" defTabSz="711200">
            <a:lnSpc>
              <a:spcPct val="90000"/>
            </a:lnSpc>
            <a:spcBef>
              <a:spcPct val="0"/>
            </a:spcBef>
            <a:spcAft>
              <a:spcPct val="15000"/>
            </a:spcAft>
            <a:buChar char="••"/>
          </a:pPr>
          <a:r>
            <a:rPr lang="en-US" sz="1600" kern="1200" dirty="0" smtClean="0"/>
            <a:t>Analyze metadata available in export =&gt; metadata required for import</a:t>
          </a:r>
          <a:endParaRPr lang="en-US" sz="1600" kern="1200" dirty="0"/>
        </a:p>
      </dsp:txBody>
      <dsp:txXfrm>
        <a:off x="46400" y="1037001"/>
        <a:ext cx="2351761" cy="1491398"/>
      </dsp:txXfrm>
    </dsp:sp>
    <dsp:sp modelId="{6A63D16E-EEE6-4267-97EA-5AD7D2BC4E84}">
      <dsp:nvSpPr>
        <dsp:cNvPr id="0" name=""/>
        <dsp:cNvSpPr/>
      </dsp:nvSpPr>
      <dsp:spPr>
        <a:xfrm>
          <a:off x="1394360" y="1473226"/>
          <a:ext cx="2779003" cy="2779003"/>
        </a:xfrm>
        <a:prstGeom prst="leftCircularArrow">
          <a:avLst>
            <a:gd name="adj1" fmla="val 3451"/>
            <a:gd name="adj2" fmla="val 427731"/>
            <a:gd name="adj3" fmla="val 2203242"/>
            <a:gd name="adj4" fmla="val 9024489"/>
            <a:gd name="adj5" fmla="val 4027"/>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8C6CF4-EDEB-4539-A36D-E0355B626199}">
      <dsp:nvSpPr>
        <dsp:cNvPr id="0" name=""/>
        <dsp:cNvSpPr/>
      </dsp:nvSpPr>
      <dsp:spPr>
        <a:xfrm>
          <a:off x="579480" y="2633472"/>
          <a:ext cx="2172943" cy="864108"/>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err="1" smtClean="0"/>
            <a:t>Dspace</a:t>
          </a:r>
          <a:r>
            <a:rPr lang="en-US" sz="2300" kern="1200" dirty="0" smtClean="0"/>
            <a:t> Export Strategy</a:t>
          </a:r>
          <a:endParaRPr lang="en-US" sz="2300" kern="1200" dirty="0"/>
        </a:p>
      </dsp:txBody>
      <dsp:txXfrm>
        <a:off x="604789" y="2658781"/>
        <a:ext cx="2122325" cy="813490"/>
      </dsp:txXfrm>
    </dsp:sp>
    <dsp:sp modelId="{E83793B4-2C5C-4D90-82FA-E5EE4745664D}">
      <dsp:nvSpPr>
        <dsp:cNvPr id="0" name=""/>
        <dsp:cNvSpPr/>
      </dsp:nvSpPr>
      <dsp:spPr>
        <a:xfrm>
          <a:off x="3209147" y="1049274"/>
          <a:ext cx="2444561" cy="2016252"/>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Staging to Dropbox</a:t>
          </a:r>
          <a:endParaRPr lang="en-US" sz="1600" kern="1200" dirty="0"/>
        </a:p>
        <a:p>
          <a:pPr marL="171450" lvl="1" indent="-171450" algn="l" defTabSz="711200">
            <a:lnSpc>
              <a:spcPct val="90000"/>
            </a:lnSpc>
            <a:spcBef>
              <a:spcPct val="0"/>
            </a:spcBef>
            <a:spcAft>
              <a:spcPct val="15000"/>
            </a:spcAft>
            <a:buChar char="••"/>
          </a:pPr>
          <a:r>
            <a:rPr lang="en-US" sz="1600" kern="1200" dirty="0" smtClean="0"/>
            <a:t>Expand AWS resources as necessary</a:t>
          </a:r>
          <a:endParaRPr lang="en-US" sz="1600" kern="1200" dirty="0"/>
        </a:p>
      </dsp:txBody>
      <dsp:txXfrm>
        <a:off x="3255547" y="1527728"/>
        <a:ext cx="2351761" cy="1491398"/>
      </dsp:txXfrm>
    </dsp:sp>
    <dsp:sp modelId="{DC2A0ADB-DCE3-4BF4-9952-0394865777AC}">
      <dsp:nvSpPr>
        <dsp:cNvPr id="0" name=""/>
        <dsp:cNvSpPr/>
      </dsp:nvSpPr>
      <dsp:spPr>
        <a:xfrm>
          <a:off x="4546892" y="-216486"/>
          <a:ext cx="3091364" cy="3091364"/>
        </a:xfrm>
        <a:prstGeom prst="circularArrow">
          <a:avLst>
            <a:gd name="adj1" fmla="val 3103"/>
            <a:gd name="adj2" fmla="val 381347"/>
            <a:gd name="adj3" fmla="val 19443143"/>
            <a:gd name="adj4" fmla="val 12575511"/>
            <a:gd name="adj5" fmla="val 3620"/>
          </a:avLst>
        </a:prstGeom>
        <a:gradFill rotWithShape="0">
          <a:gsLst>
            <a:gs pos="0">
              <a:schemeClr val="accent1">
                <a:shade val="90000"/>
                <a:hueOff val="361868"/>
                <a:satOff val="12502"/>
                <a:lumOff val="24506"/>
                <a:alphaOff val="0"/>
                <a:satMod val="103000"/>
                <a:lumMod val="102000"/>
                <a:tint val="94000"/>
              </a:schemeClr>
            </a:gs>
            <a:gs pos="50000">
              <a:schemeClr val="accent1">
                <a:shade val="90000"/>
                <a:hueOff val="361868"/>
                <a:satOff val="12502"/>
                <a:lumOff val="24506"/>
                <a:alphaOff val="0"/>
                <a:satMod val="110000"/>
                <a:lumMod val="100000"/>
                <a:shade val="100000"/>
              </a:schemeClr>
            </a:gs>
            <a:gs pos="100000">
              <a:schemeClr val="accent1">
                <a:shade val="90000"/>
                <a:hueOff val="361868"/>
                <a:satOff val="12502"/>
                <a:lumOff val="245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9D1FDE-4DD7-4FA5-8C70-0C747477B66C}">
      <dsp:nvSpPr>
        <dsp:cNvPr id="0" name=""/>
        <dsp:cNvSpPr/>
      </dsp:nvSpPr>
      <dsp:spPr>
        <a:xfrm>
          <a:off x="3752383" y="617220"/>
          <a:ext cx="2172943" cy="864108"/>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Data Movement Strategy</a:t>
          </a:r>
          <a:endParaRPr lang="en-US" sz="2300" kern="1200" dirty="0"/>
        </a:p>
      </dsp:txBody>
      <dsp:txXfrm>
        <a:off x="3777692" y="642529"/>
        <a:ext cx="2122325" cy="813490"/>
      </dsp:txXfrm>
    </dsp:sp>
    <dsp:sp modelId="{69C28D3B-E083-42DF-9EA0-916CA12125A9}">
      <dsp:nvSpPr>
        <dsp:cNvPr id="0" name=""/>
        <dsp:cNvSpPr/>
      </dsp:nvSpPr>
      <dsp:spPr>
        <a:xfrm>
          <a:off x="6382050" y="1049273"/>
          <a:ext cx="2444561" cy="2016252"/>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Download from Dropbox</a:t>
          </a:r>
          <a:endParaRPr lang="en-US" sz="1600" kern="1200" dirty="0"/>
        </a:p>
        <a:p>
          <a:pPr marL="171450" lvl="1" indent="-171450" algn="l" defTabSz="711200">
            <a:lnSpc>
              <a:spcPct val="90000"/>
            </a:lnSpc>
            <a:spcBef>
              <a:spcPct val="0"/>
            </a:spcBef>
            <a:spcAft>
              <a:spcPct val="15000"/>
            </a:spcAft>
            <a:buChar char="••"/>
          </a:pPr>
          <a:r>
            <a:rPr lang="en-US" sz="1600" kern="1200" dirty="0" smtClean="0"/>
            <a:t>Unpack</a:t>
          </a:r>
          <a:endParaRPr lang="en-US" sz="1600" kern="1200" dirty="0"/>
        </a:p>
        <a:p>
          <a:pPr marL="171450" lvl="1" indent="-171450" algn="l" defTabSz="711200">
            <a:lnSpc>
              <a:spcPct val="90000"/>
            </a:lnSpc>
            <a:spcBef>
              <a:spcPct val="0"/>
            </a:spcBef>
            <a:spcAft>
              <a:spcPct val="15000"/>
            </a:spcAft>
            <a:buChar char="••"/>
          </a:pPr>
          <a:r>
            <a:rPr lang="en-US" sz="1600" kern="1200" dirty="0" smtClean="0"/>
            <a:t>Submit items/collections to IR</a:t>
          </a:r>
          <a:endParaRPr lang="en-US" sz="1600" kern="1200" dirty="0"/>
        </a:p>
      </dsp:txBody>
      <dsp:txXfrm>
        <a:off x="6428450" y="1095673"/>
        <a:ext cx="2351761" cy="1491398"/>
      </dsp:txXfrm>
    </dsp:sp>
    <dsp:sp modelId="{047F5837-10E2-4FFC-A492-DB8A19EF48CA}">
      <dsp:nvSpPr>
        <dsp:cNvPr id="0" name=""/>
        <dsp:cNvSpPr/>
      </dsp:nvSpPr>
      <dsp:spPr>
        <a:xfrm>
          <a:off x="6925286" y="2633472"/>
          <a:ext cx="2172943" cy="864108"/>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Develop Import Tools</a:t>
          </a:r>
          <a:endParaRPr lang="en-US" sz="2300" kern="1200" dirty="0"/>
        </a:p>
      </dsp:txBody>
      <dsp:txXfrm>
        <a:off x="6950595" y="2658781"/>
        <a:ext cx="2122325" cy="8134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8/15/2016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8/15/2016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Welcome to</a:t>
            </a:r>
            <a:r>
              <a:rPr lang="en-US" baseline="0" dirty="0" smtClean="0"/>
              <a:t> the 2016 </a:t>
            </a:r>
            <a:r>
              <a:rPr lang="en-US" baseline="0" dirty="0" err="1" smtClean="0"/>
              <a:t>ScholarWorks</a:t>
            </a:r>
            <a:r>
              <a:rPr lang="en-US" baseline="0" dirty="0" smtClean="0"/>
              <a:t> symposium, the first official </a:t>
            </a:r>
            <a:r>
              <a:rPr lang="en-US" baseline="0" dirty="0" err="1" smtClean="0"/>
              <a:t>ScholarWorks</a:t>
            </a:r>
            <a:r>
              <a:rPr lang="en-US" baseline="0" dirty="0" smtClean="0"/>
              <a:t> gathering, and I’m very excited.</a:t>
            </a:r>
          </a:p>
          <a:p>
            <a:r>
              <a:rPr lang="en-US" baseline="0" dirty="0" smtClean="0"/>
              <a:t>-- Last year we had about half this turn out for a great meeting in San Jose that really was the start of most of the work we’ll discuss today.</a:t>
            </a:r>
          </a:p>
          <a:p>
            <a:r>
              <a:rPr lang="en-US" baseline="0" dirty="0" smtClean="0"/>
              <a:t>-- We have a full agenda with some really good info from Pomona and from </a:t>
            </a:r>
            <a:r>
              <a:rPr lang="en-US" baseline="0" dirty="0" err="1" smtClean="0"/>
              <a:t>CalPoly</a:t>
            </a:r>
            <a:r>
              <a:rPr lang="en-US" baseline="0" dirty="0" smtClean="0"/>
              <a:t>. We have our friends from UCSD here to show us what they’ve been doing in their DAMS which is really exciting.</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22475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17575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Rapid development vs. Locked into </a:t>
            </a:r>
            <a:r>
              <a:rPr lang="en-US" dirty="0" err="1" smtClean="0"/>
              <a:t>drupal</a:t>
            </a:r>
            <a:r>
              <a:rPr lang="en-US" baseline="0" dirty="0" smtClean="0"/>
              <a:t> structure with </a:t>
            </a:r>
            <a:r>
              <a:rPr lang="en-US" baseline="0" dirty="0" err="1" smtClean="0"/>
              <a:t>islandora</a:t>
            </a:r>
            <a:r>
              <a:rPr lang="en-US" baseline="0" dirty="0" smtClean="0"/>
              <a:t> and </a:t>
            </a:r>
            <a:r>
              <a:rPr lang="en-US" baseline="0" dirty="0" err="1" smtClean="0"/>
              <a:t>archaich</a:t>
            </a:r>
            <a:r>
              <a:rPr lang="en-US" baseline="0" dirty="0" smtClean="0"/>
              <a:t> java structure with </a:t>
            </a:r>
            <a:r>
              <a:rPr lang="en-US" baseline="0" dirty="0" err="1" smtClean="0"/>
              <a:t>dspace</a:t>
            </a:r>
            <a:r>
              <a:rPr lang="en-US" baseline="0" smtClean="0"/>
              <a:t>.</a:t>
            </a:r>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293997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Migration strategy</a:t>
            </a:r>
            <a:r>
              <a:rPr lang="en-US" baseline="0" dirty="0" smtClean="0"/>
              <a:t> informed system selection</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108938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Earliest</a:t>
            </a:r>
            <a:r>
              <a:rPr lang="en-US" baseline="0" dirty="0" smtClean="0"/>
              <a:t> </a:t>
            </a:r>
            <a:r>
              <a:rPr lang="en-US" baseline="0" dirty="0" err="1" smtClean="0"/>
              <a:t>ScholarWorks</a:t>
            </a:r>
            <a:r>
              <a:rPr lang="en-US" baseline="0" dirty="0" smtClean="0"/>
              <a:t> installation(s) were in 2007.</a:t>
            </a:r>
          </a:p>
          <a:p>
            <a:pPr marL="171450" indent="-171450">
              <a:buFontTx/>
              <a:buChar char="-"/>
            </a:pPr>
            <a:r>
              <a:rPr lang="en-US" baseline="0" dirty="0" smtClean="0"/>
              <a:t>From 2007 – 2013 there was minimal support and as a result limited usage. This also includes the furlough period, and budget/hiring limitations. So while not an ideal time to launch and try to support a </a:t>
            </a:r>
            <a:r>
              <a:rPr lang="en-US" baseline="0" dirty="0" err="1" smtClean="0"/>
              <a:t>systemwide</a:t>
            </a:r>
            <a:r>
              <a:rPr lang="en-US" baseline="0" dirty="0" smtClean="0"/>
              <a:t> service, we were still pretty early to the repository game and systems (especially turn key) were very limited.</a:t>
            </a:r>
          </a:p>
          <a:p>
            <a:pPr marL="171450" indent="-171450">
              <a:buFontTx/>
              <a:buChar char="-"/>
            </a:pPr>
            <a:r>
              <a:rPr lang="en-US" baseline="0" dirty="0" smtClean="0"/>
              <a:t>When I joined the project in 2013 – this was the status.</a:t>
            </a:r>
          </a:p>
          <a:p>
            <a:pPr marL="0" indent="0">
              <a:buFontTx/>
              <a:buNone/>
            </a:pPr>
            <a:r>
              <a:rPr lang="en-US" baseline="0" dirty="0" smtClean="0"/>
              <a:t>-- The service was relatively unreliable through 2013 (required most tomcat instances to be restarted daily).</a:t>
            </a:r>
          </a:p>
          <a:p>
            <a:pPr marL="171450" indent="-171450">
              <a:buFontTx/>
              <a:buChar char="-"/>
            </a:pPr>
            <a:r>
              <a:rPr lang="en-US" baseline="0" dirty="0" smtClean="0"/>
              <a:t>New campuses include: Cal Poly Pomona, Stanislaus</a:t>
            </a:r>
          </a:p>
          <a:p>
            <a:pPr marL="171450" indent="-171450">
              <a:buFontTx/>
              <a:buChar char="-"/>
            </a:pPr>
            <a:r>
              <a:rPr lang="en-US" baseline="0" dirty="0" smtClean="0"/>
              <a:t>Projects include: COOL4Ed, QUARRY (Quality Assurance Resource Repository), and Visual Collective has bring brought into Multi-tenant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174458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We’ve seen an explosion</a:t>
            </a:r>
            <a:r>
              <a:rPr lang="en-US" baseline="0" dirty="0" smtClean="0"/>
              <a:t> in usage with the multitenant structure.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328548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Shows that the</a:t>
            </a:r>
            <a:r>
              <a:rPr lang="en-US" baseline="0" dirty="0" smtClean="0"/>
              <a:t> current annual item count growth, since 2014, matches the system usage for all of the prior 7 years</a:t>
            </a:r>
          </a:p>
          <a:p>
            <a:pPr marL="171450" indent="-171450">
              <a:buFontTx/>
              <a:buChar char="-"/>
            </a:pPr>
            <a:r>
              <a:rPr lang="en-US" baseline="0" dirty="0" smtClean="0"/>
              <a:t>Large spike in usage during 2015 with a stable and similar growth projection to close out 2016.</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411976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first 7 years of </a:t>
            </a:r>
            <a:r>
              <a:rPr lang="en-US" dirty="0" err="1" smtClean="0"/>
              <a:t>ScholarWorks</a:t>
            </a:r>
            <a:r>
              <a:rPr lang="en-US" baseline="0" dirty="0" smtClean="0"/>
              <a:t> only represents 25% of the current usage needs</a:t>
            </a:r>
          </a:p>
          <a:p>
            <a:pPr marL="171450" indent="-171450">
              <a:buFontTx/>
              <a:buChar char="-"/>
            </a:pPr>
            <a:r>
              <a:rPr lang="en-US" baseline="0" dirty="0" smtClean="0"/>
              <a:t>Relatively similar average monthly growth since 2014</a:t>
            </a:r>
          </a:p>
          <a:p>
            <a:pPr marL="171450" indent="-171450">
              <a:buFontTx/>
              <a:buChar char="-"/>
            </a:pPr>
            <a:r>
              <a:rPr lang="en-US" baseline="0" dirty="0" smtClean="0"/>
              <a:t>Data usage spiked in </a:t>
            </a:r>
            <a:r>
              <a:rPr lang="en-US" baseline="0" dirty="0" smtClean="0"/>
              <a:t>2015 (similar item count, but larger items)</a:t>
            </a:r>
            <a:endParaRPr lang="en-US" baseline="0" dirty="0"/>
          </a:p>
          <a:p>
            <a:pPr marL="171450" indent="-171450">
              <a:buFontTx/>
              <a:buChar char="-"/>
            </a:pPr>
            <a:r>
              <a:rPr lang="en-US" baseline="0" dirty="0" smtClean="0"/>
              <a:t>This also represents a burst of bulk loading after the </a:t>
            </a:r>
            <a:r>
              <a:rPr lang="en-US" baseline="0" dirty="0" err="1" smtClean="0"/>
              <a:t>april</a:t>
            </a:r>
            <a:r>
              <a:rPr lang="en-US" baseline="0" dirty="0" smtClean="0"/>
              <a:t> meeting last year where the deposit portal was shown.</a:t>
            </a:r>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163009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Increased</a:t>
            </a:r>
            <a:r>
              <a:rPr lang="en-US" baseline="0" dirty="0" smtClean="0"/>
              <a:t> use in the last couple of years has really highlighted where we are kind of bursting the seams of what </a:t>
            </a:r>
            <a:r>
              <a:rPr lang="en-US" baseline="0" dirty="0" err="1" smtClean="0"/>
              <a:t>dspace</a:t>
            </a:r>
            <a:r>
              <a:rPr lang="en-US" baseline="0" dirty="0" smtClean="0"/>
              <a:t> can reasonably provide, especially in multitenancy.</a:t>
            </a:r>
            <a:endParaRPr lang="en-US" dirty="0" smtClean="0"/>
          </a:p>
          <a:p>
            <a:pPr marL="171450" indent="-171450">
              <a:buFontTx/>
              <a:buChar char="-"/>
            </a:pPr>
            <a:r>
              <a:rPr lang="en-US" dirty="0" smtClean="0"/>
              <a:t>This</a:t>
            </a:r>
            <a:r>
              <a:rPr lang="en-US" baseline="0" dirty="0" smtClean="0"/>
              <a:t> growth taxed the </a:t>
            </a:r>
            <a:r>
              <a:rPr lang="en-US" baseline="0" dirty="0" err="1" smtClean="0"/>
              <a:t>AtMos</a:t>
            </a:r>
            <a:r>
              <a:rPr lang="en-US" baseline="0" dirty="0" smtClean="0"/>
              <a:t> cloud appliance that was initially designed for </a:t>
            </a:r>
            <a:r>
              <a:rPr lang="en-US" baseline="0" dirty="0" err="1" smtClean="0"/>
              <a:t>scholarworks</a:t>
            </a:r>
            <a:endParaRPr lang="en-US" baseline="0" dirty="0" smtClean="0"/>
          </a:p>
          <a:p>
            <a:pPr marL="171450" indent="-171450">
              <a:buFontTx/>
              <a:buChar char="-"/>
            </a:pPr>
            <a:r>
              <a:rPr lang="en-US" baseline="0" dirty="0" smtClean="0"/>
              <a:t>Presented with the opportunity to utilize the CO data center during the winter move when upgrading virtual machines that allowed us to decommission the </a:t>
            </a:r>
            <a:r>
              <a:rPr lang="en-US" baseline="0" dirty="0" err="1" smtClean="0"/>
              <a:t>AtMos</a:t>
            </a:r>
            <a:r>
              <a:rPr lang="en-US" baseline="0" dirty="0" smtClean="0"/>
              <a:t> appliance and reclaim the service fees of around 10K/year</a:t>
            </a:r>
          </a:p>
          <a:p>
            <a:pPr marL="171450" indent="-171450">
              <a:buFontTx/>
              <a:buChar char="-"/>
            </a:pPr>
            <a:r>
              <a:rPr lang="en-US" baseline="0" dirty="0" smtClean="0"/>
              <a:t>However, we’re growing at a rate that they aren’t quite ready for.</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119243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a:t>
            </a:r>
            <a:r>
              <a:rPr lang="en-US" baseline="0" dirty="0" smtClean="0"/>
              <a:t> late 2012 through early 2013 there was a formal STIM subcommittee that focused on the TCO of a System wide IR platform. Mostly focused on the comparison between </a:t>
            </a:r>
            <a:r>
              <a:rPr lang="en-US" baseline="0" dirty="0" err="1" smtClean="0"/>
              <a:t>Dspace</a:t>
            </a:r>
            <a:r>
              <a:rPr lang="en-US" baseline="0" dirty="0" smtClean="0"/>
              <a:t> and </a:t>
            </a:r>
            <a:r>
              <a:rPr lang="en-US" baseline="0" dirty="0" err="1" smtClean="0"/>
              <a:t>BePress</a:t>
            </a:r>
            <a:r>
              <a:rPr lang="en-US" baseline="0" dirty="0" smtClean="0"/>
              <a:t> (fedora based repositories were still far from turn key and there wasn’t support for such modular systems at the time).</a:t>
            </a:r>
            <a:endParaRPr lang="en-US" dirty="0" smtClean="0"/>
          </a:p>
          <a:p>
            <a:r>
              <a:rPr lang="en-US" dirty="0" smtClean="0"/>
              <a:t>-- Special thanks to the initial</a:t>
            </a:r>
            <a:r>
              <a:rPr lang="en-US" baseline="0" dirty="0" smtClean="0"/>
              <a:t> members: (San Marcos) Carmen &amp; Ian, (Pomona) Suzanna [Ryan Rush in her place], (San Jose) Emily Chan, (Northridge) Andrew &amp; Elizabeth, (Humboldt) Jeremy.</a:t>
            </a:r>
          </a:p>
          <a:p>
            <a:r>
              <a:rPr lang="en-US" baseline="0" dirty="0" smtClean="0"/>
              <a:t>-- Additional Members: (Cal Poly San Jose) Dale Kohler, Zach </a:t>
            </a:r>
            <a:r>
              <a:rPr lang="en-US" baseline="0" dirty="0" err="1" smtClean="0"/>
              <a:t>Vowell</a:t>
            </a:r>
            <a:r>
              <a:rPr lang="en-US" baseline="0" dirty="0" smtClean="0"/>
              <a:t>, and Michele Wyngard, (LA) Jayati </a:t>
            </a:r>
            <a:r>
              <a:rPr lang="en-US" baseline="0" dirty="0" err="1" smtClean="0"/>
              <a:t>Chauduri</a:t>
            </a:r>
            <a:r>
              <a:rPr lang="en-US" baseline="0" dirty="0" smtClean="0"/>
              <a:t>, (Channel Islands) Matt Cook, Marco Ruiz, and Sabastian Hunt, (San Diego) Melissa Lamont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75913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proposed roadmap highlighted the follow up IR</a:t>
            </a:r>
            <a:r>
              <a:rPr lang="en-US" baseline="0" dirty="0" smtClean="0"/>
              <a:t> platform landscape review from the 2013 report.</a:t>
            </a:r>
          </a:p>
          <a:p>
            <a:pPr marL="171450" indent="-171450">
              <a:buFontTx/>
              <a:buChar char="-"/>
            </a:pPr>
            <a:r>
              <a:rPr lang="en-US" baseline="0" dirty="0" smtClean="0"/>
              <a:t>At the time, </a:t>
            </a:r>
            <a:r>
              <a:rPr lang="en-US" baseline="0" dirty="0" err="1" smtClean="0"/>
              <a:t>Dspace</a:t>
            </a:r>
            <a:r>
              <a:rPr lang="en-US" baseline="0" dirty="0" smtClean="0"/>
              <a:t> was the only real option for a centrally supported service. However, since then, fedora based platforms have significantly matured with both </a:t>
            </a:r>
            <a:r>
              <a:rPr lang="en-US" baseline="0" dirty="0" err="1" smtClean="0"/>
              <a:t>Islandora</a:t>
            </a:r>
            <a:r>
              <a:rPr lang="en-US" baseline="0" dirty="0" smtClean="0"/>
              <a:t> and Hydra offering mostly turn key repositories. Additionally, the community support for these platforms is stronger than ever while </a:t>
            </a:r>
            <a:r>
              <a:rPr lang="en-US" baseline="0" dirty="0" err="1" smtClean="0"/>
              <a:t>Dspace</a:t>
            </a:r>
            <a:r>
              <a:rPr lang="en-US" baseline="0" dirty="0" smtClean="0"/>
              <a:t> is starting to falter a bit. </a:t>
            </a:r>
          </a:p>
          <a:p>
            <a:pPr marL="171450" indent="-171450">
              <a:buFontTx/>
              <a:buChar char="-"/>
            </a:pPr>
            <a:r>
              <a:rPr lang="en-US" baseline="0" dirty="0" smtClean="0"/>
              <a:t>OJS and Scalar</a:t>
            </a:r>
          </a:p>
          <a:p>
            <a:pPr marL="171450" indent="-171450">
              <a:buFontTx/>
              <a:buChar char="-"/>
            </a:pPr>
            <a:r>
              <a:rPr lang="en-US" baseline="0" dirty="0" smtClean="0"/>
              <a:t>The success of last years gathering really showed how important it was to regularly get everyone involved in their repositories (including any self hosted) together. We are really looking forward to the afternoon round table to see what folk are working on.</a:t>
            </a:r>
          </a:p>
          <a:p>
            <a:pPr marL="171450" indent="-171450">
              <a:buFontTx/>
              <a:buChar char="-"/>
            </a:pPr>
            <a:r>
              <a:rPr lang="en-US" baseline="0" dirty="0" smtClean="0"/>
              <a:t>The </a:t>
            </a:r>
            <a:r>
              <a:rPr lang="en-US" baseline="0" dirty="0" err="1" smtClean="0"/>
              <a:t>calstate</a:t>
            </a:r>
            <a:r>
              <a:rPr lang="en-US" baseline="0" dirty="0" smtClean="0"/>
              <a:t> confluence wiki was started for the ULMS site and quickly highlighted it’s quality as an information platform. </a:t>
            </a:r>
          </a:p>
          <a:p>
            <a:pPr marL="171450" indent="-171450">
              <a:buFontTx/>
              <a:buChar char="-"/>
            </a:pPr>
            <a:r>
              <a:rPr lang="en-US" baseline="0" dirty="0" smtClean="0"/>
              <a:t>JIRA</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8809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I did quite a bit of investigative development closing out 2015 in order to pursue system reviews during the early part of 2016.</a:t>
            </a:r>
          </a:p>
          <a:p>
            <a:pPr marL="171450" indent="-171450">
              <a:buFontTx/>
              <a:buChar char="-"/>
            </a:pPr>
            <a:r>
              <a:rPr lang="en-US" dirty="0" smtClean="0"/>
              <a:t>Discuss </a:t>
            </a:r>
            <a:r>
              <a:rPr lang="en-US" dirty="0" smtClean="0"/>
              <a:t>Requirements</a:t>
            </a:r>
            <a:r>
              <a:rPr lang="en-US" baseline="0" dirty="0" smtClean="0"/>
              <a:t> survey here</a:t>
            </a:r>
            <a:r>
              <a:rPr lang="en-US" baseline="0" dirty="0" smtClean="0"/>
              <a:t>. – We surveyed </a:t>
            </a:r>
            <a:r>
              <a:rPr lang="en-US" baseline="0" dirty="0" err="1" smtClean="0"/>
              <a:t>scholarworks</a:t>
            </a:r>
            <a:r>
              <a:rPr lang="en-US" baseline="0" dirty="0" smtClean="0"/>
              <a:t> users about their experience with </a:t>
            </a:r>
            <a:r>
              <a:rPr lang="en-US" baseline="0" dirty="0" err="1" smtClean="0"/>
              <a:t>Dspace</a:t>
            </a:r>
            <a:r>
              <a:rPr lang="en-US" baseline="0" dirty="0" smtClean="0"/>
              <a:t> and feature needs.</a:t>
            </a:r>
          </a:p>
          <a:p>
            <a:pPr marL="171450" indent="-171450">
              <a:buFontTx/>
              <a:buChar char="-"/>
            </a:pPr>
            <a:r>
              <a:rPr lang="en-US" baseline="0" dirty="0" smtClean="0"/>
              <a:t>Q2 included exploratory data migration planning. Lots of research, community discussion, </a:t>
            </a:r>
            <a:r>
              <a:rPr lang="en-US" baseline="0" dirty="0" err="1" smtClean="0"/>
              <a:t>etc</a:t>
            </a:r>
            <a:endParaRPr lang="en-US" baseline="0" dirty="0" smtClean="0"/>
          </a:p>
          <a:p>
            <a:pPr marL="171450" indent="-171450">
              <a:buFontTx/>
              <a:buChar char="-"/>
            </a:pPr>
            <a:r>
              <a:rPr lang="en-US" baseline="0" dirty="0" smtClean="0"/>
              <a:t>In the middle of q3 now has been much more active development and establishing a data migration strategy that I will discuss in a bit.</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738135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8/15/2016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8/15/2016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8/15/2016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8/15/2016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8/15/2016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8/15/2016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8/15/2016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8/15/2016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8/15/2016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8/15/2016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8/15/2016</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ydra-demo.dev.calstate.edu/" TargetMode="External"/><Relationship Id="rId2" Type="http://schemas.openxmlformats.org/officeDocument/2006/relationships/hyperlink" Target="http://csusm-scholarworks.dev.calstate.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Future of </a:t>
            </a:r>
            <a:r>
              <a:rPr lang="en-US" dirty="0" err="1" smtClean="0"/>
              <a:t>ScholarWorks</a:t>
            </a:r>
            <a:endParaRPr lang="en-US" dirty="0"/>
          </a:p>
        </p:txBody>
      </p:sp>
      <p:sp>
        <p:nvSpPr>
          <p:cNvPr id="4" name="Subtitle 3"/>
          <p:cNvSpPr>
            <a:spLocks noGrp="1"/>
          </p:cNvSpPr>
          <p:nvPr>
            <p:ph type="subTitle" idx="1"/>
          </p:nvPr>
        </p:nvSpPr>
        <p:spPr/>
        <p:txBody>
          <a:bodyPr/>
          <a:lstStyle/>
          <a:p>
            <a:r>
              <a:rPr lang="it-IT" dirty="0" smtClean="0"/>
              <a:t>Where we’re going and where we’ve been</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Roadmap</a:t>
            </a:r>
            <a:endParaRPr lang="en-US" dirty="0"/>
          </a:p>
        </p:txBody>
      </p:sp>
      <p:sp>
        <p:nvSpPr>
          <p:cNvPr id="14" name="Content Placeholder 13"/>
          <p:cNvSpPr>
            <a:spLocks noGrp="1"/>
          </p:cNvSpPr>
          <p:nvPr>
            <p:ph idx="1"/>
          </p:nvPr>
        </p:nvSpPr>
        <p:spPr/>
        <p:txBody>
          <a:bodyPr/>
          <a:lstStyle/>
          <a:p>
            <a:r>
              <a:rPr lang="en-US" dirty="0" smtClean="0"/>
              <a:t>Q1 2016 – Review systems &amp; describe requirements</a:t>
            </a:r>
          </a:p>
          <a:p>
            <a:r>
              <a:rPr lang="en-US" dirty="0" smtClean="0"/>
              <a:t>Q2 2016 – Data migration development, testing, and planning</a:t>
            </a:r>
          </a:p>
          <a:p>
            <a:r>
              <a:rPr lang="en-US" dirty="0" smtClean="0"/>
              <a:t>Q3 2016 – System selection, development &amp; testing begins</a:t>
            </a:r>
          </a:p>
          <a:p>
            <a:r>
              <a:rPr lang="en-US" dirty="0" smtClean="0"/>
              <a:t>Q4 2016 – Early adopter campus working groups &amp; migration</a:t>
            </a:r>
          </a:p>
          <a:p>
            <a:r>
              <a:rPr lang="en-US" dirty="0" smtClean="0"/>
              <a:t>Q1 2017 – Final </a:t>
            </a:r>
            <a:r>
              <a:rPr lang="en-US" dirty="0" err="1" smtClean="0"/>
              <a:t>ScholarWorks</a:t>
            </a:r>
            <a:r>
              <a:rPr lang="en-US" dirty="0" smtClean="0"/>
              <a:t> migration planning &amp; deployment</a:t>
            </a:r>
          </a:p>
          <a:p>
            <a:r>
              <a:rPr lang="en-US" dirty="0" smtClean="0"/>
              <a:t>Q2 2017 – Q4 2017 – Decommissioning of </a:t>
            </a:r>
            <a:r>
              <a:rPr lang="en-US" dirty="0" err="1" smtClean="0"/>
              <a:t>Dspace</a:t>
            </a:r>
            <a:r>
              <a:rPr lang="en-US" dirty="0" smtClean="0"/>
              <a:t> services</a:t>
            </a:r>
          </a:p>
        </p:txBody>
      </p:sp>
    </p:spTree>
    <p:extLst>
      <p:ext uri="{BB962C8B-B14F-4D97-AF65-F5344CB8AC3E}">
        <p14:creationId xmlns:p14="http://schemas.microsoft.com/office/powerpoint/2010/main" val="353045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Initial</a:t>
            </a:r>
            <a:br>
              <a:rPr lang="en-US" dirty="0" smtClean="0"/>
            </a:br>
            <a:r>
              <a:rPr lang="en-US" dirty="0" smtClean="0"/>
              <a:t>System </a:t>
            </a:r>
            <a:br>
              <a:rPr lang="en-US" dirty="0" smtClean="0"/>
            </a:br>
            <a:r>
              <a:rPr lang="en-US" dirty="0" smtClean="0"/>
              <a:t>Review</a:t>
            </a:r>
            <a:endParaRPr lang="en-US" dirty="0"/>
          </a:p>
        </p:txBody>
      </p:sp>
      <p:pic>
        <p:nvPicPr>
          <p:cNvPr id="12" name="Picture 11"/>
          <p:cNvPicPr>
            <a:picLocks noChangeAspect="1"/>
          </p:cNvPicPr>
          <p:nvPr/>
        </p:nvPicPr>
        <p:blipFill>
          <a:blip r:embed="rId2"/>
          <a:stretch>
            <a:fillRect/>
          </a:stretch>
        </p:blipFill>
        <p:spPr>
          <a:xfrm>
            <a:off x="5294313" y="495300"/>
            <a:ext cx="5715000" cy="5715000"/>
          </a:xfrm>
          <a:prstGeom prst="rect">
            <a:avLst/>
          </a:prstGeom>
        </p:spPr>
      </p:pic>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1" y="381000"/>
            <a:ext cx="8593157" cy="2971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310" y="3200400"/>
            <a:ext cx="14468810" cy="3047686"/>
          </a:xfrm>
          <a:prstGeom prst="rect">
            <a:avLst/>
          </a:prstGeom>
        </p:spPr>
      </p:pic>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Hydra</a:t>
            </a:r>
            <a:endParaRPr lang="en-US" dirty="0"/>
          </a:p>
        </p:txBody>
      </p:sp>
      <p:sp>
        <p:nvSpPr>
          <p:cNvPr id="3" name="Content Placeholder 2"/>
          <p:cNvSpPr>
            <a:spLocks noGrp="1"/>
          </p:cNvSpPr>
          <p:nvPr>
            <p:ph idx="1"/>
          </p:nvPr>
        </p:nvSpPr>
        <p:spPr/>
        <p:txBody>
          <a:bodyPr/>
          <a:lstStyle/>
          <a:p>
            <a:r>
              <a:rPr lang="en-US" dirty="0" smtClean="0"/>
              <a:t>Community</a:t>
            </a:r>
          </a:p>
          <a:p>
            <a:r>
              <a:rPr lang="en-US" dirty="0" smtClean="0"/>
              <a:t>Modular system</a:t>
            </a:r>
          </a:p>
          <a:p>
            <a:r>
              <a:rPr lang="en-US" dirty="0" smtClean="0"/>
              <a:t>Less dependence on 3</a:t>
            </a:r>
            <a:r>
              <a:rPr lang="en-US" baseline="30000" dirty="0" smtClean="0"/>
              <a:t>rd</a:t>
            </a:r>
            <a:r>
              <a:rPr lang="en-US" dirty="0" smtClean="0"/>
              <a:t> party systems for deployment (i.e. Java, Drupal, etc.)</a:t>
            </a:r>
          </a:p>
          <a:p>
            <a:r>
              <a:rPr lang="en-US" dirty="0" smtClean="0"/>
              <a:t>Robust collaboration</a:t>
            </a:r>
          </a:p>
          <a:p>
            <a:r>
              <a:rPr lang="en-US" dirty="0" smtClean="0"/>
              <a:t>Extensible metadata structure (through PCDM &amp; LDP)</a:t>
            </a:r>
            <a:endParaRPr lang="en-US" dirty="0"/>
          </a:p>
        </p:txBody>
      </p:sp>
    </p:spTree>
    <p:extLst>
      <p:ext uri="{BB962C8B-B14F-4D97-AF65-F5344CB8AC3E}">
        <p14:creationId xmlns:p14="http://schemas.microsoft.com/office/powerpoint/2010/main" val="276858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Data Migration Development &amp; Planning</a:t>
            </a:r>
            <a:endParaRPr lang="en-US" dirty="0"/>
          </a:p>
        </p:txBody>
      </p:sp>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2896337091"/>
              </p:ext>
            </p:extLst>
          </p:nvPr>
        </p:nvGraphicFramePr>
        <p:xfrm>
          <a:off x="1522413" y="1905000"/>
          <a:ext cx="91344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Deployment - AWS</a:t>
            </a:r>
            <a:endParaRPr lang="en-US" dirty="0"/>
          </a:p>
        </p:txBody>
      </p:sp>
      <p:sp>
        <p:nvSpPr>
          <p:cNvPr id="3" name="Content Placeholder 2"/>
          <p:cNvSpPr>
            <a:spLocks noGrp="1"/>
          </p:cNvSpPr>
          <p:nvPr>
            <p:ph idx="1"/>
          </p:nvPr>
        </p:nvSpPr>
        <p:spPr/>
        <p:txBody>
          <a:bodyPr/>
          <a:lstStyle/>
          <a:p>
            <a:r>
              <a:rPr lang="en-US" dirty="0" smtClean="0"/>
              <a:t>Glacier</a:t>
            </a:r>
          </a:p>
          <a:p>
            <a:r>
              <a:rPr lang="en-US" dirty="0" smtClean="0"/>
              <a:t>System Scalability</a:t>
            </a:r>
          </a:p>
          <a:p>
            <a:r>
              <a:rPr lang="en-US" dirty="0" smtClean="0"/>
              <a:t>Cost aggregation</a:t>
            </a:r>
          </a:p>
          <a:p>
            <a:r>
              <a:rPr lang="en-US" dirty="0" smtClean="0"/>
              <a:t>Seamless (and low cost) disaster recovery structure</a:t>
            </a:r>
          </a:p>
          <a:p>
            <a:r>
              <a:rPr lang="en-US" dirty="0" smtClean="0"/>
              <a:t>Security compliance</a:t>
            </a:r>
          </a:p>
          <a:p>
            <a:endParaRPr lang="en-US" dirty="0" smtClean="0"/>
          </a:p>
          <a:p>
            <a:endParaRPr lang="en-US" dirty="0"/>
          </a:p>
        </p:txBody>
      </p:sp>
    </p:spTree>
    <p:extLst>
      <p:ext uri="{BB962C8B-B14F-4D97-AF65-F5344CB8AC3E}">
        <p14:creationId xmlns:p14="http://schemas.microsoft.com/office/powerpoint/2010/main" val="241323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Strategy</a:t>
            </a:r>
            <a:endParaRPr lang="en-US" dirty="0"/>
          </a:p>
        </p:txBody>
      </p:sp>
      <p:sp>
        <p:nvSpPr>
          <p:cNvPr id="3" name="Content Placeholder 2"/>
          <p:cNvSpPr>
            <a:spLocks noGrp="1"/>
          </p:cNvSpPr>
          <p:nvPr>
            <p:ph idx="1"/>
          </p:nvPr>
        </p:nvSpPr>
        <p:spPr/>
        <p:txBody>
          <a:bodyPr/>
          <a:lstStyle/>
          <a:p>
            <a:r>
              <a:rPr lang="en-US" dirty="0" err="1" smtClean="0"/>
              <a:t>Dspace</a:t>
            </a:r>
            <a:r>
              <a:rPr lang="en-US" dirty="0" smtClean="0"/>
              <a:t> data export: system resource requirements</a:t>
            </a:r>
          </a:p>
          <a:p>
            <a:r>
              <a:rPr lang="en-US" dirty="0" smtClean="0"/>
              <a:t>Data transfer timing</a:t>
            </a:r>
          </a:p>
          <a:p>
            <a:r>
              <a:rPr lang="en-US" dirty="0" smtClean="0"/>
              <a:t>Import to Development Instance</a:t>
            </a:r>
          </a:p>
          <a:p>
            <a:r>
              <a:rPr lang="en-US" dirty="0" smtClean="0"/>
              <a:t>Concurrently</a:t>
            </a:r>
          </a:p>
          <a:p>
            <a:pPr lvl="1"/>
            <a:r>
              <a:rPr lang="en-US" dirty="0" smtClean="0"/>
              <a:t>Look &amp; Feel Customizations</a:t>
            </a:r>
          </a:p>
          <a:p>
            <a:pPr lvl="1"/>
            <a:r>
              <a:rPr lang="en-US" dirty="0" smtClean="0"/>
              <a:t>Testing</a:t>
            </a:r>
          </a:p>
          <a:p>
            <a:r>
              <a:rPr lang="en-US" dirty="0" smtClean="0"/>
              <a:t>Repeat for Production</a:t>
            </a:r>
            <a:endParaRPr lang="en-US" dirty="0"/>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Early Adopter Campuses</a:t>
            </a:r>
            <a:endParaRPr lang="en-US" dirty="0"/>
          </a:p>
        </p:txBody>
      </p:sp>
      <p:sp>
        <p:nvSpPr>
          <p:cNvPr id="14" name="Content Placeholder 13"/>
          <p:cNvSpPr>
            <a:spLocks noGrp="1"/>
          </p:cNvSpPr>
          <p:nvPr>
            <p:ph idx="1"/>
          </p:nvPr>
        </p:nvSpPr>
        <p:spPr/>
        <p:txBody>
          <a:bodyPr/>
          <a:lstStyle/>
          <a:p>
            <a:r>
              <a:rPr lang="en-US" dirty="0" smtClean="0"/>
              <a:t>Focusing on feature specific usage for efficient planning</a:t>
            </a:r>
          </a:p>
          <a:p>
            <a:pPr lvl="1"/>
            <a:r>
              <a:rPr lang="en-US" dirty="0" smtClean="0"/>
              <a:t>San Marcos: Collection/Type specific submissions, Embargoes</a:t>
            </a:r>
          </a:p>
          <a:p>
            <a:pPr lvl="1"/>
            <a:r>
              <a:rPr lang="en-US" dirty="0" smtClean="0"/>
              <a:t>Northridge: SWORD, Embargoes (via sword)</a:t>
            </a:r>
          </a:p>
          <a:p>
            <a:pPr lvl="1"/>
            <a:r>
              <a:rPr lang="en-US" dirty="0" smtClean="0"/>
              <a:t>Pomona: Submission workflow</a:t>
            </a:r>
          </a:p>
          <a:p>
            <a:r>
              <a:rPr lang="en-US" dirty="0" smtClean="0"/>
              <a:t>Campus sprint planning in progress</a:t>
            </a:r>
          </a:p>
          <a:p>
            <a:r>
              <a:rPr lang="en-US" dirty="0" smtClean="0"/>
              <a:t>Development repositories will be updated in parallel with </a:t>
            </a:r>
            <a:r>
              <a:rPr lang="en-US" dirty="0" err="1" smtClean="0"/>
              <a:t>DSpace</a:t>
            </a:r>
            <a:endParaRPr lang="en-US" dirty="0" smtClean="0"/>
          </a:p>
        </p:txBody>
      </p:sp>
    </p:spTree>
    <p:extLst>
      <p:ext uri="{BB962C8B-B14F-4D97-AF65-F5344CB8AC3E}">
        <p14:creationId xmlns:p14="http://schemas.microsoft.com/office/powerpoint/2010/main" val="3437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&amp; Features to integrate</a:t>
            </a:r>
            <a:endParaRPr lang="en-US" dirty="0"/>
          </a:p>
        </p:txBody>
      </p:sp>
      <p:sp>
        <p:nvSpPr>
          <p:cNvPr id="3" name="Content Placeholder 2"/>
          <p:cNvSpPr>
            <a:spLocks noGrp="1"/>
          </p:cNvSpPr>
          <p:nvPr>
            <p:ph idx="1"/>
          </p:nvPr>
        </p:nvSpPr>
        <p:spPr/>
        <p:txBody>
          <a:bodyPr/>
          <a:lstStyle/>
          <a:p>
            <a:r>
              <a:rPr lang="en-US" dirty="0" smtClean="0"/>
              <a:t>CAS/</a:t>
            </a:r>
            <a:r>
              <a:rPr lang="en-US" dirty="0" err="1" smtClean="0"/>
              <a:t>Shib</a:t>
            </a:r>
            <a:r>
              <a:rPr lang="en-US" dirty="0" smtClean="0"/>
              <a:t>/LDAP Authentication</a:t>
            </a:r>
          </a:p>
          <a:p>
            <a:pPr lvl="1"/>
            <a:r>
              <a:rPr lang="en-US" dirty="0" smtClean="0"/>
              <a:t>In use at: Virginia Tech, George Washington, Cleveland Museum of Art</a:t>
            </a:r>
          </a:p>
          <a:p>
            <a:r>
              <a:rPr lang="en-US" dirty="0" smtClean="0"/>
              <a:t>Nested Collections</a:t>
            </a:r>
          </a:p>
          <a:p>
            <a:r>
              <a:rPr lang="en-US" dirty="0" smtClean="0"/>
              <a:t>DOI/Handles</a:t>
            </a:r>
          </a:p>
          <a:p>
            <a:r>
              <a:rPr lang="en-US" dirty="0" smtClean="0"/>
              <a:t>Mediated Deposit (approval workflow)</a:t>
            </a:r>
          </a:p>
          <a:p>
            <a:r>
              <a:rPr lang="en-US" dirty="0" smtClean="0"/>
              <a:t>SWORD</a:t>
            </a:r>
          </a:p>
          <a:p>
            <a:endParaRPr lang="en-US" dirty="0"/>
          </a:p>
        </p:txBody>
      </p:sp>
    </p:spTree>
    <p:extLst>
      <p:ext uri="{BB962C8B-B14F-4D97-AF65-F5344CB8AC3E}">
        <p14:creationId xmlns:p14="http://schemas.microsoft.com/office/powerpoint/2010/main" val="192291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Exciting Developments</a:t>
            </a:r>
            <a:endParaRPr lang="en-US" dirty="0"/>
          </a:p>
        </p:txBody>
      </p:sp>
      <p:sp>
        <p:nvSpPr>
          <p:cNvPr id="3" name="Content Placeholder 2"/>
          <p:cNvSpPr>
            <a:spLocks noGrp="1"/>
          </p:cNvSpPr>
          <p:nvPr>
            <p:ph sz="half" idx="1"/>
          </p:nvPr>
        </p:nvSpPr>
        <p:spPr/>
        <p:txBody>
          <a:bodyPr/>
          <a:lstStyle/>
          <a:p>
            <a:r>
              <a:rPr lang="en-US" dirty="0" smtClean="0"/>
              <a:t>COLD strategic goal</a:t>
            </a:r>
          </a:p>
          <a:p>
            <a:r>
              <a:rPr lang="en-US" dirty="0" smtClean="0"/>
              <a:t>STIM subcommittee appointment</a:t>
            </a:r>
          </a:p>
          <a:p>
            <a:r>
              <a:rPr lang="en-US" dirty="0" smtClean="0"/>
              <a:t>Hydra-in-a-Box</a:t>
            </a:r>
          </a:p>
          <a:p>
            <a:r>
              <a:rPr lang="en-US" dirty="0" err="1" smtClean="0"/>
              <a:t>Dspace</a:t>
            </a:r>
            <a:r>
              <a:rPr lang="en-US" dirty="0" smtClean="0"/>
              <a:t>/Hydra Migration Interest Group</a:t>
            </a:r>
          </a:p>
          <a:p>
            <a:r>
              <a:rPr lang="en-US" dirty="0" smtClean="0"/>
              <a:t>Contributing to the community</a:t>
            </a:r>
            <a:endParaRPr lang="en-US" dirty="0"/>
          </a:p>
        </p:txBody>
      </p:sp>
      <p:sp>
        <p:nvSpPr>
          <p:cNvPr id="4" name="Content Placeholder 3"/>
          <p:cNvSpPr>
            <a:spLocks noGrp="1"/>
          </p:cNvSpPr>
          <p:nvPr>
            <p:ph sz="half" idx="2"/>
          </p:nvPr>
        </p:nvSpPr>
        <p:spPr>
          <a:xfrm>
            <a:off x="6229183" y="1905001"/>
            <a:ext cx="4419600" cy="3505199"/>
          </a:xfrm>
          <a:ln>
            <a:solidFill>
              <a:schemeClr val="tx1">
                <a:lumMod val="65000"/>
              </a:schemeClr>
            </a:solidFill>
          </a:ln>
        </p:spPr>
        <p:txBody>
          <a:bodyPr/>
          <a:lstStyle/>
          <a:p>
            <a:pPr marL="0" indent="0">
              <a:buNone/>
            </a:pPr>
            <a:r>
              <a:rPr lang="en-US" dirty="0"/>
              <a:t>The goal of CSU's shared digital collection is to contribute to research, scholarship, teaching and learning by collaboratively collecting, organizing, preserving, and sharing scholarly and creative works produced by students, faculty, and staff at California State University campuses.</a:t>
            </a:r>
          </a:p>
          <a:p>
            <a:endParaRPr lang="en-US" dirty="0"/>
          </a:p>
        </p:txBody>
      </p:sp>
    </p:spTree>
    <p:extLst>
      <p:ext uri="{BB962C8B-B14F-4D97-AF65-F5344CB8AC3E}">
        <p14:creationId xmlns:p14="http://schemas.microsoft.com/office/powerpoint/2010/main" val="156512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WELCOME</a:t>
            </a:r>
            <a:endParaRPr lang="en-US" dirty="0"/>
          </a:p>
        </p:txBody>
      </p:sp>
      <p:sp>
        <p:nvSpPr>
          <p:cNvPr id="14" name="Content Placeholder 13"/>
          <p:cNvSpPr>
            <a:spLocks noGrp="1"/>
          </p:cNvSpPr>
          <p:nvPr>
            <p:ph idx="1"/>
          </p:nvPr>
        </p:nvSpPr>
        <p:spPr/>
        <p:txBody>
          <a:bodyPr/>
          <a:lstStyle/>
          <a:p>
            <a:r>
              <a:rPr lang="en-US" dirty="0" smtClean="0"/>
              <a:t>Introductions</a:t>
            </a:r>
          </a:p>
          <a:p>
            <a:r>
              <a:rPr lang="en-US" dirty="0" smtClean="0"/>
              <a:t>Agenda</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Demos (more to come)</a:t>
            </a:r>
            <a:endParaRPr lang="en-US" dirty="0"/>
          </a:p>
        </p:txBody>
      </p:sp>
      <p:sp>
        <p:nvSpPr>
          <p:cNvPr id="6" name="Content Placeholder 5"/>
          <p:cNvSpPr>
            <a:spLocks noGrp="1"/>
          </p:cNvSpPr>
          <p:nvPr>
            <p:ph idx="1"/>
          </p:nvPr>
        </p:nvSpPr>
        <p:spPr/>
        <p:txBody>
          <a:bodyPr/>
          <a:lstStyle/>
          <a:p>
            <a:r>
              <a:rPr lang="en-US" dirty="0">
                <a:hlinkClick r:id="rId2"/>
              </a:rPr>
              <a:t>http://csusm-scholarworks.dev.calstate.edu</a:t>
            </a:r>
            <a:r>
              <a:rPr lang="en-US" dirty="0" smtClean="0">
                <a:hlinkClick r:id="rId2"/>
              </a:rPr>
              <a:t>/</a:t>
            </a:r>
            <a:r>
              <a:rPr lang="en-US" dirty="0" smtClean="0"/>
              <a:t> (</a:t>
            </a:r>
            <a:r>
              <a:rPr lang="en-US" dirty="0" err="1" smtClean="0"/>
              <a:t>Sufia</a:t>
            </a:r>
            <a:r>
              <a:rPr lang="en-US" dirty="0" smtClean="0"/>
              <a:t>)</a:t>
            </a:r>
          </a:p>
          <a:p>
            <a:r>
              <a:rPr lang="en-US" dirty="0">
                <a:hlinkClick r:id="rId3"/>
              </a:rPr>
              <a:t>http://hydra-demo.dev.calstate.edu</a:t>
            </a:r>
            <a:r>
              <a:rPr lang="en-US" dirty="0" smtClean="0">
                <a:hlinkClick r:id="rId3"/>
              </a:rPr>
              <a:t>/</a:t>
            </a:r>
            <a:r>
              <a:rPr lang="en-US" dirty="0" smtClean="0"/>
              <a:t> (Hydra)</a:t>
            </a:r>
            <a:endParaRPr lang="en-US" dirty="0"/>
          </a:p>
        </p:txBody>
      </p:sp>
    </p:spTree>
    <p:extLst>
      <p:ext uri="{BB962C8B-B14F-4D97-AF65-F5344CB8AC3E}">
        <p14:creationId xmlns:p14="http://schemas.microsoft.com/office/powerpoint/2010/main" val="10431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 Brief History</a:t>
            </a:r>
            <a:endParaRPr lang="en-US" dirty="0"/>
          </a:p>
        </p:txBody>
      </p:sp>
      <p:sp>
        <p:nvSpPr>
          <p:cNvPr id="14" name="Content Placeholder 13"/>
          <p:cNvSpPr>
            <a:spLocks noGrp="1"/>
          </p:cNvSpPr>
          <p:nvPr>
            <p:ph idx="1"/>
          </p:nvPr>
        </p:nvSpPr>
        <p:spPr/>
        <p:txBody>
          <a:bodyPr>
            <a:normAutofit lnSpcReduction="10000"/>
          </a:bodyPr>
          <a:lstStyle/>
          <a:p>
            <a:r>
              <a:rPr lang="en-US" dirty="0" smtClean="0"/>
              <a:t>10 years in the making</a:t>
            </a:r>
          </a:p>
          <a:p>
            <a:r>
              <a:rPr lang="en-US" dirty="0" smtClean="0"/>
              <a:t>At the beginning of 2013:</a:t>
            </a:r>
          </a:p>
          <a:p>
            <a:pPr lvl="1"/>
            <a:r>
              <a:rPr lang="en-US" dirty="0" smtClean="0"/>
              <a:t>16 campuses</a:t>
            </a:r>
          </a:p>
          <a:p>
            <a:pPr lvl="1"/>
            <a:r>
              <a:rPr lang="en-US" dirty="0" smtClean="0"/>
              <a:t>Various versions of </a:t>
            </a:r>
            <a:r>
              <a:rPr lang="en-US" dirty="0" err="1" smtClean="0"/>
              <a:t>DSpace</a:t>
            </a:r>
            <a:r>
              <a:rPr lang="en-US" dirty="0" smtClean="0"/>
              <a:t> (from 1.5 – 3.x)</a:t>
            </a:r>
          </a:p>
          <a:p>
            <a:pPr lvl="1"/>
            <a:r>
              <a:rPr lang="en-US" dirty="0" smtClean="0"/>
              <a:t>A shared server with individual resources</a:t>
            </a:r>
          </a:p>
          <a:p>
            <a:r>
              <a:rPr lang="en-US" dirty="0" smtClean="0"/>
              <a:t>Mid-2014: Multitenant Migration Complete</a:t>
            </a:r>
          </a:p>
          <a:p>
            <a:r>
              <a:rPr lang="en-US" dirty="0" smtClean="0"/>
              <a:t>Today:</a:t>
            </a:r>
          </a:p>
          <a:p>
            <a:pPr lvl="1"/>
            <a:r>
              <a:rPr lang="en-US" dirty="0" smtClean="0"/>
              <a:t>18 Campuses</a:t>
            </a:r>
          </a:p>
          <a:p>
            <a:pPr lvl="1"/>
            <a:r>
              <a:rPr lang="en-US" dirty="0" smtClean="0"/>
              <a:t>3 Non-campus projects</a:t>
            </a:r>
          </a:p>
        </p:txBody>
      </p:sp>
    </p:spTree>
    <p:extLst>
      <p:ext uri="{BB962C8B-B14F-4D97-AF65-F5344CB8AC3E}">
        <p14:creationId xmlns:p14="http://schemas.microsoft.com/office/powerpoint/2010/main" val="167382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Amazing Growth</a:t>
            </a:r>
            <a:endParaRPr lang="en-US" dirty="0"/>
          </a:p>
        </p:txBody>
      </p:sp>
      <p:sp>
        <p:nvSpPr>
          <p:cNvPr id="14" name="Content Placeholder 13"/>
          <p:cNvSpPr>
            <a:spLocks noGrp="1"/>
          </p:cNvSpPr>
          <p:nvPr>
            <p:ph idx="1"/>
          </p:nvPr>
        </p:nvSpPr>
        <p:spPr/>
        <p:txBody>
          <a:bodyPr/>
          <a:lstStyle/>
          <a:p>
            <a:r>
              <a:rPr lang="en-US" dirty="0" smtClean="0"/>
              <a:t>Tripled our storage usage since mid-2014</a:t>
            </a:r>
          </a:p>
          <a:p>
            <a:r>
              <a:rPr lang="en-US" dirty="0" smtClean="0"/>
              <a:t>Growth of 60GB / month on average</a:t>
            </a:r>
          </a:p>
          <a:p>
            <a:r>
              <a:rPr lang="en-US" dirty="0" smtClean="0"/>
              <a:t>A lot more data waiting in the wings…</a:t>
            </a:r>
          </a:p>
        </p:txBody>
      </p:sp>
    </p:spTree>
    <p:extLst>
      <p:ext uri="{BB962C8B-B14F-4D97-AF65-F5344CB8AC3E}">
        <p14:creationId xmlns:p14="http://schemas.microsoft.com/office/powerpoint/2010/main" val="119038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Growth Rate</a:t>
            </a:r>
            <a:endParaRPr lang="en-US" dirty="0"/>
          </a:p>
        </p:txBody>
      </p:sp>
      <p:graphicFrame>
        <p:nvGraphicFramePr>
          <p:cNvPr id="6" name="Content Placeholder 5" descr="Clustered Column – Line Combination chart" title="Chart"/>
          <p:cNvGraphicFramePr>
            <a:graphicFrameLocks noGrp="1"/>
          </p:cNvGraphicFramePr>
          <p:nvPr>
            <p:ph idx="1"/>
            <p:extLst>
              <p:ext uri="{D42A27DB-BD31-4B8C-83A1-F6EECF244321}">
                <p14:modId xmlns:p14="http://schemas.microsoft.com/office/powerpoint/2010/main" val="3538222482"/>
              </p:ext>
            </p:extLst>
          </p:nvPr>
        </p:nvGraphicFramePr>
        <p:xfrm>
          <a:off x="1522413" y="1905000"/>
          <a:ext cx="9134475"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489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Needs Have Taken Off</a:t>
            </a:r>
            <a:endParaRPr lang="en-US" dirty="0"/>
          </a:p>
        </p:txBody>
      </p:sp>
      <p:graphicFrame>
        <p:nvGraphicFramePr>
          <p:cNvPr id="21" name="Content Placeholder 20"/>
          <p:cNvGraphicFramePr>
            <a:graphicFrameLocks noGrp="1"/>
          </p:cNvGraphicFramePr>
          <p:nvPr>
            <p:ph idx="1"/>
            <p:extLst>
              <p:ext uri="{D42A27DB-BD31-4B8C-83A1-F6EECF244321}">
                <p14:modId xmlns:p14="http://schemas.microsoft.com/office/powerpoint/2010/main" val="4015867879"/>
              </p:ext>
            </p:extLst>
          </p:nvPr>
        </p:nvGraphicFramePr>
        <p:xfrm>
          <a:off x="1522413" y="1905000"/>
          <a:ext cx="4190999"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20"/>
          <p:cNvGraphicFramePr>
            <a:graphicFrameLocks/>
          </p:cNvGraphicFramePr>
          <p:nvPr>
            <p:extLst>
              <p:ext uri="{D42A27DB-BD31-4B8C-83A1-F6EECF244321}">
                <p14:modId xmlns:p14="http://schemas.microsoft.com/office/powerpoint/2010/main" val="1985703367"/>
              </p:ext>
            </p:extLst>
          </p:nvPr>
        </p:nvGraphicFramePr>
        <p:xfrm>
          <a:off x="6475415" y="2057400"/>
          <a:ext cx="4190999"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92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All grown up!</a:t>
            </a:r>
            <a:endParaRPr lang="en-US" dirty="0"/>
          </a:p>
        </p:txBody>
      </p:sp>
      <p:sp>
        <p:nvSpPr>
          <p:cNvPr id="14" name="Content Placeholder 13"/>
          <p:cNvSpPr>
            <a:spLocks noGrp="1"/>
          </p:cNvSpPr>
          <p:nvPr>
            <p:ph idx="1"/>
          </p:nvPr>
        </p:nvSpPr>
        <p:spPr/>
        <p:txBody>
          <a:bodyPr/>
          <a:lstStyle/>
          <a:p>
            <a:r>
              <a:rPr lang="en-US" dirty="0" smtClean="0"/>
              <a:t>We’ve outgrown </a:t>
            </a:r>
            <a:r>
              <a:rPr lang="en-US" dirty="0" err="1" smtClean="0"/>
              <a:t>DSpace</a:t>
            </a:r>
            <a:endParaRPr lang="en-US" dirty="0" smtClean="0"/>
          </a:p>
          <a:p>
            <a:r>
              <a:rPr lang="en-US" dirty="0" smtClean="0"/>
              <a:t>We’ve outgrown our Data center</a:t>
            </a:r>
          </a:p>
          <a:p>
            <a:r>
              <a:rPr lang="en-US" dirty="0" smtClean="0"/>
              <a:t>A lot more data waiting in the wings…</a:t>
            </a:r>
          </a:p>
        </p:txBody>
      </p:sp>
    </p:spTree>
    <p:extLst>
      <p:ext uri="{BB962C8B-B14F-4D97-AF65-F5344CB8AC3E}">
        <p14:creationId xmlns:p14="http://schemas.microsoft.com/office/powerpoint/2010/main" val="183138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Refocused Subcommittee</a:t>
            </a:r>
            <a:endParaRPr lang="en-US" dirty="0"/>
          </a:p>
        </p:txBody>
      </p:sp>
      <p:sp>
        <p:nvSpPr>
          <p:cNvPr id="14" name="Content Placeholder 13"/>
          <p:cNvSpPr>
            <a:spLocks noGrp="1"/>
          </p:cNvSpPr>
          <p:nvPr>
            <p:ph idx="1"/>
          </p:nvPr>
        </p:nvSpPr>
        <p:spPr/>
        <p:txBody>
          <a:bodyPr/>
          <a:lstStyle/>
          <a:p>
            <a:r>
              <a:rPr lang="en-US" dirty="0" smtClean="0"/>
              <a:t>July, 2015 - Request for participation</a:t>
            </a:r>
          </a:p>
          <a:p>
            <a:r>
              <a:rPr lang="en-US" dirty="0" smtClean="0"/>
              <a:t>August, 2015  - Formation of the “</a:t>
            </a:r>
            <a:r>
              <a:rPr lang="en-US" dirty="0" err="1" smtClean="0"/>
              <a:t>ScholarWorks</a:t>
            </a:r>
            <a:r>
              <a:rPr lang="en-US" dirty="0" smtClean="0"/>
              <a:t> Planning &amp; Advisory Group”</a:t>
            </a:r>
          </a:p>
          <a:p>
            <a:r>
              <a:rPr lang="en-US" dirty="0" smtClean="0"/>
              <a:t>August, 2015 – January, 2016: </a:t>
            </a:r>
          </a:p>
          <a:p>
            <a:pPr lvl="1"/>
            <a:r>
              <a:rPr lang="en-US" dirty="0" smtClean="0"/>
              <a:t>Draft Vision</a:t>
            </a:r>
          </a:p>
          <a:p>
            <a:pPr lvl="1"/>
            <a:r>
              <a:rPr lang="en-US" dirty="0" smtClean="0"/>
              <a:t>Focus on the goals of a “System wide Institutional Repository”</a:t>
            </a:r>
          </a:p>
          <a:p>
            <a:pPr lvl="1"/>
            <a:r>
              <a:rPr lang="en-US" dirty="0" smtClean="0"/>
              <a:t>Establish a plan for the future of </a:t>
            </a:r>
            <a:r>
              <a:rPr lang="en-US" dirty="0" err="1" smtClean="0"/>
              <a:t>ScholarWorks</a:t>
            </a:r>
            <a:endParaRPr lang="en-US" dirty="0" smtClean="0"/>
          </a:p>
        </p:txBody>
      </p:sp>
    </p:spTree>
    <p:extLst>
      <p:ext uri="{BB962C8B-B14F-4D97-AF65-F5344CB8AC3E}">
        <p14:creationId xmlns:p14="http://schemas.microsoft.com/office/powerpoint/2010/main" val="282260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Report to COLD – February </a:t>
            </a:r>
            <a:r>
              <a:rPr lang="en-US" dirty="0" smtClean="0"/>
              <a:t>2016</a:t>
            </a:r>
            <a:endParaRPr lang="en-US" dirty="0"/>
          </a:p>
        </p:txBody>
      </p:sp>
      <p:sp>
        <p:nvSpPr>
          <p:cNvPr id="14" name="Content Placeholder 13"/>
          <p:cNvSpPr>
            <a:spLocks noGrp="1"/>
          </p:cNvSpPr>
          <p:nvPr>
            <p:ph idx="1"/>
          </p:nvPr>
        </p:nvSpPr>
        <p:spPr/>
        <p:txBody>
          <a:bodyPr/>
          <a:lstStyle/>
          <a:p>
            <a:r>
              <a:rPr lang="en-US" dirty="0" smtClean="0"/>
              <a:t>A proposed </a:t>
            </a:r>
            <a:r>
              <a:rPr lang="en-US" dirty="0" err="1" smtClean="0"/>
              <a:t>ScholarWorks</a:t>
            </a:r>
            <a:r>
              <a:rPr lang="en-US" dirty="0" smtClean="0"/>
              <a:t> roadmap through 2017</a:t>
            </a:r>
          </a:p>
          <a:p>
            <a:r>
              <a:rPr lang="en-US" dirty="0" smtClean="0"/>
              <a:t>Expand </a:t>
            </a:r>
            <a:r>
              <a:rPr lang="en-US" dirty="0" err="1" smtClean="0"/>
              <a:t>ScholarWorks</a:t>
            </a:r>
            <a:r>
              <a:rPr lang="en-US" dirty="0" smtClean="0"/>
              <a:t> to offer publishing support</a:t>
            </a:r>
          </a:p>
          <a:p>
            <a:r>
              <a:rPr lang="en-US" dirty="0" smtClean="0"/>
              <a:t>Establish an annual </a:t>
            </a:r>
            <a:r>
              <a:rPr lang="en-US" dirty="0" err="1" smtClean="0"/>
              <a:t>ScholarWorks</a:t>
            </a:r>
            <a:r>
              <a:rPr lang="en-US" dirty="0" smtClean="0"/>
              <a:t> Symposium (WELCOME!!)</a:t>
            </a:r>
          </a:p>
          <a:p>
            <a:r>
              <a:rPr lang="en-US" dirty="0" smtClean="0"/>
              <a:t>Utilize confluence to promote the wiki and establish a project site</a:t>
            </a:r>
          </a:p>
          <a:p>
            <a:r>
              <a:rPr lang="en-US" dirty="0" smtClean="0"/>
              <a:t>Adopt a campus facing support platform</a:t>
            </a:r>
          </a:p>
        </p:txBody>
      </p:sp>
    </p:spTree>
    <p:extLst>
      <p:ext uri="{BB962C8B-B14F-4D97-AF65-F5344CB8AC3E}">
        <p14:creationId xmlns:p14="http://schemas.microsoft.com/office/powerpoint/2010/main" val="3561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1393</Words>
  <Application>Microsoft Office PowerPoint</Application>
  <PresentationFormat>Custom</PresentationFormat>
  <Paragraphs>152</Paragraphs>
  <Slides>22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Corbel</vt:lpstr>
      <vt:lpstr>Digital Blue Tunnel 16x9</vt:lpstr>
      <vt:lpstr>The Future of ScholarWorks</vt:lpstr>
      <vt:lpstr>WELCOME</vt:lpstr>
      <vt:lpstr>A Brief History</vt:lpstr>
      <vt:lpstr>Amazing Growth</vt:lpstr>
      <vt:lpstr>Growth Rate</vt:lpstr>
      <vt:lpstr>System Needs Have Taken Off</vt:lpstr>
      <vt:lpstr>All grown up!</vt:lpstr>
      <vt:lpstr>Refocused Subcommittee</vt:lpstr>
      <vt:lpstr>Report to COLD – February 2016</vt:lpstr>
      <vt:lpstr>Roadmap</vt:lpstr>
      <vt:lpstr>Initial System  Review</vt:lpstr>
      <vt:lpstr>PowerPoint Presentation</vt:lpstr>
      <vt:lpstr>Benefits of Hydra</vt:lpstr>
      <vt:lpstr>Data Migration Development &amp; Planning</vt:lpstr>
      <vt:lpstr>Cloud Deployment - AWS</vt:lpstr>
      <vt:lpstr>Migration Strategy</vt:lpstr>
      <vt:lpstr>Early Adopter Campuses</vt:lpstr>
      <vt:lpstr>Modules &amp; Features to integrate</vt:lpstr>
      <vt:lpstr>Exciting Developments</vt:lpstr>
      <vt:lpstr>Demos (more to come)</vt:lpstr>
      <vt:lpstr>QUESTIONS?</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2016-08-11T18:06:27Z</dcterms:created>
  <dcterms:modified xsi:type="dcterms:W3CDTF">2016-08-16T22:53:13Z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