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Shape 252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t/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71450" lvl="1" marL="6286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Shape 221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Shape 230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png"/><Relationship Id="rId4" Type="http://schemas.openxmlformats.org/officeDocument/2006/relationships/image" Target="../media/image0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png"/><Relationship Id="rId4" Type="http://schemas.openxmlformats.org/officeDocument/2006/relationships/image" Target="../media/image0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png"/><Relationship Id="rId4" Type="http://schemas.openxmlformats.org/officeDocument/2006/relationships/hyperlink" Target="http://curationexperts.com/" TargetMode="External"/><Relationship Id="rId5" Type="http://schemas.openxmlformats.org/officeDocument/2006/relationships/image" Target="../media/image04.png"/><Relationship Id="rId6" Type="http://schemas.openxmlformats.org/officeDocument/2006/relationships/image" Target="../media/image00.png"/></Relationships>
</file>

<file path=ppt/slides/_rels/slide7.xml.rels><?xml version="1.0" encoding="UTF-8" standalone="yes"?><Relationships xmlns="http://schemas.openxmlformats.org/package/2006/relationships"><Relationship Id="rId40" Type="http://schemas.openxmlformats.org/officeDocument/2006/relationships/image" Target="../media/image51.png"/><Relationship Id="rId42" Type="http://schemas.openxmlformats.org/officeDocument/2006/relationships/image" Target="../media/image47.png"/><Relationship Id="rId41" Type="http://schemas.openxmlformats.org/officeDocument/2006/relationships/image" Target="../media/image77.png"/><Relationship Id="rId44" Type="http://schemas.openxmlformats.org/officeDocument/2006/relationships/image" Target="../media/image43.png"/><Relationship Id="rId43" Type="http://schemas.openxmlformats.org/officeDocument/2006/relationships/image" Target="../media/image40.png"/><Relationship Id="rId46" Type="http://schemas.openxmlformats.org/officeDocument/2006/relationships/image" Target="../media/image41.png"/><Relationship Id="rId45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48" Type="http://schemas.openxmlformats.org/officeDocument/2006/relationships/image" Target="../media/image45.png"/><Relationship Id="rId47" Type="http://schemas.openxmlformats.org/officeDocument/2006/relationships/image" Target="../media/image46.png"/><Relationship Id="rId49" Type="http://schemas.openxmlformats.org/officeDocument/2006/relationships/image" Target="../media/image52.png"/><Relationship Id="rId5" Type="http://schemas.openxmlformats.org/officeDocument/2006/relationships/image" Target="../media/image44.png"/><Relationship Id="rId6" Type="http://schemas.openxmlformats.org/officeDocument/2006/relationships/image" Target="../media/image11.png"/><Relationship Id="rId7" Type="http://schemas.openxmlformats.org/officeDocument/2006/relationships/image" Target="../media/image08.png"/><Relationship Id="rId8" Type="http://schemas.openxmlformats.org/officeDocument/2006/relationships/image" Target="../media/image15.png"/><Relationship Id="rId73" Type="http://schemas.openxmlformats.org/officeDocument/2006/relationships/image" Target="../media/image71.png"/><Relationship Id="rId72" Type="http://schemas.openxmlformats.org/officeDocument/2006/relationships/image" Target="../media/image78.png"/><Relationship Id="rId31" Type="http://schemas.openxmlformats.org/officeDocument/2006/relationships/image" Target="../media/image37.png"/><Relationship Id="rId75" Type="http://schemas.openxmlformats.org/officeDocument/2006/relationships/image" Target="../media/image74.png"/><Relationship Id="rId30" Type="http://schemas.openxmlformats.org/officeDocument/2006/relationships/image" Target="../media/image27.png"/><Relationship Id="rId74" Type="http://schemas.openxmlformats.org/officeDocument/2006/relationships/image" Target="../media/image73.png"/><Relationship Id="rId33" Type="http://schemas.openxmlformats.org/officeDocument/2006/relationships/image" Target="../media/image33.png"/><Relationship Id="rId32" Type="http://schemas.openxmlformats.org/officeDocument/2006/relationships/image" Target="../media/image30.png"/><Relationship Id="rId76" Type="http://schemas.openxmlformats.org/officeDocument/2006/relationships/image" Target="../media/image76.png"/><Relationship Id="rId35" Type="http://schemas.openxmlformats.org/officeDocument/2006/relationships/image" Target="../media/image32.png"/><Relationship Id="rId34" Type="http://schemas.openxmlformats.org/officeDocument/2006/relationships/image" Target="../media/image36.png"/><Relationship Id="rId71" Type="http://schemas.openxmlformats.org/officeDocument/2006/relationships/image" Target="../media/image75.png"/><Relationship Id="rId70" Type="http://schemas.openxmlformats.org/officeDocument/2006/relationships/image" Target="../media/image70.png"/><Relationship Id="rId37" Type="http://schemas.openxmlformats.org/officeDocument/2006/relationships/image" Target="../media/image39.png"/><Relationship Id="rId36" Type="http://schemas.openxmlformats.org/officeDocument/2006/relationships/image" Target="../media/image35.png"/><Relationship Id="rId39" Type="http://schemas.openxmlformats.org/officeDocument/2006/relationships/image" Target="../media/image49.png"/><Relationship Id="rId38" Type="http://schemas.openxmlformats.org/officeDocument/2006/relationships/image" Target="../media/image38.jpg"/><Relationship Id="rId62" Type="http://schemas.openxmlformats.org/officeDocument/2006/relationships/image" Target="../media/image66.png"/><Relationship Id="rId61" Type="http://schemas.openxmlformats.org/officeDocument/2006/relationships/image" Target="../media/image57.png"/><Relationship Id="rId20" Type="http://schemas.openxmlformats.org/officeDocument/2006/relationships/image" Target="../media/image21.jpg"/><Relationship Id="rId64" Type="http://schemas.openxmlformats.org/officeDocument/2006/relationships/image" Target="../media/image68.png"/><Relationship Id="rId63" Type="http://schemas.openxmlformats.org/officeDocument/2006/relationships/image" Target="../media/image60.png"/><Relationship Id="rId22" Type="http://schemas.openxmlformats.org/officeDocument/2006/relationships/image" Target="../media/image24.png"/><Relationship Id="rId66" Type="http://schemas.openxmlformats.org/officeDocument/2006/relationships/image" Target="../media/image64.png"/><Relationship Id="rId21" Type="http://schemas.openxmlformats.org/officeDocument/2006/relationships/image" Target="../media/image19.png"/><Relationship Id="rId65" Type="http://schemas.openxmlformats.org/officeDocument/2006/relationships/image" Target="../media/image69.png"/><Relationship Id="rId24" Type="http://schemas.openxmlformats.org/officeDocument/2006/relationships/image" Target="../media/image34.png"/><Relationship Id="rId68" Type="http://schemas.openxmlformats.org/officeDocument/2006/relationships/image" Target="../media/image72.png"/><Relationship Id="rId23" Type="http://schemas.openxmlformats.org/officeDocument/2006/relationships/image" Target="../media/image20.png"/><Relationship Id="rId67" Type="http://schemas.openxmlformats.org/officeDocument/2006/relationships/image" Target="../media/image62.png"/><Relationship Id="rId60" Type="http://schemas.openxmlformats.org/officeDocument/2006/relationships/image" Target="../media/image59.png"/><Relationship Id="rId26" Type="http://schemas.openxmlformats.org/officeDocument/2006/relationships/image" Target="../media/image28.png"/><Relationship Id="rId25" Type="http://schemas.openxmlformats.org/officeDocument/2006/relationships/image" Target="../media/image25.png"/><Relationship Id="rId69" Type="http://schemas.openxmlformats.org/officeDocument/2006/relationships/image" Target="../media/image67.png"/><Relationship Id="rId28" Type="http://schemas.openxmlformats.org/officeDocument/2006/relationships/image" Target="../media/image26.png"/><Relationship Id="rId27" Type="http://schemas.openxmlformats.org/officeDocument/2006/relationships/image" Target="../media/image23.png"/><Relationship Id="rId29" Type="http://schemas.openxmlformats.org/officeDocument/2006/relationships/image" Target="../media/image31.png"/><Relationship Id="rId51" Type="http://schemas.openxmlformats.org/officeDocument/2006/relationships/image" Target="../media/image63.png"/><Relationship Id="rId50" Type="http://schemas.openxmlformats.org/officeDocument/2006/relationships/image" Target="../media/image48.png"/><Relationship Id="rId53" Type="http://schemas.openxmlformats.org/officeDocument/2006/relationships/image" Target="../media/image50.png"/><Relationship Id="rId52" Type="http://schemas.openxmlformats.org/officeDocument/2006/relationships/image" Target="../media/image53.png"/><Relationship Id="rId11" Type="http://schemas.openxmlformats.org/officeDocument/2006/relationships/image" Target="../media/image06.png"/><Relationship Id="rId55" Type="http://schemas.openxmlformats.org/officeDocument/2006/relationships/image" Target="../media/image56.png"/><Relationship Id="rId10" Type="http://schemas.openxmlformats.org/officeDocument/2006/relationships/image" Target="../media/image12.png"/><Relationship Id="rId54" Type="http://schemas.openxmlformats.org/officeDocument/2006/relationships/image" Target="../media/image55.png"/><Relationship Id="rId13" Type="http://schemas.openxmlformats.org/officeDocument/2006/relationships/image" Target="../media/image14.png"/><Relationship Id="rId57" Type="http://schemas.openxmlformats.org/officeDocument/2006/relationships/image" Target="../media/image54.png"/><Relationship Id="rId12" Type="http://schemas.openxmlformats.org/officeDocument/2006/relationships/image" Target="../media/image07.png"/><Relationship Id="rId56" Type="http://schemas.openxmlformats.org/officeDocument/2006/relationships/image" Target="../media/image58.png"/><Relationship Id="rId15" Type="http://schemas.openxmlformats.org/officeDocument/2006/relationships/image" Target="../media/image09.png"/><Relationship Id="rId59" Type="http://schemas.openxmlformats.org/officeDocument/2006/relationships/image" Target="../media/image65.png"/><Relationship Id="rId14" Type="http://schemas.openxmlformats.org/officeDocument/2006/relationships/image" Target="../media/image10.gif"/><Relationship Id="rId58" Type="http://schemas.openxmlformats.org/officeDocument/2006/relationships/image" Target="../media/image61.png"/><Relationship Id="rId17" Type="http://schemas.openxmlformats.org/officeDocument/2006/relationships/image" Target="../media/image18.png"/><Relationship Id="rId16" Type="http://schemas.openxmlformats.org/officeDocument/2006/relationships/image" Target="../media/image16.png"/><Relationship Id="rId19" Type="http://schemas.openxmlformats.org/officeDocument/2006/relationships/image" Target="../media/image29.png"/><Relationship Id="rId18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png"/><Relationship Id="rId4" Type="http://schemas.openxmlformats.org/officeDocument/2006/relationships/hyperlink" Target="https://projecthydra.org/stanford-university/" TargetMode="External"/><Relationship Id="rId9" Type="http://schemas.openxmlformats.org/officeDocument/2006/relationships/hyperlink" Target="https://projecthydra.org/northwestern-university/" TargetMode="External"/><Relationship Id="rId5" Type="http://schemas.openxmlformats.org/officeDocument/2006/relationships/hyperlink" Target="https://projecthydra.org/university-of-virginia/" TargetMode="External"/><Relationship Id="rId6" Type="http://schemas.openxmlformats.org/officeDocument/2006/relationships/hyperlink" Target="https://projecthydra.org/university-of-hull/" TargetMode="External"/><Relationship Id="rId7" Type="http://schemas.openxmlformats.org/officeDocument/2006/relationships/hyperlink" Target="http://fedora-commons.org/" TargetMode="External"/><Relationship Id="rId8" Type="http://schemas.openxmlformats.org/officeDocument/2006/relationships/hyperlink" Target="https://projecthydra.org/university-of-notre-dame/" TargetMode="External"/><Relationship Id="rId31" Type="http://schemas.openxmlformats.org/officeDocument/2006/relationships/hyperlink" Target="https://projecthydra.org/university-of-michigan/" TargetMode="External"/><Relationship Id="rId30" Type="http://schemas.openxmlformats.org/officeDocument/2006/relationships/hyperlink" Target="https://projecthydra.org/community-2-2/partners-and-more/digital-public-library-of-america-dpla/" TargetMode="External"/><Relationship Id="rId33" Type="http://schemas.openxmlformats.org/officeDocument/2006/relationships/hyperlink" Target="https://projecthydra.org/university-of-york/" TargetMode="External"/><Relationship Id="rId32" Type="http://schemas.openxmlformats.org/officeDocument/2006/relationships/hyperlink" Target="https://projecthydra.org/university-of-california-san-diego-ucsd/" TargetMode="External"/><Relationship Id="rId34" Type="http://schemas.openxmlformats.org/officeDocument/2006/relationships/hyperlink" Target="https://projecthydra.org/community-2-2/partners-and-more/lafayette-college/" TargetMode="External"/><Relationship Id="rId20" Type="http://schemas.openxmlformats.org/officeDocument/2006/relationships/hyperlink" Target="https://projecthydra.org/community-2-2/partners-and-more/virginia-tech/" TargetMode="External"/><Relationship Id="rId22" Type="http://schemas.openxmlformats.org/officeDocument/2006/relationships/hyperlink" Target="https://projecthydra.org/community-2-2/partners-and-more/princeton-university/" TargetMode="External"/><Relationship Id="rId21" Type="http://schemas.openxmlformats.org/officeDocument/2006/relationships/hyperlink" Target="https://projecthydra.org/community-2-2/partners-and-more/university-of-cincinnati/" TargetMode="External"/><Relationship Id="rId24" Type="http://schemas.openxmlformats.org/officeDocument/2006/relationships/hyperlink" Target="https://projecthydra.org/community-2-2/partners-and-more/oregon-digital/" TargetMode="External"/><Relationship Id="rId23" Type="http://schemas.openxmlformats.org/officeDocument/2006/relationships/hyperlink" Target="https://projecthydra.org/community-2-2/partners-and-more/cornell-university/" TargetMode="External"/><Relationship Id="rId26" Type="http://schemas.openxmlformats.org/officeDocument/2006/relationships/hyperlink" Target="https://projecthydra.org/community-2-2/partners-and-more/case-western-reserve-university/" TargetMode="External"/><Relationship Id="rId25" Type="http://schemas.openxmlformats.org/officeDocument/2006/relationships/hyperlink" Target="https://projecthydra.org/community-2-2/partners-and-more/oregon-digital/" TargetMode="External"/><Relationship Id="rId28" Type="http://schemas.openxmlformats.org/officeDocument/2006/relationships/hyperlink" Target="https://projecthydra.org/duoc-uc/" TargetMode="External"/><Relationship Id="rId27" Type="http://schemas.openxmlformats.org/officeDocument/2006/relationships/hyperlink" Target="https://projecthydra.org/community-2-2/partners-and-more/tufts-university/" TargetMode="External"/><Relationship Id="rId29" Type="http://schemas.openxmlformats.org/officeDocument/2006/relationships/hyperlink" Target="https://projecthydra.org/community-2-2/partners-and-more/university-of-alberta/" TargetMode="External"/><Relationship Id="rId11" Type="http://schemas.openxmlformats.org/officeDocument/2006/relationships/hyperlink" Target="https://projecthydra.org/penn-state-university/" TargetMode="External"/><Relationship Id="rId10" Type="http://schemas.openxmlformats.org/officeDocument/2006/relationships/hyperlink" Target="https://projecthydra.org/columbia-university/" TargetMode="External"/><Relationship Id="rId13" Type="http://schemas.openxmlformats.org/officeDocument/2006/relationships/hyperlink" Target="https://projecthydra.org/london-school-of-economics-and-political-science/" TargetMode="External"/><Relationship Id="rId12" Type="http://schemas.openxmlformats.org/officeDocument/2006/relationships/hyperlink" Target="https://projecthydra.org/indiana-university/" TargetMode="External"/><Relationship Id="rId15" Type="http://schemas.openxmlformats.org/officeDocument/2006/relationships/hyperlink" Target="https://projecthydra.org/community-2-2/partners-and-more/the-royal-library-of-denmark/" TargetMode="External"/><Relationship Id="rId14" Type="http://schemas.openxmlformats.org/officeDocument/2006/relationships/hyperlink" Target="https://projecthydra.org/community-2-2/partners-and-more/rock-and-roll-hall-of-fame-2/" TargetMode="External"/><Relationship Id="rId17" Type="http://schemas.openxmlformats.org/officeDocument/2006/relationships/hyperlink" Target="https://projecthydra.org/community-2-2/partners-and-more/boston-public-library/" TargetMode="External"/><Relationship Id="rId16" Type="http://schemas.openxmlformats.org/officeDocument/2006/relationships/hyperlink" Target="https://projecthydra.org/community-2-2/partners-and-more/wgbh/" TargetMode="External"/><Relationship Id="rId19" Type="http://schemas.openxmlformats.org/officeDocument/2006/relationships/hyperlink" Target="https://projecthydra.org/community-2-2/partners-and-more/yale-university/" TargetMode="External"/><Relationship Id="rId18" Type="http://schemas.openxmlformats.org/officeDocument/2006/relationships/hyperlink" Target="https://projecthydra.org/community-2-2/partners-and-more/duke-university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457200" y="287519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mbria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The UC San Diego Library DAMS</a:t>
            </a:r>
          </a:p>
          <a:p>
            <a:pPr indent="0" lvl="0" marL="0" marR="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mbria"/>
              <a:buNone/>
            </a:pPr>
            <a:r>
              <a:rPr lang="en-US" sz="23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SCU ScholarWorks Symposium</a:t>
            </a:r>
          </a:p>
          <a:p>
            <a:pPr indent="0" lvl="0" marL="0" marR="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mbria"/>
              <a:buNone/>
            </a:pPr>
            <a:r>
              <a:rPr lang="en-US" sz="23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August</a:t>
            </a:r>
            <a:r>
              <a:rPr b="0" i="0" lang="en-US" sz="23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1</a:t>
            </a:r>
            <a:r>
              <a:rPr lang="en-US" sz="23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8</a:t>
            </a:r>
            <a:r>
              <a:rPr b="0" baseline="30000" i="0" lang="en-US" sz="23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th</a:t>
            </a:r>
            <a:r>
              <a:rPr b="0" i="0" lang="en-US" sz="23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, 201</a:t>
            </a:r>
            <a:r>
              <a:rPr lang="en-US" sz="23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6</a:t>
            </a:r>
          </a:p>
          <a:p>
            <a:pPr indent="0" lvl="0" marL="0" marR="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mbria"/>
              <a:buNone/>
            </a:pPr>
            <a:r>
              <a:rPr b="0" i="0" lang="en-US" sz="17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Declan Fleming, Chief Technology Strategist and Director of ITS</a:t>
            </a:r>
          </a:p>
          <a:p>
            <a:pPr indent="0" lvl="0" marL="0" marR="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mbria"/>
              <a:buNone/>
            </a:pPr>
            <a:r>
              <a:rPr b="0" i="1" lang="en-US" sz="17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University of California San Diego Library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Shape 2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 txBox="1"/>
          <p:nvPr>
            <p:ph type="title"/>
          </p:nvPr>
        </p:nvSpPr>
        <p:spPr>
          <a:xfrm>
            <a:off x="362160" y="74640"/>
            <a:ext cx="8229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ambria"/>
              <a:buNone/>
            </a:pPr>
            <a:r>
              <a:rPr lang="en-US" sz="4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DAMS 5!</a:t>
            </a:r>
          </a:p>
        </p:txBody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370800" y="1348516"/>
            <a:ext cx="8392200" cy="4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Migrate backend to Fedora 4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Implement new data model</a:t>
            </a:r>
          </a:p>
          <a:p>
            <a:pPr lvl="1" marR="0" rtl="0" algn="l">
              <a:spcBef>
                <a:spcPts val="640"/>
              </a:spcBef>
            </a:pPr>
            <a:r>
              <a:rPr lang="en-US"/>
              <a:t>PCDM/DPLA/Local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Integrated curation tools</a:t>
            </a:r>
          </a:p>
          <a:p>
            <a:pPr lvl="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Starting at CurationConcerns Level</a:t>
            </a:r>
          </a:p>
          <a:p>
            <a:pPr lvl="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Exhibits</a:t>
            </a:r>
          </a:p>
          <a:p>
            <a:pPr lvl="1" marR="0" rtl="0" algn="l">
              <a:spcBef>
                <a:spcPts val="640"/>
              </a:spcBef>
            </a:pPr>
            <a:r>
              <a:rPr lang="en-US"/>
              <a:t>Spotlight</a:t>
            </a:r>
          </a:p>
          <a:p>
            <a:pPr lvl="1" marR="0" rtl="0" algn="l">
              <a:spcBef>
                <a:spcPts val="640"/>
              </a:spcBef>
            </a:pPr>
            <a:r>
              <a:rPr lang="en-US"/>
              <a:t>Omeka</a:t>
            </a:r>
          </a:p>
          <a:p>
            <a:pPr lvl="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>
            <p:ph type="title"/>
          </p:nvPr>
        </p:nvSpPr>
        <p:spPr>
          <a:xfrm>
            <a:off x="362160" y="74640"/>
            <a:ext cx="82296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ambria"/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 Brief History….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70800" y="1348516"/>
            <a:ext cx="8392199" cy="4754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Origins of the DAMS at UCSD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~2001 - 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Dark archive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DAMS content focused on SC&amp;A, preservation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Rich metadata - investment in RDF/linked data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Development of a public access system (PAS)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Growth and refinement of our digital object viewer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Events management and preservation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>
            <p:ph type="title"/>
          </p:nvPr>
        </p:nvSpPr>
        <p:spPr>
          <a:xfrm>
            <a:off x="362160" y="74640"/>
            <a:ext cx="82296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ambria"/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Governance 	</a:t>
            </a:r>
          </a:p>
        </p:txBody>
      </p:sp>
      <p:sp>
        <p:nvSpPr>
          <p:cNvPr descr="https://illiad.ucsd.edu:8443/download/attachments/2294390/DLDP.jpg?version=2&amp;modificationDate=1381434196000&amp;api=v2" id="106" name="Shape 106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s://illiad.ucsd.edu:8443/download/attachments/2294390/DLDP.jpg?version=2&amp;modificationDate=1381434196000&amp;api=v2" id="107" name="Shape 107"/>
          <p:cNvSpPr/>
          <p:nvPr/>
        </p:nvSpPr>
        <p:spPr>
          <a:xfrm>
            <a:off x="307975" y="7937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7512" y="1219200"/>
            <a:ext cx="6771087" cy="4738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>
            <p:ph type="title"/>
          </p:nvPr>
        </p:nvSpPr>
        <p:spPr>
          <a:xfrm>
            <a:off x="362160" y="74640"/>
            <a:ext cx="82296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ambria"/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DAMS 4 Change Requests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370800" y="1348516"/>
            <a:ext cx="8392199" cy="4754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to better manage and display complex objects, data curation data sets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–"/>
            </a:pPr>
            <a:r>
              <a:rPr b="0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 revised data model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Desire to develop features collaboratively with a community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front end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–"/>
            </a:pPr>
            <a:r>
              <a:rPr b="0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Facilitate search engine discovery (SEO)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ct val="98666"/>
              <a:buFont typeface="Arial"/>
              <a:buChar char="•"/>
            </a:pPr>
            <a:r>
              <a:rPr b="0" i="0" lang="en-US" sz="296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Provide enhanced curatorial tools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 collection level records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functionality for user comments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462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31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23" name="Shape 123"/>
          <p:cNvSpPr txBox="1"/>
          <p:nvPr>
            <p:ph type="title"/>
          </p:nvPr>
        </p:nvSpPr>
        <p:spPr>
          <a:xfrm>
            <a:off x="362160" y="74640"/>
            <a:ext cx="82296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ambria"/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DAMS Architecture</a:t>
            </a:r>
          </a:p>
        </p:txBody>
      </p:sp>
      <p:sp>
        <p:nvSpPr>
          <p:cNvPr id="124" name="Shape 124"/>
          <p:cNvSpPr/>
          <p:nvPr/>
        </p:nvSpPr>
        <p:spPr>
          <a:xfrm>
            <a:off x="7620000" y="5943600"/>
            <a:ext cx="1066799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7620000" y="5562600"/>
            <a:ext cx="1371599" cy="12191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ams-architecture.png" id="126" name="Shape 1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886437"/>
            <a:ext cx="9144000" cy="6123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>
            <p:ph type="title"/>
          </p:nvPr>
        </p:nvSpPr>
        <p:spPr>
          <a:xfrm>
            <a:off x="362160" y="74640"/>
            <a:ext cx="82296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ambria"/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Hydra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457199" y="1570037"/>
            <a:ext cx="8686798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Homegrown -&gt; Community Model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Source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Blacklight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Testable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Hydra Camps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Consultants:  </a:t>
            </a:r>
            <a:r>
              <a:rPr b="0" i="0" lang="en-US" sz="3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http://curationexperts.com/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ydra_logo_ahead_captioned_realigned.png" id="135" name="Shape 135"/>
          <p:cNvPicPr preferRelativeResize="0"/>
          <p:nvPr/>
        </p:nvPicPr>
        <p:blipFill rotWithShape="1">
          <a:blip r:embed="rId5">
            <a:alphaModFix/>
          </a:blip>
          <a:srcRect b="0" l="0" r="69823" t="0"/>
          <a:stretch/>
        </p:blipFill>
        <p:spPr>
          <a:xfrm>
            <a:off x="0" y="5359400"/>
            <a:ext cx="2401657" cy="1676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acklight.png" id="136" name="Shape 1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43200" y="5651500"/>
            <a:ext cx="3225800" cy="113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>
            <p:ph idx="4294967295" type="title"/>
          </p:nvPr>
        </p:nvSpPr>
        <p:spPr>
          <a:xfrm>
            <a:off x="362160" y="74640"/>
            <a:ext cx="8229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ambria"/>
              <a:buNone/>
            </a:pPr>
            <a:r>
              <a:rPr lang="en-US" sz="4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Fedora Community</a:t>
            </a:r>
          </a:p>
        </p:txBody>
      </p:sp>
      <p:sp>
        <p:nvSpPr>
          <p:cNvPr id="144" name="Shape 144"/>
          <p:cNvSpPr txBox="1"/>
          <p:nvPr>
            <p:ph idx="4294967295" type="body"/>
          </p:nvPr>
        </p:nvSpPr>
        <p:spPr>
          <a:xfrm>
            <a:off x="370800" y="1348516"/>
            <a:ext cx="8392200" cy="4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640"/>
              </a:spcBef>
              <a:buNone/>
            </a:pPr>
            <a:r>
              <a:t/>
            </a:r>
            <a:endParaRPr/>
          </a:p>
        </p:txBody>
      </p:sp>
      <p:pic>
        <p:nvPicPr>
          <p:cNvPr descr="Arizona_State.png" id="145" name="Shape 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512" y="1138200"/>
            <a:ext cx="912955" cy="3899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rown_University.png" id="146" name="Shape 1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9337" y="1105387"/>
            <a:ext cx="912967" cy="4555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se_Western.png" id="147" name="Shape 1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62685" y="1132924"/>
            <a:ext cx="1756529" cy="4142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rles_Darwin_University.png" id="148" name="Shape 1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93937" y="1116343"/>
            <a:ext cx="1462246" cy="4142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lumbia_University_logo.png" id="149" name="Shape 14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612" y="1549403"/>
            <a:ext cx="1931570" cy="3573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rnell_University_logo.png" id="150" name="Shape 15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05850" y="1091628"/>
            <a:ext cx="1822275" cy="4555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FF_logo.png" id="151" name="Shape 15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21975" y="1055037"/>
            <a:ext cx="1257937" cy="5241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urham_University_logo.png" id="152" name="Shape 15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327935" y="1949575"/>
            <a:ext cx="995823" cy="429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mory_U_Logo.png" id="153" name="Shape 15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369462" y="1959142"/>
            <a:ext cx="1257939" cy="3253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orge_Washington_University_logo.png" id="154" name="Shape 15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801712" y="1880993"/>
            <a:ext cx="1041067" cy="4717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cuteam.gif" id="155" name="Shape 15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587712" y="1526968"/>
            <a:ext cx="128587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hent_University_logo.png" id="156" name="Shape 15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67862" y="2504512"/>
            <a:ext cx="695250" cy="492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psr-logo.png" id="157" name="Shape 15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756137" y="2729381"/>
            <a:ext cx="1030105" cy="182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diana_University_logotype.png" id="158" name="Shape 15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532762" y="2017237"/>
            <a:ext cx="190500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ohns_Hopkins_University_Logo.png" id="159" name="Shape 159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074750" y="2310737"/>
            <a:ext cx="1716388" cy="3573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_Trobe_University_logo.png" id="160" name="Shape 160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919787" y="2422205"/>
            <a:ext cx="1322441" cy="3781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fayette_College.jpg" id="161" name="Shape 161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2275136" y="2401867"/>
            <a:ext cx="1066593" cy="3831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Université_de_Lausanne.png" id="162" name="Shape 162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3403000" y="2396037"/>
            <a:ext cx="1257934" cy="471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ndon_school_of_economics_logo.png" id="163" name="Shape 163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5903162" y="2692845"/>
            <a:ext cx="1163714" cy="414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yrasis.png" id="164" name="Shape 164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8037387" y="1624140"/>
            <a:ext cx="1066594" cy="3481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cquarie.png" id="165" name="Shape 165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4136337" y="4188756"/>
            <a:ext cx="1163718" cy="3840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Master_University_logo.png" id="166" name="Shape 166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919775" y="2780975"/>
            <a:ext cx="1030120" cy="57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ational-Library-Wales.png" id="167" name="Shape 167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2987786" y="2911099"/>
            <a:ext cx="1367999" cy="3870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ationalLibraryOfMedicine-Logo.png" id="168" name="Shape 168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8524168" y="2091981"/>
            <a:ext cx="649532" cy="6631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IU_FullLogo.png" id="169" name="Shape 169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6842325" y="2285480"/>
            <a:ext cx="1285874" cy="4696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RC_Canada_logo.png" id="170" name="Shape 170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3333299" y="3871978"/>
            <a:ext cx="1517174" cy="2776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hio_State_University_logo.png" id="171" name="Shape 171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2559062" y="5792473"/>
            <a:ext cx="2122748" cy="3532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egon_State_University_logo.png" id="172" name="Shape 172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7134950" y="2741072"/>
            <a:ext cx="663130" cy="6631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nnsylvania_State_University_logo.png" id="173" name="Shape 173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133187" y="3559262"/>
            <a:ext cx="1462240" cy="4546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inceton_logo.png" id="174" name="Shape 174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2112300" y="3747951"/>
            <a:ext cx="1163718" cy="3327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utgers_University_logo.png" id="175" name="Shape 175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4406325" y="3411851"/>
            <a:ext cx="1030105" cy="3605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mithsonian_logo_color.png" id="176" name="Shape 176"/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2559050" y="4171430"/>
            <a:ext cx="649534" cy="7495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anford_logo.png" id="177" name="Shape 177"/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4136341" y="4644350"/>
            <a:ext cx="1556995" cy="4555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ufts_University_logo.png" id="178" name="Shape 178"/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5699001" y="3193368"/>
            <a:ext cx="1257938" cy="3758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cla.jpg" id="179" name="Shape 179"/>
          <p:cNvPicPr preferRelativeResize="0"/>
          <p:nvPr/>
        </p:nvPicPr>
        <p:blipFill>
          <a:blip r:embed="rId38">
            <a:alphaModFix/>
          </a:blip>
          <a:stretch>
            <a:fillRect/>
          </a:stretch>
        </p:blipFill>
        <p:spPr>
          <a:xfrm>
            <a:off x="7134962" y="3468243"/>
            <a:ext cx="1066592" cy="508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CONN_academic_logo.png" id="180" name="Shape 180"/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4454387" y="2993807"/>
            <a:ext cx="1066595" cy="3184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CSB_logo.png" id="181" name="Shape 181"/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118512" y="4225212"/>
            <a:ext cx="912956" cy="4860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SW_coat_of_arms.png" id="182" name="Shape 182"/>
          <p:cNvPicPr preferRelativeResize="0"/>
          <p:nvPr/>
        </p:nvPicPr>
        <p:blipFill>
          <a:blip r:embed="rId41">
            <a:alphaModFix/>
          </a:blip>
          <a:stretch>
            <a:fillRect/>
          </a:stretch>
        </p:blipFill>
        <p:spPr>
          <a:xfrm>
            <a:off x="8300153" y="2822400"/>
            <a:ext cx="856675" cy="8956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assAmherst_logo.png" id="183" name="Shape 183"/>
          <p:cNvPicPr preferRelativeResize="0"/>
          <p:nvPr/>
        </p:nvPicPr>
        <p:blipFill>
          <a:blip r:embed="rId42">
            <a:alphaModFix/>
          </a:blip>
          <a:stretch>
            <a:fillRect/>
          </a:stretch>
        </p:blipFill>
        <p:spPr>
          <a:xfrm>
            <a:off x="196890" y="5932875"/>
            <a:ext cx="2091168" cy="26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C_Chapel_Hill_Logo.png" id="184" name="Shape 184"/>
          <p:cNvPicPr preferRelativeResize="0"/>
          <p:nvPr/>
        </p:nvPicPr>
        <p:blipFill>
          <a:blip r:embed="rId43">
            <a:alphaModFix/>
          </a:blip>
          <a:stretch>
            <a:fillRect/>
          </a:stretch>
        </p:blipFill>
        <p:spPr>
          <a:xfrm>
            <a:off x="5490762" y="4064893"/>
            <a:ext cx="1285875" cy="351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iversity_of_Alberta.png" id="185" name="Shape 185"/>
          <p:cNvPicPr preferRelativeResize="0"/>
          <p:nvPr/>
        </p:nvPicPr>
        <p:blipFill>
          <a:blip r:embed="rId44">
            <a:alphaModFix/>
          </a:blip>
          <a:stretch>
            <a:fillRect/>
          </a:stretch>
        </p:blipFill>
        <p:spPr>
          <a:xfrm>
            <a:off x="6888712" y="4027374"/>
            <a:ext cx="1462256" cy="3423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iversity_of_Cincinnati_logo.png" id="186" name="Shape 186"/>
          <p:cNvPicPr preferRelativeResize="0"/>
          <p:nvPr/>
        </p:nvPicPr>
        <p:blipFill>
          <a:blip r:embed="rId45">
            <a:alphaModFix/>
          </a:blip>
          <a:stretch>
            <a:fillRect/>
          </a:stretch>
        </p:blipFill>
        <p:spPr>
          <a:xfrm>
            <a:off x="8247310" y="3756818"/>
            <a:ext cx="856668" cy="3734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iversity_of_Houston.png" id="187" name="Shape 187"/>
          <p:cNvPicPr preferRelativeResize="0"/>
          <p:nvPr/>
        </p:nvPicPr>
        <p:blipFill>
          <a:blip r:embed="rId46">
            <a:alphaModFix/>
          </a:blip>
          <a:stretch>
            <a:fillRect/>
          </a:stretch>
        </p:blipFill>
        <p:spPr>
          <a:xfrm>
            <a:off x="1395050" y="4877603"/>
            <a:ext cx="1066593" cy="2770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iversity_of_Maryland.png" id="188" name="Shape 188"/>
          <p:cNvPicPr preferRelativeResize="0"/>
          <p:nvPr/>
        </p:nvPicPr>
        <p:blipFill>
          <a:blip r:embed="rId47">
            <a:alphaModFix/>
          </a:blip>
          <a:stretch>
            <a:fillRect/>
          </a:stretch>
        </p:blipFill>
        <p:spPr>
          <a:xfrm>
            <a:off x="5990612" y="4823162"/>
            <a:ext cx="1609067" cy="263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iversity_of_Notre_Dame_logo.png" id="189" name="Shape 189"/>
          <p:cNvPicPr preferRelativeResize="0"/>
          <p:nvPr/>
        </p:nvPicPr>
        <p:blipFill>
          <a:blip r:embed="rId48">
            <a:alphaModFix/>
          </a:blip>
          <a:stretch>
            <a:fillRect/>
          </a:stretch>
        </p:blipFill>
        <p:spPr>
          <a:xfrm>
            <a:off x="7798087" y="4532233"/>
            <a:ext cx="1368000" cy="3377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iversity_of_Oklahoma.png" id="190" name="Shape 190"/>
          <p:cNvPicPr preferRelativeResize="0"/>
          <p:nvPr/>
        </p:nvPicPr>
        <p:blipFill>
          <a:blip r:embed="rId49">
            <a:alphaModFix/>
          </a:blip>
          <a:stretch>
            <a:fillRect/>
          </a:stretch>
        </p:blipFill>
        <p:spPr>
          <a:xfrm>
            <a:off x="118515" y="5193770"/>
            <a:ext cx="1931575" cy="4882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iversity_of_Oregon_logo.png" id="191" name="Shape 191"/>
          <p:cNvPicPr preferRelativeResize="0"/>
          <p:nvPr/>
        </p:nvPicPr>
        <p:blipFill>
          <a:blip r:embed="rId50">
            <a:alphaModFix/>
          </a:blip>
          <a:stretch>
            <a:fillRect/>
          </a:stretch>
        </p:blipFill>
        <p:spPr>
          <a:xfrm>
            <a:off x="3139364" y="5449247"/>
            <a:ext cx="1904999" cy="3382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iversity_of_Oxford.png" id="192" name="Shape 192"/>
          <p:cNvPicPr preferRelativeResize="0"/>
          <p:nvPr/>
        </p:nvPicPr>
        <p:blipFill>
          <a:blip r:embed="rId51">
            <a:alphaModFix/>
          </a:blip>
          <a:stretch>
            <a:fillRect/>
          </a:stretch>
        </p:blipFill>
        <p:spPr>
          <a:xfrm>
            <a:off x="1297912" y="4266542"/>
            <a:ext cx="1163739" cy="35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iversity_of_Pittsburgh.png" id="193" name="Shape 193"/>
          <p:cNvPicPr preferRelativeResize="0"/>
          <p:nvPr/>
        </p:nvPicPr>
        <p:blipFill>
          <a:blip r:embed="rId52">
            <a:alphaModFix/>
          </a:blip>
          <a:stretch>
            <a:fillRect/>
          </a:stretch>
        </p:blipFill>
        <p:spPr>
          <a:xfrm>
            <a:off x="118510" y="5559324"/>
            <a:ext cx="2055001" cy="3184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iversity_of_Prince_Edward_Island.png" id="194" name="Shape 194"/>
          <p:cNvPicPr preferRelativeResize="0"/>
          <p:nvPr/>
        </p:nvPicPr>
        <p:blipFill>
          <a:blip r:embed="rId53">
            <a:alphaModFix/>
          </a:blip>
          <a:stretch>
            <a:fillRect/>
          </a:stretch>
        </p:blipFill>
        <p:spPr>
          <a:xfrm>
            <a:off x="59925" y="4905800"/>
            <a:ext cx="1030124" cy="4006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iversity_of_Rochester_logo.svg.png" id="195" name="Shape 195"/>
          <p:cNvPicPr preferRelativeResize="0"/>
          <p:nvPr/>
        </p:nvPicPr>
        <p:blipFill>
          <a:blip r:embed="rId54">
            <a:alphaModFix/>
          </a:blip>
          <a:stretch>
            <a:fillRect/>
          </a:stretch>
        </p:blipFill>
        <p:spPr>
          <a:xfrm>
            <a:off x="4660937" y="5095223"/>
            <a:ext cx="1609049" cy="3315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iversity_of_Texas_Austin.png" id="196" name="Shape 196"/>
          <p:cNvPicPr preferRelativeResize="0"/>
          <p:nvPr/>
        </p:nvPicPr>
        <p:blipFill>
          <a:blip r:embed="rId55">
            <a:alphaModFix/>
          </a:blip>
          <a:stretch>
            <a:fillRect/>
          </a:stretch>
        </p:blipFill>
        <p:spPr>
          <a:xfrm>
            <a:off x="8114210" y="4904106"/>
            <a:ext cx="912955" cy="398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iversity_of_the_Sunshine_Coast_-_2.svg.png" id="197" name="Shape 197"/>
          <p:cNvPicPr preferRelativeResize="0"/>
          <p:nvPr/>
        </p:nvPicPr>
        <p:blipFill>
          <a:blip r:embed="rId56">
            <a:alphaModFix/>
          </a:blip>
          <a:stretch>
            <a:fillRect/>
          </a:stretch>
        </p:blipFill>
        <p:spPr>
          <a:xfrm>
            <a:off x="6610238" y="5813287"/>
            <a:ext cx="1163718" cy="3400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iversity_of_Toronto.png" id="198" name="Shape 198"/>
          <p:cNvPicPr preferRelativeResize="0"/>
          <p:nvPr/>
        </p:nvPicPr>
        <p:blipFill>
          <a:blip r:embed="rId57">
            <a:alphaModFix/>
          </a:blip>
          <a:stretch>
            <a:fillRect/>
          </a:stretch>
        </p:blipFill>
        <p:spPr>
          <a:xfrm>
            <a:off x="8037387" y="5336762"/>
            <a:ext cx="1066593" cy="4970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iversity_of_Wisconsin.png" id="199" name="Shape 199"/>
          <p:cNvPicPr preferRelativeResize="0"/>
          <p:nvPr/>
        </p:nvPicPr>
        <p:blipFill>
          <a:blip r:embed="rId58">
            <a:alphaModFix/>
          </a:blip>
          <a:stretch>
            <a:fillRect/>
          </a:stretch>
        </p:blipFill>
        <p:spPr>
          <a:xfrm>
            <a:off x="6549162" y="5184487"/>
            <a:ext cx="1285875" cy="4329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iversity_of_York_logo.png" id="200" name="Shape 200"/>
          <p:cNvPicPr preferRelativeResize="0"/>
          <p:nvPr/>
        </p:nvPicPr>
        <p:blipFill>
          <a:blip r:embed="rId59">
            <a:alphaModFix/>
          </a:blip>
          <a:stretch>
            <a:fillRect/>
          </a:stretch>
        </p:blipFill>
        <p:spPr>
          <a:xfrm>
            <a:off x="6050862" y="1589876"/>
            <a:ext cx="1904999" cy="2956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ofMichigan_logo.png" id="201" name="Shape 201"/>
          <p:cNvPicPr preferRelativeResize="0"/>
          <p:nvPr/>
        </p:nvPicPr>
        <p:blipFill>
          <a:blip r:embed="rId60">
            <a:alphaModFix/>
          </a:blip>
          <a:stretch>
            <a:fillRect/>
          </a:stretch>
        </p:blipFill>
        <p:spPr>
          <a:xfrm>
            <a:off x="5709375" y="4420400"/>
            <a:ext cx="2055000" cy="304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iversity-of-hull-logo.gif.png" id="202" name="Shape 202"/>
          <p:cNvPicPr preferRelativeResize="0"/>
          <p:nvPr/>
        </p:nvPicPr>
        <p:blipFill>
          <a:blip r:embed="rId61">
            <a:alphaModFix/>
          </a:blip>
          <a:stretch>
            <a:fillRect/>
          </a:stretch>
        </p:blipFill>
        <p:spPr>
          <a:xfrm>
            <a:off x="5243317" y="3615425"/>
            <a:ext cx="1704915" cy="295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stitution_logo.png" id="203" name="Shape 203"/>
          <p:cNvPicPr preferRelativeResize="0"/>
          <p:nvPr/>
        </p:nvPicPr>
        <p:blipFill>
          <a:blip r:embed="rId62">
            <a:alphaModFix/>
          </a:blip>
          <a:stretch>
            <a:fillRect/>
          </a:stretch>
        </p:blipFill>
        <p:spPr>
          <a:xfrm>
            <a:off x="4929177" y="1896237"/>
            <a:ext cx="1517174" cy="3153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ale_University_logo.svg.png" id="204" name="Shape 204"/>
          <p:cNvPicPr preferRelativeResize="0"/>
          <p:nvPr/>
        </p:nvPicPr>
        <p:blipFill>
          <a:blip r:embed="rId63">
            <a:alphaModFix/>
          </a:blip>
          <a:stretch>
            <a:fillRect/>
          </a:stretch>
        </p:blipFill>
        <p:spPr>
          <a:xfrm>
            <a:off x="8201550" y="5837056"/>
            <a:ext cx="912955" cy="3943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iversity_of_Manitoba.png" id="205" name="Shape 205"/>
          <p:cNvPicPr preferRelativeResize="0"/>
          <p:nvPr/>
        </p:nvPicPr>
        <p:blipFill>
          <a:blip r:embed="rId64">
            <a:alphaModFix/>
          </a:blip>
          <a:stretch>
            <a:fillRect/>
          </a:stretch>
        </p:blipFill>
        <p:spPr>
          <a:xfrm>
            <a:off x="2725824" y="4585597"/>
            <a:ext cx="2122742" cy="11940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negie_Mellon_University_logo_horiz_red Trans.png" id="206" name="Shape 206"/>
          <p:cNvPicPr preferRelativeResize="0"/>
          <p:nvPr/>
        </p:nvPicPr>
        <p:blipFill>
          <a:blip r:embed="rId65">
            <a:alphaModFix/>
          </a:blip>
          <a:stretch>
            <a:fillRect/>
          </a:stretch>
        </p:blipFill>
        <p:spPr>
          <a:xfrm>
            <a:off x="2006182" y="1596449"/>
            <a:ext cx="2404261" cy="216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rthwestern_horizontal_CMYK.png" id="207" name="Shape 207"/>
          <p:cNvPicPr preferRelativeResize="0"/>
          <p:nvPr/>
        </p:nvPicPr>
        <p:blipFill>
          <a:blip r:embed="rId66">
            <a:alphaModFix/>
          </a:blip>
          <a:stretch>
            <a:fillRect/>
          </a:stretch>
        </p:blipFill>
        <p:spPr>
          <a:xfrm>
            <a:off x="-29700" y="3152568"/>
            <a:ext cx="1704901" cy="3788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t_institute_of_chicago_logo.png" id="208" name="Shape 208"/>
          <p:cNvPicPr preferRelativeResize="0"/>
          <p:nvPr/>
        </p:nvPicPr>
        <p:blipFill>
          <a:blip r:embed="rId67">
            <a:alphaModFix/>
          </a:blip>
          <a:stretch>
            <a:fillRect/>
          </a:stretch>
        </p:blipFill>
        <p:spPr>
          <a:xfrm>
            <a:off x="7875167" y="2692844"/>
            <a:ext cx="571908" cy="57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iversity_of_California_san_diego_logo.png" id="209" name="Shape 209"/>
          <p:cNvPicPr preferRelativeResize="0"/>
          <p:nvPr/>
        </p:nvPicPr>
        <p:blipFill>
          <a:blip r:embed="rId68">
            <a:alphaModFix/>
          </a:blip>
          <a:stretch>
            <a:fillRect/>
          </a:stretch>
        </p:blipFill>
        <p:spPr>
          <a:xfrm>
            <a:off x="592812" y="3883675"/>
            <a:ext cx="1462237" cy="2835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rtheastern-logo.png" id="210" name="Shape 210"/>
          <p:cNvPicPr preferRelativeResize="0"/>
          <p:nvPr/>
        </p:nvPicPr>
        <p:blipFill>
          <a:blip r:embed="rId69">
            <a:alphaModFix/>
          </a:blip>
          <a:stretch>
            <a:fillRect/>
          </a:stretch>
        </p:blipFill>
        <p:spPr>
          <a:xfrm>
            <a:off x="1595437" y="3401754"/>
            <a:ext cx="1609070" cy="2954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ppsala_University_Logo.png" id="211" name="Shape 211"/>
          <p:cNvPicPr preferRelativeResize="0"/>
          <p:nvPr/>
        </p:nvPicPr>
        <p:blipFill>
          <a:blip r:embed="rId70">
            <a:alphaModFix/>
          </a:blip>
          <a:stretch>
            <a:fillRect/>
          </a:stretch>
        </p:blipFill>
        <p:spPr>
          <a:xfrm>
            <a:off x="3324825" y="4233153"/>
            <a:ext cx="695252" cy="6631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illanova_University_Logo.png" id="212" name="Shape 212"/>
          <p:cNvPicPr preferRelativeResize="0"/>
          <p:nvPr/>
        </p:nvPicPr>
        <p:blipFill>
          <a:blip r:embed="rId71">
            <a:alphaModFix/>
          </a:blip>
          <a:stretch>
            <a:fillRect/>
          </a:stretch>
        </p:blipFill>
        <p:spPr>
          <a:xfrm>
            <a:off x="4914900" y="5949193"/>
            <a:ext cx="1462255" cy="27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uke_university_library_logo_outline_blue_png.png" id="213" name="Shape 213"/>
          <p:cNvPicPr preferRelativeResize="0"/>
          <p:nvPr/>
        </p:nvPicPr>
        <p:blipFill>
          <a:blip r:embed="rId72">
            <a:alphaModFix/>
          </a:blip>
          <a:stretch>
            <a:fillRect/>
          </a:stretch>
        </p:blipFill>
        <p:spPr>
          <a:xfrm>
            <a:off x="118512" y="1980484"/>
            <a:ext cx="1163716" cy="3679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iversity_of_Denver_logo.png" id="214" name="Shape 214"/>
          <p:cNvPicPr preferRelativeResize="0"/>
          <p:nvPr/>
        </p:nvPicPr>
        <p:blipFill>
          <a:blip r:embed="rId73">
            <a:alphaModFix/>
          </a:blip>
          <a:stretch>
            <a:fillRect/>
          </a:stretch>
        </p:blipFill>
        <p:spPr>
          <a:xfrm>
            <a:off x="3208587" y="3351587"/>
            <a:ext cx="1322449" cy="4669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ational_Library_of_Ireland_logo.png" id="215" name="Shape 215"/>
          <p:cNvPicPr preferRelativeResize="0"/>
          <p:nvPr/>
        </p:nvPicPr>
        <p:blipFill>
          <a:blip r:embed="rId74">
            <a:alphaModFix/>
          </a:blip>
          <a:stretch>
            <a:fillRect/>
          </a:stretch>
        </p:blipFill>
        <p:spPr>
          <a:xfrm>
            <a:off x="1949887" y="2761975"/>
            <a:ext cx="1066598" cy="5084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iversity_of_Western_Sydney_logo.png" id="216" name="Shape 216"/>
          <p:cNvPicPr preferRelativeResize="0"/>
          <p:nvPr/>
        </p:nvPicPr>
        <p:blipFill>
          <a:blip r:embed="rId75">
            <a:alphaModFix/>
          </a:blip>
          <a:stretch>
            <a:fillRect/>
          </a:stretch>
        </p:blipFill>
        <p:spPr>
          <a:xfrm>
            <a:off x="5112725" y="5374250"/>
            <a:ext cx="1066599" cy="4993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ork-university-logo.png" id="217" name="Shape 217"/>
          <p:cNvPicPr preferRelativeResize="0"/>
          <p:nvPr/>
        </p:nvPicPr>
        <p:blipFill>
          <a:blip r:embed="rId76">
            <a:alphaModFix/>
          </a:blip>
          <a:stretch>
            <a:fillRect/>
          </a:stretch>
        </p:blipFill>
        <p:spPr>
          <a:xfrm>
            <a:off x="2096812" y="5247686"/>
            <a:ext cx="995826" cy="358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Shape 2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 txBox="1"/>
          <p:nvPr>
            <p:ph type="title"/>
          </p:nvPr>
        </p:nvSpPr>
        <p:spPr>
          <a:xfrm>
            <a:off x="457200" y="-1063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ambria"/>
              <a:buNone/>
            </a:pPr>
            <a:r>
              <a:rPr lang="en-US" sz="4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Hydra Partners</a:t>
            </a:r>
          </a:p>
        </p:txBody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Clr>
                <a:srgbClr val="333333"/>
              </a:buClr>
              <a:buSzPct val="100000"/>
              <a:buFont typeface="Arial"/>
              <a:buChar char="•"/>
            </a:pPr>
            <a:r>
              <a:rPr lang="en-US" sz="1200" u="sng">
                <a:solidFill>
                  <a:srgbClr val="0066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/>
              </a:rPr>
              <a:t>Stanford University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rgbClr val="333333"/>
              </a:buClr>
              <a:buSzPct val="100000"/>
              <a:buFont typeface="Arial"/>
              <a:buChar char="•"/>
            </a:pPr>
            <a:r>
              <a:rPr lang="en-US" sz="1200" u="sng">
                <a:solidFill>
                  <a:srgbClr val="0066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5"/>
              </a:rPr>
              <a:t>University of Virginia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rgbClr val="333333"/>
              </a:buClr>
              <a:buSzPct val="100000"/>
              <a:buFont typeface="Arial"/>
              <a:buChar char="•"/>
            </a:pPr>
            <a:r>
              <a:rPr lang="en-US" sz="1200" u="sng">
                <a:solidFill>
                  <a:srgbClr val="0066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6"/>
              </a:rPr>
              <a:t>University of Hull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rgbClr val="333333"/>
              </a:buClr>
              <a:buSzPct val="100000"/>
              <a:buFont typeface="Arial"/>
              <a:buChar char="•"/>
            </a:pPr>
            <a:r>
              <a:rPr lang="en-US" sz="1200" u="sng">
                <a:solidFill>
                  <a:srgbClr val="0066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7"/>
              </a:rPr>
              <a:t>Fedora Commons</a:t>
            </a:r>
            <a:r>
              <a:rPr lang="en-US" sz="12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(now part of DuraSpace)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rgbClr val="333333"/>
              </a:buClr>
              <a:buSzPct val="100000"/>
              <a:buFont typeface="Arial"/>
              <a:buChar char="•"/>
            </a:pPr>
            <a:r>
              <a:rPr lang="en-US" sz="1200" u="sng">
                <a:solidFill>
                  <a:srgbClr val="0066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8"/>
              </a:rPr>
              <a:t>University of Notre Dame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rgbClr val="333333"/>
              </a:buClr>
              <a:buSzPct val="100000"/>
              <a:buFont typeface="Arial"/>
              <a:buChar char="•"/>
            </a:pPr>
            <a:r>
              <a:rPr lang="en-US" sz="1200" u="sng">
                <a:solidFill>
                  <a:srgbClr val="0066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9"/>
              </a:rPr>
              <a:t>Northwestern University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rgbClr val="333333"/>
              </a:buClr>
              <a:buSzPct val="100000"/>
              <a:buFont typeface="Arial"/>
              <a:buChar char="•"/>
            </a:pPr>
            <a:r>
              <a:rPr lang="en-US" sz="1200" u="sng">
                <a:solidFill>
                  <a:srgbClr val="0066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10"/>
              </a:rPr>
              <a:t>Columbia University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rgbClr val="333333"/>
              </a:buClr>
              <a:buSzPct val="100000"/>
              <a:buFont typeface="Arial"/>
              <a:buChar char="•"/>
            </a:pPr>
            <a:r>
              <a:rPr lang="en-US" sz="1200" u="sng">
                <a:solidFill>
                  <a:srgbClr val="0066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11"/>
              </a:rPr>
              <a:t>Penn State University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rgbClr val="333333"/>
              </a:buClr>
              <a:buSzPct val="100000"/>
              <a:buFont typeface="Arial"/>
              <a:buChar char="•"/>
            </a:pPr>
            <a:r>
              <a:rPr lang="en-US" sz="1200" u="sng">
                <a:solidFill>
                  <a:srgbClr val="0066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12"/>
              </a:rPr>
              <a:t>Indiana University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rgbClr val="333333"/>
              </a:buClr>
              <a:buSzPct val="100000"/>
              <a:buFont typeface="Arial"/>
              <a:buChar char="•"/>
            </a:pPr>
            <a:r>
              <a:rPr lang="en-US" sz="1200" u="sng">
                <a:solidFill>
                  <a:srgbClr val="0066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13"/>
              </a:rPr>
              <a:t>London School of Economics and Political Science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rgbClr val="333333"/>
              </a:buClr>
              <a:buSzPct val="100000"/>
              <a:buFont typeface="Arial"/>
              <a:buChar char="•"/>
            </a:pPr>
            <a:r>
              <a:rPr lang="en-US" sz="1200" u="sng">
                <a:solidFill>
                  <a:srgbClr val="0066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14"/>
              </a:rPr>
              <a:t>Rock and Roll Hall of Fame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rgbClr val="333333"/>
              </a:buClr>
              <a:buSzPct val="100000"/>
              <a:buFont typeface="Arial"/>
              <a:buChar char="•"/>
            </a:pPr>
            <a:r>
              <a:rPr lang="en-US" sz="1200" u="sng">
                <a:solidFill>
                  <a:srgbClr val="0066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15"/>
              </a:rPr>
              <a:t>The Royal Library of Denmark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rgbClr val="333333"/>
              </a:buClr>
              <a:buSzPct val="100000"/>
              <a:buFont typeface="Arial"/>
              <a:buChar char="•"/>
            </a:pPr>
            <a:r>
              <a:rPr lang="en-US" sz="1200" u="sng">
                <a:solidFill>
                  <a:srgbClr val="0066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16"/>
              </a:rPr>
              <a:t>WGBH</a:t>
            </a:r>
          </a:p>
          <a:p>
            <a:pPr indent="127000" lvl="0" rtl="0">
              <a:lnSpc>
                <a:spcPct val="150000"/>
              </a:lnSpc>
              <a:spcBef>
                <a:spcPts val="0"/>
              </a:spcBef>
              <a:buClr>
                <a:srgbClr val="333333"/>
              </a:buClr>
              <a:buSzPct val="100000"/>
              <a:buFont typeface="Arial"/>
              <a:buChar char="•"/>
            </a:pPr>
            <a:r>
              <a:rPr lang="en-US" sz="1200" u="sng">
                <a:solidFill>
                  <a:srgbClr val="0066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17"/>
              </a:rPr>
              <a:t>Boston Public Library</a:t>
            </a:r>
          </a:p>
          <a:p>
            <a:pPr indent="127000" lvl="0" rtl="0">
              <a:lnSpc>
                <a:spcPct val="150000"/>
              </a:lnSpc>
              <a:spcBef>
                <a:spcPts val="0"/>
              </a:spcBef>
              <a:buClr>
                <a:srgbClr val="333333"/>
              </a:buClr>
              <a:buSzPct val="100000"/>
              <a:buFont typeface="Arial"/>
              <a:buChar char="•"/>
            </a:pPr>
            <a:r>
              <a:rPr lang="en-US" sz="1200" u="sng">
                <a:solidFill>
                  <a:srgbClr val="0066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18"/>
              </a:rPr>
              <a:t>Duke University</a:t>
            </a:r>
          </a:p>
          <a:p>
            <a:pPr indent="127000" lvl="0" rtl="0">
              <a:lnSpc>
                <a:spcPct val="150000"/>
              </a:lnSpc>
              <a:spcBef>
                <a:spcPts val="0"/>
              </a:spcBef>
              <a:buClr>
                <a:srgbClr val="333333"/>
              </a:buClr>
              <a:buSzPct val="100000"/>
              <a:buFont typeface="Arial"/>
              <a:buChar char="•"/>
            </a:pPr>
            <a:r>
              <a:rPr lang="en-US" sz="1200" u="sng">
                <a:solidFill>
                  <a:srgbClr val="0066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19"/>
              </a:rPr>
              <a:t>Yale University</a:t>
            </a:r>
          </a:p>
        </p:txBody>
      </p:sp>
      <p:sp>
        <p:nvSpPr>
          <p:cNvPr id="226" name="Shape 226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Clr>
                <a:srgbClr val="333333"/>
              </a:buClr>
              <a:buSzPct val="100000"/>
            </a:pPr>
            <a:r>
              <a:rPr lang="en-US" sz="1200" u="sng">
                <a:solidFill>
                  <a:srgbClr val="0066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20"/>
              </a:rPr>
              <a:t>Virginia Tech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333333"/>
              </a:buClr>
              <a:buSzPct val="100000"/>
            </a:pPr>
            <a:r>
              <a:rPr lang="en-US" sz="1200" u="sng">
                <a:solidFill>
                  <a:srgbClr val="0066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21"/>
              </a:rPr>
              <a:t>University of Cincinnati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333333"/>
              </a:buClr>
              <a:buSzPct val="100000"/>
            </a:pPr>
            <a:r>
              <a:rPr lang="en-US" sz="1200" u="sng">
                <a:solidFill>
                  <a:srgbClr val="0066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22"/>
              </a:rPr>
              <a:t>Princeton University Library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333333"/>
              </a:buClr>
              <a:buSzPct val="100000"/>
            </a:pPr>
            <a:r>
              <a:rPr lang="en-US" sz="1200" u="sng">
                <a:solidFill>
                  <a:srgbClr val="0066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23"/>
              </a:rPr>
              <a:t>Cornell University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333333"/>
              </a:buClr>
              <a:buSzPct val="100000"/>
            </a:pPr>
            <a:r>
              <a:rPr lang="en-US" sz="12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University of Oregon (as </a:t>
            </a:r>
            <a:r>
              <a:rPr lang="en-US" sz="1200" u="sng">
                <a:solidFill>
                  <a:srgbClr val="0066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24"/>
              </a:rPr>
              <a:t>Oregon Digital</a:t>
            </a:r>
            <a:r>
              <a:rPr lang="en-US" sz="12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333333"/>
              </a:buClr>
              <a:buSzPct val="100000"/>
            </a:pPr>
            <a:r>
              <a:rPr lang="en-US" sz="12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Oregon State University (as </a:t>
            </a:r>
            <a:r>
              <a:rPr lang="en-US" sz="1200" u="sng">
                <a:solidFill>
                  <a:srgbClr val="0066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25"/>
              </a:rPr>
              <a:t>Oregon Digital</a:t>
            </a:r>
            <a:r>
              <a:rPr lang="en-US" sz="12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333333"/>
              </a:buClr>
              <a:buSzPct val="100000"/>
            </a:pPr>
            <a:r>
              <a:rPr lang="en-US" sz="1200" u="sng">
                <a:solidFill>
                  <a:srgbClr val="0066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26"/>
              </a:rPr>
              <a:t>Case Western Reserve University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333333"/>
              </a:buClr>
              <a:buSzPct val="100000"/>
            </a:pPr>
            <a:r>
              <a:rPr lang="en-US" sz="1200" u="sng">
                <a:solidFill>
                  <a:srgbClr val="0066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27"/>
              </a:rPr>
              <a:t>Tufts University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333333"/>
              </a:buClr>
              <a:buSzPct val="100000"/>
            </a:pPr>
            <a:r>
              <a:rPr lang="en-US" sz="1200" u="sng">
                <a:solidFill>
                  <a:srgbClr val="0066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28"/>
              </a:rPr>
              <a:t>Duoc UC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333333"/>
              </a:buClr>
              <a:buSzPct val="100000"/>
            </a:pPr>
            <a:r>
              <a:rPr lang="en-US" sz="1200" u="sng">
                <a:solidFill>
                  <a:srgbClr val="0066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29"/>
              </a:rPr>
              <a:t>University of Alberta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333333"/>
              </a:buClr>
              <a:buSzPct val="100000"/>
            </a:pPr>
            <a:r>
              <a:rPr lang="en-US" sz="1200" u="sng">
                <a:solidFill>
                  <a:srgbClr val="0066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0"/>
              </a:rPr>
              <a:t>Digital Public Library of America (DPLA)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333333"/>
              </a:buClr>
              <a:buSzPct val="100000"/>
            </a:pPr>
            <a:r>
              <a:rPr lang="en-US" sz="1200" u="sng">
                <a:solidFill>
                  <a:srgbClr val="0066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1"/>
              </a:rPr>
              <a:t>University of Michigan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333333"/>
              </a:buClr>
              <a:buSzPct val="100000"/>
            </a:pPr>
            <a:r>
              <a:rPr lang="en-US" sz="1200" u="sng">
                <a:solidFill>
                  <a:srgbClr val="0066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2"/>
              </a:rPr>
              <a:t>University of California, San Diego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333333"/>
              </a:buClr>
              <a:buSzPct val="100000"/>
            </a:pPr>
            <a:r>
              <a:rPr lang="en-US" sz="1200" u="sng">
                <a:solidFill>
                  <a:srgbClr val="0066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3"/>
              </a:rPr>
              <a:t>University of York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333333"/>
              </a:buClr>
              <a:buSzPct val="100000"/>
            </a:pPr>
            <a:r>
              <a:rPr lang="en-US" sz="1200" u="sng">
                <a:solidFill>
                  <a:srgbClr val="0066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4"/>
              </a:rPr>
              <a:t>Lafayette College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333333"/>
              </a:buClr>
              <a:buSzPct val="100000"/>
            </a:pPr>
            <a:r>
              <a:rPr lang="en-US" sz="12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Washington University in St Louis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Shape 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Shape 233"/>
          <p:cNvSpPr txBox="1"/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ambria"/>
              <a:buNone/>
            </a:pPr>
            <a:r>
              <a:rPr lang="en-US" sz="4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Hydra Never Stops</a:t>
            </a:r>
          </a:p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t/>
            </a:r>
            <a:endParaRPr/>
          </a:p>
        </p:txBody>
      </p:sp>
      <p:grpSp>
        <p:nvGrpSpPr>
          <p:cNvPr id="235" name="Shape 235"/>
          <p:cNvGrpSpPr/>
          <p:nvPr/>
        </p:nvGrpSpPr>
        <p:grpSpPr>
          <a:xfrm>
            <a:off x="2069612" y="1360862"/>
            <a:ext cx="5004768" cy="5004768"/>
            <a:chOff x="88287" y="69449"/>
            <a:chExt cx="5004768" cy="5004768"/>
          </a:xfrm>
        </p:grpSpPr>
        <p:grpSp>
          <p:nvGrpSpPr>
            <p:cNvPr id="236" name="Shape 236"/>
            <p:cNvGrpSpPr/>
            <p:nvPr/>
          </p:nvGrpSpPr>
          <p:grpSpPr>
            <a:xfrm>
              <a:off x="88287" y="69449"/>
              <a:ext cx="5004768" cy="5004768"/>
              <a:chOff x="2286316" y="286207"/>
              <a:chExt cx="4571400" cy="4571400"/>
            </a:xfrm>
          </p:grpSpPr>
          <p:sp>
            <p:nvSpPr>
              <p:cNvPr id="237" name="Shape 237"/>
              <p:cNvSpPr/>
              <p:nvPr/>
            </p:nvSpPr>
            <p:spPr>
              <a:xfrm>
                <a:off x="2286316" y="286207"/>
                <a:ext cx="4571400" cy="4571400"/>
              </a:xfrm>
              <a:prstGeom prst="ellipse">
                <a:avLst/>
              </a:prstGeom>
              <a:solidFill>
                <a:srgbClr val="0277BD"/>
              </a:solidFill>
              <a:ln cap="flat" cmpd="sng" w="19050">
                <a:solidFill>
                  <a:srgbClr val="0277BD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Shape 238"/>
              <p:cNvSpPr txBox="1"/>
              <p:nvPr/>
            </p:nvSpPr>
            <p:spPr>
              <a:xfrm>
                <a:off x="3880075" y="317394"/>
                <a:ext cx="1383900" cy="36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rIns="91425" tIns="91425">
                <a:noAutofit/>
              </a:bodyPr>
              <a:lstStyle/>
              <a:p>
                <a:pPr lvl="0" rtl="0" algn="ctr">
                  <a:spcBef>
                    <a:spcPts val="0"/>
                  </a:spcBef>
                  <a:buNone/>
                </a:pPr>
                <a:r>
                  <a:rPr b="1" lang="en-US"/>
                  <a:t>Sufia</a:t>
                </a:r>
              </a:p>
            </p:txBody>
          </p:sp>
        </p:grpSp>
        <p:grpSp>
          <p:nvGrpSpPr>
            <p:cNvPr id="239" name="Shape 239"/>
            <p:cNvGrpSpPr/>
            <p:nvPr/>
          </p:nvGrpSpPr>
          <p:grpSpPr>
            <a:xfrm>
              <a:off x="541684" y="522711"/>
              <a:ext cx="4097942" cy="4097942"/>
              <a:chOff x="2871775" y="871525"/>
              <a:chExt cx="3400500" cy="3400500"/>
            </a:xfrm>
          </p:grpSpPr>
          <p:sp>
            <p:nvSpPr>
              <p:cNvPr id="240" name="Shape 240"/>
              <p:cNvSpPr/>
              <p:nvPr/>
            </p:nvSpPr>
            <p:spPr>
              <a:xfrm>
                <a:off x="2871775" y="871525"/>
                <a:ext cx="3400500" cy="3400500"/>
              </a:xfrm>
              <a:prstGeom prst="ellipse">
                <a:avLst/>
              </a:prstGeom>
              <a:solidFill>
                <a:srgbClr val="DB4437"/>
              </a:solidFill>
              <a:ln cap="flat" cmpd="sng" w="19050">
                <a:solidFill>
                  <a:srgbClr val="DB4437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Shape 241"/>
              <p:cNvSpPr txBox="1"/>
              <p:nvPr/>
            </p:nvSpPr>
            <p:spPr>
              <a:xfrm>
                <a:off x="3644100" y="970425"/>
                <a:ext cx="1855800" cy="36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rIns="91425" tIns="91425">
                <a:noAutofit/>
              </a:bodyPr>
              <a:lstStyle/>
              <a:p>
                <a:pPr lvl="0" rtl="0" algn="ctr">
                  <a:spcBef>
                    <a:spcPts val="0"/>
                  </a:spcBef>
                  <a:buNone/>
                </a:pPr>
                <a:r>
                  <a:rPr b="1" lang="en-US"/>
                  <a:t>CurationConcerns</a:t>
                </a:r>
              </a:p>
            </p:txBody>
          </p:sp>
        </p:grpSp>
        <p:grpSp>
          <p:nvGrpSpPr>
            <p:cNvPr id="242" name="Shape 242"/>
            <p:cNvGrpSpPr/>
            <p:nvPr/>
          </p:nvGrpSpPr>
          <p:grpSpPr>
            <a:xfrm>
              <a:off x="1051432" y="1032068"/>
              <a:ext cx="3078875" cy="3079215"/>
              <a:chOff x="3214925" y="1214650"/>
              <a:chExt cx="2714100" cy="2714400"/>
            </a:xfrm>
          </p:grpSpPr>
          <p:sp>
            <p:nvSpPr>
              <p:cNvPr id="243" name="Shape 243"/>
              <p:cNvSpPr/>
              <p:nvPr/>
            </p:nvSpPr>
            <p:spPr>
              <a:xfrm>
                <a:off x="3214925" y="1214650"/>
                <a:ext cx="2714100" cy="2714400"/>
              </a:xfrm>
              <a:prstGeom prst="ellipse">
                <a:avLst/>
              </a:prstGeom>
              <a:solidFill>
                <a:srgbClr val="FAFAFA"/>
              </a:solidFill>
              <a:ln cap="flat" cmpd="sng" w="19050">
                <a:solidFill>
                  <a:srgbClr val="FAFAFA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" name="Shape 244"/>
              <p:cNvSpPr txBox="1"/>
              <p:nvPr/>
            </p:nvSpPr>
            <p:spPr>
              <a:xfrm>
                <a:off x="3844050" y="1346700"/>
                <a:ext cx="1455900" cy="36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rIns="91425" tIns="91425">
                <a:noAutofit/>
              </a:bodyPr>
              <a:lstStyle/>
              <a:p>
                <a:pPr lvl="0" rtl="0" algn="ctr">
                  <a:spcBef>
                    <a:spcPts val="0"/>
                  </a:spcBef>
                  <a:buNone/>
                </a:pPr>
                <a:r>
                  <a:rPr b="1" lang="en-US"/>
                  <a:t>Hydra::Works</a:t>
                </a:r>
              </a:p>
            </p:txBody>
          </p:sp>
        </p:grpSp>
        <p:grpSp>
          <p:nvGrpSpPr>
            <p:cNvPr id="245" name="Shape 245"/>
            <p:cNvGrpSpPr/>
            <p:nvPr/>
          </p:nvGrpSpPr>
          <p:grpSpPr>
            <a:xfrm>
              <a:off x="1643523" y="1644336"/>
              <a:ext cx="1894697" cy="1894697"/>
              <a:chOff x="3880050" y="1879800"/>
              <a:chExt cx="1383900" cy="1383900"/>
            </a:xfrm>
          </p:grpSpPr>
          <p:sp>
            <p:nvSpPr>
              <p:cNvPr id="246" name="Shape 246"/>
              <p:cNvSpPr/>
              <p:nvPr/>
            </p:nvSpPr>
            <p:spPr>
              <a:xfrm>
                <a:off x="3880050" y="1879800"/>
                <a:ext cx="1383900" cy="1383900"/>
              </a:xfrm>
              <a:prstGeom prst="ellipse">
                <a:avLst/>
              </a:prstGeom>
              <a:solidFill>
                <a:srgbClr val="4FC3F7"/>
              </a:solidFill>
              <a:ln cap="flat" cmpd="sng" w="19050">
                <a:solidFill>
                  <a:srgbClr val="4FC3F7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/>
              </a:p>
            </p:txBody>
          </p:sp>
          <p:sp>
            <p:nvSpPr>
              <p:cNvPr id="247" name="Shape 247"/>
              <p:cNvSpPr txBox="1"/>
              <p:nvPr/>
            </p:nvSpPr>
            <p:spPr>
              <a:xfrm>
                <a:off x="3981894" y="1951356"/>
                <a:ext cx="1180500" cy="30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rIns="91425" tIns="91425">
                <a:noAutofit/>
              </a:bodyPr>
              <a:lstStyle/>
              <a:p>
                <a:pPr lvl="0" rtl="0" algn="ctr">
                  <a:spcBef>
                    <a:spcPts val="0"/>
                  </a:spcBef>
                  <a:buNone/>
                </a:pPr>
                <a:r>
                  <a:rPr b="1" lang="en-US"/>
                  <a:t>Hydra::PCDM</a:t>
                </a:r>
              </a:p>
            </p:txBody>
          </p:sp>
        </p:grpSp>
        <p:sp>
          <p:nvSpPr>
            <p:cNvPr id="248" name="Shape 248"/>
            <p:cNvSpPr/>
            <p:nvPr/>
          </p:nvSpPr>
          <p:spPr>
            <a:xfrm>
              <a:off x="2116949" y="2118118"/>
              <a:ext cx="947400" cy="947100"/>
            </a:xfrm>
            <a:prstGeom prst="ellipse">
              <a:avLst/>
            </a:prstGeom>
            <a:solidFill>
              <a:srgbClr val="0F9D58"/>
            </a:solidFill>
            <a:ln cap="flat" cmpd="sng" w="19050">
              <a:solidFill>
                <a:srgbClr val="0F9D58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b="1" lang="en-US"/>
                <a:t>AF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