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Arwen Hut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72E8DE4-D38D-4D3A-93CC-03C52E9286B2}">
  <a:tblStyle styleId="{772E8DE4-D38D-4D3A-93CC-03C52E9286B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Aaron and Carmen, do you think I should take a little time to introduce any of these, or other, concepts?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Created our own data model.  I’m not going to go into detail about this, but it was a very rich, complex, model.  It melded some common community standards into RDF (which if I haven’t mentioned before) is a linked data thing.  We hoped that others would adopt it and build on it, so we could share code, etc.  But.</a:t>
            </a:r>
          </a:p>
          <a:p>
            <a:pPr lvl="0">
              <a:spcBef>
                <a:spcPts val="0"/>
              </a:spcBef>
              <a:buNone/>
            </a:pPr>
            <a:r>
              <a:t/>
            </a:r>
            <a:endParaRPr/>
          </a:p>
          <a:p>
            <a:pPr lvl="0">
              <a:spcBef>
                <a:spcPts val="0"/>
              </a:spcBef>
              <a:buNone/>
            </a:pPr>
            <a:r>
              <a:rPr lang="en"/>
              <a:t>That didn’t happen.</a:t>
            </a:r>
          </a:p>
          <a:p>
            <a:pPr lvl="0">
              <a:spcBef>
                <a:spcPts val="0"/>
              </a:spcBef>
              <a:buNone/>
            </a:pPr>
            <a:r>
              <a:t/>
            </a:r>
            <a:endParaRPr/>
          </a:p>
          <a:p>
            <a:pPr lvl="0">
              <a:spcBef>
                <a:spcPts val="0"/>
              </a:spcBef>
              <a:buNone/>
            </a:pPr>
            <a:r>
              <a:rPr lang="en"/>
              <a:t>There were lots of reasons, timing, a lot of places weren’t implementing RDF yet, the complexity, and the way we created it.</a:t>
            </a:r>
          </a:p>
          <a:p>
            <a:pPr lvl="0">
              <a:spcBef>
                <a:spcPts val="0"/>
              </a:spcBef>
              <a:buNone/>
            </a:pPr>
            <a:r>
              <a:t/>
            </a:r>
            <a:endParaRPr/>
          </a:p>
          <a:p>
            <a:pPr lvl="0">
              <a:spcBef>
                <a:spcPts val="0"/>
              </a:spcBef>
              <a:buNone/>
            </a:pPr>
            <a:r>
              <a:rPr lang="en"/>
              <a:t>We implemented it, and learned a lot about the technologies we were dealing with, so we decided to do it again.</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time we approached it much differently.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And it worked out much better.</a:t>
            </a:r>
          </a:p>
          <a:p>
            <a:pPr lvl="0">
              <a:spcBef>
                <a:spcPts val="0"/>
              </a:spcBef>
              <a:buNone/>
            </a:pPr>
            <a:r>
              <a:t/>
            </a:r>
            <a:endParaRPr/>
          </a:p>
          <a:p>
            <a:pPr lvl="0">
              <a:spcBef>
                <a:spcPts val="0"/>
              </a:spcBef>
              <a:buNone/>
            </a:pPr>
            <a:r>
              <a:rPr lang="en"/>
              <a:t>There are two pieces that are kind of “done”</a:t>
            </a:r>
          </a:p>
          <a:p>
            <a:pPr lvl="0">
              <a:spcBef>
                <a:spcPts val="0"/>
              </a:spcBef>
              <a:buNone/>
            </a:pPr>
            <a:r>
              <a:t/>
            </a:r>
            <a:endParaRP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But we’re still working on descriptive metadata.  We have a draft of what we want, but after the community work on the other components, we just wanted more.</a:t>
            </a:r>
          </a:p>
          <a:p>
            <a:pPr lvl="0">
              <a:spcBef>
                <a:spcPts val="0"/>
              </a:spcBef>
              <a:buNone/>
            </a:pPr>
            <a:r>
              <a:t/>
            </a:r>
            <a:endParaRPr/>
          </a:p>
          <a:p>
            <a:pPr lvl="0">
              <a:spcBef>
                <a:spcPts val="0"/>
              </a:spcBef>
              <a:buNone/>
            </a:pPr>
            <a:r>
              <a:rPr lang="en"/>
              <a:t>But descriptive metadata has been harder. </a:t>
            </a:r>
          </a:p>
          <a:p>
            <a:pPr lvl="0">
              <a:spcBef>
                <a:spcPts val="0"/>
              </a:spcBef>
              <a:buNone/>
            </a:pPr>
            <a:r>
              <a:t/>
            </a:r>
            <a:endParaRPr/>
          </a:p>
          <a:p>
            <a:pPr lvl="0">
              <a:spcBef>
                <a:spcPts val="0"/>
              </a:spcBef>
              <a:buNone/>
            </a:pPr>
            <a:r>
              <a:rPr lang="en"/>
              <a:t>“Everybody wants one but nobody wants to use anybody else’s.”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t>But we think there’s a lot of long term value here, so we are still working towards this goal.  We aren’t freezing our work while we wait for something perfect, but we’re continuing to explore and build bridges and look for opportunities.</a:t>
            </a:r>
          </a:p>
          <a:p>
            <a:pPr lvl="0" rtl="0">
              <a:lnSpc>
                <a:spcPct val="115000"/>
              </a:lnSpc>
              <a:spcBef>
                <a:spcPts val="0"/>
              </a:spcBef>
              <a:spcAft>
                <a:spcPts val="1600"/>
              </a:spcAft>
              <a:buNone/>
            </a:pPr>
            <a:r>
              <a:rPr lang="en"/>
              <a:t>[slide content]</a:t>
            </a:r>
          </a:p>
          <a:p>
            <a:pPr lvl="0" rtl="0">
              <a:lnSpc>
                <a:spcPct val="115000"/>
              </a:lnSpc>
              <a:spcBef>
                <a:spcPts val="0"/>
              </a:spcBef>
              <a:spcAft>
                <a:spcPts val="1600"/>
              </a:spcAft>
              <a:buNone/>
            </a:pPr>
            <a:r>
              <a:t/>
            </a:r>
            <a:endParaRPr/>
          </a:p>
          <a:p>
            <a:pPr lvl="0" rtl="0">
              <a:lnSpc>
                <a:spcPct val="115000"/>
              </a:lnSpc>
              <a:spcBef>
                <a:spcPts val="0"/>
              </a:spcBef>
              <a:spcAft>
                <a:spcPts val="1600"/>
              </a:spcAft>
              <a:buNone/>
            </a:pPr>
            <a:r>
              <a:rPr lang="en"/>
              <a:t>So we’ve talked to a lot of people, shared our idea that it’s not A whole toothbrush we’re sharing, but maybe just the charger, or the base.  We all get our own brush.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200"/>
              <a:t>Here’s what we are thinking right now.  This is largely being worked on right now by UCSD and UCSB, but we’ve had, and will continue to have, conversations with others in the UC community and others in the Hydra community.  </a:t>
            </a:r>
          </a:p>
          <a:p>
            <a:pPr lvl="0" rtl="0">
              <a:lnSpc>
                <a:spcPct val="115000"/>
              </a:lnSpc>
              <a:spcBef>
                <a:spcPts val="0"/>
              </a:spcBef>
              <a:spcAft>
                <a:spcPts val="1600"/>
              </a:spcAft>
              <a:buNone/>
            </a:pPr>
            <a:r>
              <a:rPr lang="en" sz="1200"/>
              <a:t>Like with PCDM and the rights discussion, we’re not looking for 100% consensus but rather how much can we agree on, and how can we do that in a way that lets us build together, while still being free to do our own thing when we need to.  </a:t>
            </a:r>
          </a:p>
          <a:p>
            <a:pPr lvl="0" rtl="0">
              <a:lnSpc>
                <a:spcPct val="115000"/>
              </a:lnSpc>
              <a:spcBef>
                <a:spcPts val="0"/>
              </a:spcBef>
              <a:spcAft>
                <a:spcPts val="1600"/>
              </a:spcAft>
              <a:buNone/>
            </a:pPr>
            <a:r>
              <a:rPr lang="en" sz="1200"/>
              <a:t>So at the Core is, naturally Dublin Core.  This is the minimum level encoding, and the lingua franca that would cross most institutional boundaries.  </a:t>
            </a:r>
          </a:p>
          <a:p>
            <a:pPr lvl="0" rtl="0">
              <a:lnSpc>
                <a:spcPct val="115000"/>
              </a:lnSpc>
              <a:spcBef>
                <a:spcPts val="0"/>
              </a:spcBef>
              <a:spcAft>
                <a:spcPts val="1600"/>
              </a:spcAft>
              <a:buNone/>
            </a:pPr>
            <a:r>
              <a:rPr lang="en" sz="1200"/>
              <a:t>The next layer is the DPLA data model.  This is a pretty big step up in richness, and is both an increasingly important standard in the United States, as well as being cross-pollinated with the Europeana Data Model.  It is, however, still focused on large aggregations of primarily cultural heritage material.   </a:t>
            </a:r>
          </a:p>
          <a:p>
            <a:pPr lvl="0" rtl="0">
              <a:lnSpc>
                <a:spcPct val="115000"/>
              </a:lnSpc>
              <a:spcBef>
                <a:spcPts val="0"/>
              </a:spcBef>
              <a:spcAft>
                <a:spcPts val="1600"/>
              </a:spcAft>
              <a:buNone/>
            </a:pPr>
            <a:r>
              <a:rPr lang="en" sz="1200"/>
              <a:t>The next layer is what we are working on right now.  We nicknamed it Pacific Coast model, because the idea came about at the West Coast Hydra regional meeting.  The idea is that this layer would be more detailed and richer than the DPLA data model, while still applying to a wide number of institutions or hydra implementer</a:t>
            </a:r>
            <a:r>
              <a:rPr lang="en" sz="1200"/>
              <a:t>s.</a:t>
            </a:r>
          </a:p>
          <a:p>
            <a:pPr lvl="0" rtl="0">
              <a:lnSpc>
                <a:spcPct val="115000"/>
              </a:lnSpc>
              <a:spcBef>
                <a:spcPts val="0"/>
              </a:spcBef>
              <a:spcAft>
                <a:spcPts val="1600"/>
              </a:spcAft>
              <a:buNone/>
            </a:pPr>
            <a:r>
              <a:rPr lang="en" sz="1200"/>
              <a:t>The outside layer would be the most granular.  </a:t>
            </a:r>
          </a:p>
          <a:p>
            <a:pPr lvl="0" rtl="0">
              <a:lnSpc>
                <a:spcPct val="115000"/>
              </a:lnSpc>
              <a:spcBef>
                <a:spcPts val="0"/>
              </a:spcBef>
              <a:spcAft>
                <a:spcPts val="1600"/>
              </a:spcAft>
              <a:buNone/>
            </a:pPr>
            <a:r>
              <a:rPr lang="en" sz="1200"/>
              <a:t>A central part of this idea is that the layered models are created in such a way that the more granular and specific elements are modifications to the shared layers so a Principal Investigator - is a type of Researcher - is a type of Creator.  It allows a richness of expression which easily maps to a lingua franqa as needed.</a:t>
            </a:r>
          </a:p>
          <a:p>
            <a:pPr lvl="0" rtl="0">
              <a:spcBef>
                <a:spcPts val="0"/>
              </a:spcBef>
              <a:buClr>
                <a:schemeClr val="dk1"/>
              </a:buClr>
              <a:buSzPct val="91666"/>
              <a:buFont typeface="Arial"/>
              <a:buNone/>
            </a:pPr>
            <a:r>
              <a:rPr lang="en" sz="1200">
                <a:solidFill>
                  <a:schemeClr val="dk1"/>
                </a:solidFill>
              </a:rPr>
              <a:t>* Graphic inspired by the Hydra representation from John Stroop, and adapted for metadata by Chrissy Rissmeyer.  </a:t>
            </a:r>
          </a:p>
          <a:p>
            <a:pPr lvl="0" rtl="0">
              <a:lnSpc>
                <a:spcPct val="115000"/>
              </a:lnSpc>
              <a:spcBef>
                <a:spcPts val="0"/>
              </a:spcBef>
              <a:spcAft>
                <a:spcPts val="1600"/>
              </a:spcAft>
              <a:buNone/>
            </a:pPr>
            <a:r>
              <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latin typeface="Calibri"/>
                <a:ea typeface="Calibri"/>
                <a:cs typeface="Calibri"/>
                <a:sym typeface="Calibri"/>
              </a:rPr>
              <a:t>Metadata things available or being worked on</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Batch ingest (this is one we want to help build on)</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User deposit workflows</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Linked data support</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Exhibit creation and display</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API's for data</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Customizable access control</a:t>
            </a:r>
          </a:p>
          <a:p>
            <a:pPr indent="-298450" lvl="0" marL="457200">
              <a:lnSpc>
                <a:spcPct val="115000"/>
              </a:lnSpc>
              <a:spcBef>
                <a:spcPts val="0"/>
              </a:spcBef>
              <a:buClr>
                <a:schemeClr val="dk1"/>
              </a:buClr>
              <a:buSzPct val="100000"/>
            </a:pPr>
            <a:r>
              <a:rPr lang="en">
                <a:solidFill>
                  <a:schemeClr val="dk1"/>
                </a:solidFill>
                <a:latin typeface="Calibri"/>
                <a:ea typeface="Calibri"/>
                <a:cs typeface="Calibri"/>
                <a:sym typeface="Calibri"/>
              </a:rPr>
              <a:t>And lots more…</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want to talk about this word a bit - what I’m going to show is what we’ve developed for our current repository, it’s not what Sufia or Hydra-in-a-Box will look like out of the box, though many of the functions will be there in different forms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Collection records can have lots of metadata and description</a:t>
            </a:r>
          </a:p>
          <a:p>
            <a:pPr lvl="0">
              <a:spcBef>
                <a:spcPts val="0"/>
              </a:spcBef>
              <a:buNone/>
            </a:pPr>
            <a:r>
              <a:rPr lang="en"/>
              <a:t>And you can nest collection records, so have a parent collection (in this example Oceania) and sub-collections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 I’ve mentioned one of the big advantages of Hydra is that you can customize it, but that also means there needs to be some planning about how to implement.  </a:t>
            </a:r>
          </a:p>
          <a:p>
            <a:pPr lvl="0">
              <a:spcBef>
                <a:spcPts val="0"/>
              </a:spcBef>
              <a:buNone/>
            </a:pPr>
            <a:r>
              <a:t/>
            </a:r>
            <a:endParaRPr/>
          </a:p>
          <a:p>
            <a:pPr lvl="0">
              <a:spcBef>
                <a:spcPts val="0"/>
              </a:spcBef>
              <a:buNone/>
            </a:pPr>
            <a:r>
              <a:rPr lang="en"/>
              <a:t>So we created a data model.  This is basically documentation about what metadata you want, any rules about how they relate, or what can be done with it.  This includes both the stuff the user sees (descriptive metadata) and the hidden administrative and technical metadata that supports the system.  For example it could tell you that leaves must be attached to a branch, and that a branch can have many leaves. Or that a branch must be attached to a larger branch, and you could only have two layers of branches before reaching the trunk, etc.  But, of course, with stuff like titles and subjects and people.</a:t>
            </a:r>
          </a:p>
          <a:p>
            <a:pPr lvl="0">
              <a:spcBef>
                <a:spcPts val="0"/>
              </a:spcBef>
              <a:buNone/>
            </a:pPr>
            <a:r>
              <a:t/>
            </a:r>
            <a:endParaRPr/>
          </a:p>
          <a:p>
            <a:pPr lvl="0">
              <a:spcBef>
                <a:spcPts val="0"/>
              </a:spcBef>
              <a:buNone/>
            </a:pPr>
            <a:r>
              <a:rPr lang="en"/>
              <a:t>I should mention that are a number of Hydra Heads/Implementations which are currently available that can be deployed without requiring much customization, but there were fewer options when we started this, and we had a lot of, um, expectations for our metadata and system. So we  [click]</a:t>
            </a: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hub.com/duraspace/pcdm/wiki" TargetMode="External"/><Relationship Id="rId4" Type="http://schemas.openxmlformats.org/officeDocument/2006/relationships/hyperlink" Target="https://wiki.duraspace.org/display/hydra/Rights+Metadata+Recommend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40" Type="http://schemas.openxmlformats.org/officeDocument/2006/relationships/image" Target="../media/image48.png"/><Relationship Id="rId42" Type="http://schemas.openxmlformats.org/officeDocument/2006/relationships/image" Target="../media/image52.png"/><Relationship Id="rId41" Type="http://schemas.openxmlformats.org/officeDocument/2006/relationships/image" Target="../media/image46.jpg"/><Relationship Id="rId44" Type="http://schemas.openxmlformats.org/officeDocument/2006/relationships/image" Target="../media/image49.png"/><Relationship Id="rId43" Type="http://schemas.openxmlformats.org/officeDocument/2006/relationships/image" Target="../media/image50.png"/><Relationship Id="rId46" Type="http://schemas.openxmlformats.org/officeDocument/2006/relationships/image" Target="../media/image56.png"/><Relationship Id="rId4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09.png"/><Relationship Id="rId9" Type="http://schemas.openxmlformats.org/officeDocument/2006/relationships/image" Target="../media/image16.gif"/><Relationship Id="rId48" Type="http://schemas.openxmlformats.org/officeDocument/2006/relationships/image" Target="../media/image61.png"/><Relationship Id="rId47" Type="http://schemas.openxmlformats.org/officeDocument/2006/relationships/image" Target="../media/image53.png"/><Relationship Id="rId49" Type="http://schemas.openxmlformats.org/officeDocument/2006/relationships/image" Target="../media/image55.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7.png"/><Relationship Id="rId73" Type="http://schemas.openxmlformats.org/officeDocument/2006/relationships/image" Target="../media/image77.png"/><Relationship Id="rId72" Type="http://schemas.openxmlformats.org/officeDocument/2006/relationships/image" Target="../media/image79.png"/><Relationship Id="rId31" Type="http://schemas.openxmlformats.org/officeDocument/2006/relationships/image" Target="../media/image38.png"/><Relationship Id="rId75" Type="http://schemas.openxmlformats.org/officeDocument/2006/relationships/image" Target="../media/image86.png"/><Relationship Id="rId30" Type="http://schemas.openxmlformats.org/officeDocument/2006/relationships/image" Target="../media/image35.png"/><Relationship Id="rId74" Type="http://schemas.openxmlformats.org/officeDocument/2006/relationships/image" Target="../media/image81.png"/><Relationship Id="rId33" Type="http://schemas.openxmlformats.org/officeDocument/2006/relationships/image" Target="../media/image47.png"/><Relationship Id="rId32" Type="http://schemas.openxmlformats.org/officeDocument/2006/relationships/image" Target="../media/image40.png"/><Relationship Id="rId35" Type="http://schemas.openxmlformats.org/officeDocument/2006/relationships/image" Target="../media/image84.png"/><Relationship Id="rId34" Type="http://schemas.openxmlformats.org/officeDocument/2006/relationships/image" Target="../media/image43.png"/><Relationship Id="rId71" Type="http://schemas.openxmlformats.org/officeDocument/2006/relationships/image" Target="../media/image80.png"/><Relationship Id="rId70" Type="http://schemas.openxmlformats.org/officeDocument/2006/relationships/image" Target="../media/image76.png"/><Relationship Id="rId37" Type="http://schemas.openxmlformats.org/officeDocument/2006/relationships/image" Target="../media/image41.png"/><Relationship Id="rId36" Type="http://schemas.openxmlformats.org/officeDocument/2006/relationships/image" Target="../media/image44.png"/><Relationship Id="rId39" Type="http://schemas.openxmlformats.org/officeDocument/2006/relationships/image" Target="../media/image45.png"/><Relationship Id="rId38" Type="http://schemas.openxmlformats.org/officeDocument/2006/relationships/image" Target="../media/image51.png"/><Relationship Id="rId62" Type="http://schemas.openxmlformats.org/officeDocument/2006/relationships/image" Target="../media/image67.png"/><Relationship Id="rId61" Type="http://schemas.openxmlformats.org/officeDocument/2006/relationships/image" Target="../media/image66.png"/><Relationship Id="rId20" Type="http://schemas.openxmlformats.org/officeDocument/2006/relationships/image" Target="../media/image37.png"/><Relationship Id="rId64" Type="http://schemas.openxmlformats.org/officeDocument/2006/relationships/image" Target="../media/image69.png"/><Relationship Id="rId63" Type="http://schemas.openxmlformats.org/officeDocument/2006/relationships/image" Target="../media/image68.png"/><Relationship Id="rId22" Type="http://schemas.openxmlformats.org/officeDocument/2006/relationships/image" Target="../media/image33.png"/><Relationship Id="rId66" Type="http://schemas.openxmlformats.org/officeDocument/2006/relationships/image" Target="../media/image78.png"/><Relationship Id="rId21" Type="http://schemas.openxmlformats.org/officeDocument/2006/relationships/image" Target="../media/image32.png"/><Relationship Id="rId65" Type="http://schemas.openxmlformats.org/officeDocument/2006/relationships/image" Target="../media/image72.png"/><Relationship Id="rId24" Type="http://schemas.openxmlformats.org/officeDocument/2006/relationships/image" Target="../media/image31.jpg"/><Relationship Id="rId68" Type="http://schemas.openxmlformats.org/officeDocument/2006/relationships/image" Target="../media/image75.png"/><Relationship Id="rId23" Type="http://schemas.openxmlformats.org/officeDocument/2006/relationships/image" Target="../media/image29.png"/><Relationship Id="rId67" Type="http://schemas.openxmlformats.org/officeDocument/2006/relationships/image" Target="../media/image70.png"/><Relationship Id="rId60" Type="http://schemas.openxmlformats.org/officeDocument/2006/relationships/image" Target="../media/image65.png"/><Relationship Id="rId26" Type="http://schemas.openxmlformats.org/officeDocument/2006/relationships/image" Target="../media/image36.png"/><Relationship Id="rId25" Type="http://schemas.openxmlformats.org/officeDocument/2006/relationships/image" Target="../media/image30.png"/><Relationship Id="rId69" Type="http://schemas.openxmlformats.org/officeDocument/2006/relationships/image" Target="../media/image73.png"/><Relationship Id="rId28" Type="http://schemas.openxmlformats.org/officeDocument/2006/relationships/image" Target="../media/image34.png"/><Relationship Id="rId27" Type="http://schemas.openxmlformats.org/officeDocument/2006/relationships/image" Target="../media/image39.png"/><Relationship Id="rId29" Type="http://schemas.openxmlformats.org/officeDocument/2006/relationships/image" Target="../media/image42.png"/><Relationship Id="rId51" Type="http://schemas.openxmlformats.org/officeDocument/2006/relationships/image" Target="../media/image59.png"/><Relationship Id="rId50" Type="http://schemas.openxmlformats.org/officeDocument/2006/relationships/image" Target="../media/image57.png"/><Relationship Id="rId53" Type="http://schemas.openxmlformats.org/officeDocument/2006/relationships/image" Target="../media/image58.png"/><Relationship Id="rId52" Type="http://schemas.openxmlformats.org/officeDocument/2006/relationships/image" Target="../media/image74.png"/><Relationship Id="rId11" Type="http://schemas.openxmlformats.org/officeDocument/2006/relationships/image" Target="../media/image27.png"/><Relationship Id="rId55" Type="http://schemas.openxmlformats.org/officeDocument/2006/relationships/image" Target="../media/image85.png"/><Relationship Id="rId10" Type="http://schemas.openxmlformats.org/officeDocument/2006/relationships/image" Target="../media/image18.png"/><Relationship Id="rId54" Type="http://schemas.openxmlformats.org/officeDocument/2006/relationships/image" Target="../media/image60.png"/><Relationship Id="rId13" Type="http://schemas.openxmlformats.org/officeDocument/2006/relationships/image" Target="../media/image21.png"/><Relationship Id="rId57" Type="http://schemas.openxmlformats.org/officeDocument/2006/relationships/image" Target="../media/image64.png"/><Relationship Id="rId12" Type="http://schemas.openxmlformats.org/officeDocument/2006/relationships/image" Target="../media/image19.png"/><Relationship Id="rId56" Type="http://schemas.openxmlformats.org/officeDocument/2006/relationships/image" Target="../media/image63.png"/><Relationship Id="rId15" Type="http://schemas.openxmlformats.org/officeDocument/2006/relationships/image" Target="../media/image82.png"/><Relationship Id="rId59" Type="http://schemas.openxmlformats.org/officeDocument/2006/relationships/image" Target="../media/image71.png"/><Relationship Id="rId14" Type="http://schemas.openxmlformats.org/officeDocument/2006/relationships/image" Target="../media/image23.png"/><Relationship Id="rId58" Type="http://schemas.openxmlformats.org/officeDocument/2006/relationships/image" Target="../media/image62.png"/><Relationship Id="rId17" Type="http://schemas.openxmlformats.org/officeDocument/2006/relationships/image" Target="../media/image26.png"/><Relationship Id="rId16" Type="http://schemas.openxmlformats.org/officeDocument/2006/relationships/image" Target="../media/image24.png"/><Relationship Id="rId19" Type="http://schemas.openxmlformats.org/officeDocument/2006/relationships/image" Target="../media/image22.png"/><Relationship Id="rId18"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library.ucsd.edu/dc/collection/bb8056206n?counter=1" TargetMode="External"/><Relationship Id="rId4" Type="http://schemas.openxmlformats.org/officeDocument/2006/relationships/image" Target="../media/image05.png"/><Relationship Id="rId5"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hyperlink" Target="http://library.ucsd.edu/dc/search?utf8=%E2%9C%93&amp;q=insec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library.ucsd.edu/dc/object/bb59054559" TargetMode="External"/><Relationship Id="rId4" Type="http://schemas.openxmlformats.org/officeDocument/2006/relationships/image" Target="../media/image01.png"/><Relationship Id="rId5"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 Id="rId4" Type="http://schemas.openxmlformats.org/officeDocument/2006/relationships/image" Target="../media/image83.png"/><Relationship Id="rId5" Type="http://schemas.openxmlformats.org/officeDocument/2006/relationships/hyperlink" Target="http://library.ucsd.edu/dc/object/bb1640320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4.png"/><Relationship Id="rId5"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lgn="l">
              <a:spcBef>
                <a:spcPts val="0"/>
              </a:spcBef>
              <a:buNone/>
            </a:pPr>
            <a:r>
              <a:rPr lang="en"/>
              <a:t>UCSD DAMS</a:t>
            </a:r>
          </a:p>
        </p:txBody>
      </p:sp>
      <p:sp>
        <p:nvSpPr>
          <p:cNvPr id="55" name="Shape 55"/>
          <p:cNvSpPr txBox="1"/>
          <p:nvPr>
            <p:ph idx="1" type="subTitle"/>
          </p:nvPr>
        </p:nvSpPr>
        <p:spPr>
          <a:xfrm>
            <a:off x="311700" y="2797175"/>
            <a:ext cx="8520600" cy="792600"/>
          </a:xfrm>
          <a:prstGeom prst="rect">
            <a:avLst/>
          </a:prstGeom>
        </p:spPr>
        <p:txBody>
          <a:bodyPr anchorCtr="0" anchor="t" bIns="91425" lIns="91425" rIns="91425" tIns="91425">
            <a:noAutofit/>
          </a:bodyPr>
          <a:lstStyle/>
          <a:p>
            <a:pPr lvl="0" algn="l">
              <a:spcBef>
                <a:spcPts val="0"/>
              </a:spcBef>
              <a:buClr>
                <a:schemeClr val="dk1"/>
              </a:buClr>
              <a:buSzPct val="39285"/>
              <a:buFont typeface="Arial"/>
              <a:buNone/>
            </a:pPr>
            <a:r>
              <a:rPr lang="en"/>
              <a:t>Hydra, Linked Data, and Collaborative Data Modeling</a:t>
            </a:r>
          </a:p>
        </p:txBody>
      </p:sp>
      <p:sp>
        <p:nvSpPr>
          <p:cNvPr id="56" name="Shape 56"/>
          <p:cNvSpPr txBox="1"/>
          <p:nvPr/>
        </p:nvSpPr>
        <p:spPr>
          <a:xfrm>
            <a:off x="158400" y="4677600"/>
            <a:ext cx="6270900" cy="363300"/>
          </a:xfrm>
          <a:prstGeom prst="rect">
            <a:avLst/>
          </a:prstGeom>
          <a:noFill/>
          <a:ln>
            <a:noFill/>
          </a:ln>
        </p:spPr>
        <p:txBody>
          <a:bodyPr anchorCtr="0" anchor="t" bIns="91425" lIns="91425" rIns="91425" tIns="91425">
            <a:noAutofit/>
          </a:bodyPr>
          <a:lstStyle/>
          <a:p>
            <a:pPr lvl="0" rtl="0">
              <a:spcBef>
                <a:spcPts val="0"/>
              </a:spcBef>
              <a:buClr>
                <a:srgbClr val="000000"/>
              </a:buClr>
              <a:buFont typeface="Arial"/>
              <a:buNone/>
            </a:pPr>
            <a:r>
              <a:t/>
            </a:r>
            <a:endParaRPr>
              <a:solidFill>
                <a:srgbClr val="999999"/>
              </a:solidFill>
            </a:endParaRPr>
          </a:p>
        </p:txBody>
      </p:sp>
      <p:sp>
        <p:nvSpPr>
          <p:cNvPr id="57" name="Shape 57"/>
          <p:cNvSpPr txBox="1"/>
          <p:nvPr/>
        </p:nvSpPr>
        <p:spPr>
          <a:xfrm>
            <a:off x="900975" y="3964887"/>
            <a:ext cx="8028900" cy="936600"/>
          </a:xfrm>
          <a:prstGeom prst="rect">
            <a:avLst/>
          </a:prstGeom>
          <a:noFill/>
          <a:ln>
            <a:noFill/>
          </a:ln>
        </p:spPr>
        <p:txBody>
          <a:bodyPr anchorCtr="0" anchor="t" bIns="91425" lIns="91425" rIns="91425" tIns="91425">
            <a:noAutofit/>
          </a:bodyPr>
          <a:lstStyle/>
          <a:p>
            <a:pPr lvl="0" rtl="0" algn="r">
              <a:lnSpc>
                <a:spcPct val="120000"/>
              </a:lnSpc>
              <a:spcBef>
                <a:spcPts val="0"/>
              </a:spcBef>
              <a:buClr>
                <a:schemeClr val="dk1"/>
              </a:buClr>
              <a:buSzPct val="61111"/>
              <a:buFont typeface="Arial"/>
              <a:buNone/>
            </a:pPr>
            <a:r>
              <a:rPr lang="en" sz="1800">
                <a:solidFill>
                  <a:srgbClr val="666666"/>
                </a:solidFill>
                <a:latin typeface="Roboto"/>
                <a:ea typeface="Roboto"/>
                <a:cs typeface="Roboto"/>
                <a:sym typeface="Roboto"/>
              </a:rPr>
              <a:t>Arwen Hutt</a:t>
            </a:r>
          </a:p>
          <a:p>
            <a:pPr lvl="0" rtl="0" algn="r">
              <a:lnSpc>
                <a:spcPct val="120000"/>
              </a:lnSpc>
              <a:spcBef>
                <a:spcPts val="0"/>
              </a:spcBef>
              <a:buClr>
                <a:schemeClr val="dk1"/>
              </a:buClr>
              <a:buSzPct val="61111"/>
              <a:buFont typeface="Arial"/>
              <a:buNone/>
            </a:pPr>
            <a:r>
              <a:rPr lang="en" sz="1800">
                <a:solidFill>
                  <a:srgbClr val="666666"/>
                </a:solidFill>
                <a:latin typeface="Roboto"/>
                <a:ea typeface="Roboto"/>
                <a:cs typeface="Roboto"/>
                <a:sym typeface="Roboto"/>
              </a:rPr>
              <a:t>SCU ScholarWorks Symposium</a:t>
            </a:r>
          </a:p>
          <a:p>
            <a:pPr lvl="0" algn="r">
              <a:spcBef>
                <a:spcPts val="0"/>
              </a:spcBef>
              <a:buNone/>
            </a:pPr>
            <a:r>
              <a:rPr lang="en" sz="1800">
                <a:solidFill>
                  <a:srgbClr val="666666"/>
                </a:solidFill>
                <a:latin typeface="Roboto"/>
                <a:ea typeface="Roboto"/>
                <a:cs typeface="Roboto"/>
                <a:sym typeface="Roboto"/>
              </a:rPr>
              <a:t>August 18, 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Data Modeling, take 1</a:t>
            </a: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Locked room approach</a:t>
            </a:r>
          </a:p>
          <a:p>
            <a:pPr indent="-228600" lvl="0" marL="457200" rtl="0">
              <a:spcBef>
                <a:spcPts val="0"/>
              </a:spcBef>
              <a:buChar char="-"/>
            </a:pPr>
            <a:r>
              <a:rPr lang="en"/>
              <a:t>Developed a rich and robust local </a:t>
            </a:r>
            <a:r>
              <a:rPr lang="en">
                <a:solidFill>
                  <a:srgbClr val="999999"/>
                </a:solidFill>
              </a:rPr>
              <a:t>OWL</a:t>
            </a:r>
            <a:r>
              <a:rPr lang="en"/>
              <a:t> ontology</a:t>
            </a:r>
          </a:p>
          <a:p>
            <a:pPr indent="-228600" lvl="0" marL="457200" rtl="0">
              <a:spcBef>
                <a:spcPts val="0"/>
              </a:spcBef>
              <a:buChar char="-"/>
            </a:pPr>
            <a:r>
              <a:rPr lang="en"/>
              <a:t>Based on community standards </a:t>
            </a:r>
            <a:r>
              <a:rPr lang="en" sz="1000"/>
              <a:t>(METS, MODS, PREMIS, and some others)</a:t>
            </a:r>
          </a:p>
          <a:p>
            <a:pPr indent="-228600" lvl="0" marL="457200" rtl="0">
              <a:spcBef>
                <a:spcPts val="0"/>
              </a:spcBef>
              <a:buChar char="-"/>
            </a:pPr>
            <a:r>
              <a:rPr lang="en"/>
              <a:t>Shared it with the community</a:t>
            </a:r>
          </a:p>
          <a:p>
            <a:pPr indent="-228600" lvl="0" marL="457200">
              <a:spcBef>
                <a:spcPts val="0"/>
              </a:spcBef>
              <a:buChar char="-"/>
            </a:pPr>
            <a:r>
              <a:rPr lang="en"/>
              <a:t>Waited for others to use it and build on it...</a:t>
            </a:r>
          </a:p>
        </p:txBody>
      </p:sp>
      <p:pic>
        <p:nvPicPr>
          <p:cNvPr descr="crickets.jpg" id="134" name="Shape 134"/>
          <p:cNvPicPr preferRelativeResize="0"/>
          <p:nvPr/>
        </p:nvPicPr>
        <p:blipFill>
          <a:blip r:embed="rId3">
            <a:alphaModFix/>
          </a:blip>
          <a:stretch>
            <a:fillRect/>
          </a:stretch>
        </p:blipFill>
        <p:spPr>
          <a:xfrm>
            <a:off x="6988424" y="3168624"/>
            <a:ext cx="1400250" cy="1400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Data Modeling, take 2</a:t>
            </a: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Simplify </a:t>
            </a:r>
            <a:r>
              <a:rPr lang="en">
                <a:solidFill>
                  <a:srgbClr val="B7B7B7"/>
                </a:solidFill>
              </a:rPr>
              <a:t>how we represent things without losing descriptive richness </a:t>
            </a:r>
          </a:p>
          <a:p>
            <a:pPr indent="-228600" lvl="0" marL="457200" rtl="0">
              <a:spcBef>
                <a:spcPts val="0"/>
              </a:spcBef>
              <a:buChar char="-"/>
            </a:pPr>
            <a:r>
              <a:rPr lang="en">
                <a:solidFill>
                  <a:srgbClr val="666666"/>
                </a:solidFill>
              </a:rPr>
              <a:t>More RDFy, less XMLy</a:t>
            </a:r>
          </a:p>
          <a:p>
            <a:pPr indent="-228600" lvl="0" marL="457200" rtl="0">
              <a:spcBef>
                <a:spcPts val="0"/>
              </a:spcBef>
              <a:buClr>
                <a:srgbClr val="666666"/>
              </a:buClr>
              <a:buChar char="-"/>
            </a:pPr>
            <a:r>
              <a:rPr lang="en">
                <a:solidFill>
                  <a:srgbClr val="666666"/>
                </a:solidFill>
              </a:rPr>
              <a:t>Reuse properties from existing standards whenever possible</a:t>
            </a:r>
          </a:p>
          <a:p>
            <a:pPr indent="-228600" lvl="0" marL="457200" rtl="0">
              <a:spcBef>
                <a:spcPts val="0"/>
              </a:spcBef>
              <a:buClr>
                <a:srgbClr val="666666"/>
              </a:buClr>
              <a:buChar char="-"/>
            </a:pPr>
            <a:r>
              <a:rPr lang="en"/>
              <a:t>Collaborative and organic</a:t>
            </a:r>
          </a:p>
          <a:p>
            <a:pPr lvl="0" rtl="0">
              <a:spcBef>
                <a:spcPts val="0"/>
              </a:spcBef>
              <a:buNone/>
            </a:pPr>
            <a:r>
              <a:t/>
            </a:r>
            <a:endParaRPr>
              <a:solidFill>
                <a:srgbClr val="666666"/>
              </a:solidFill>
            </a:endParaRPr>
          </a:p>
          <a:p>
            <a:pPr lvl="0" rtl="0">
              <a:spcBef>
                <a:spcPts val="0"/>
              </a:spcBef>
              <a:buNone/>
            </a:pPr>
            <a:r>
              <a:t/>
            </a:r>
            <a:endParaRPr>
              <a:solidFill>
                <a:srgbClr val="666666"/>
              </a:solidFill>
            </a:endParaRPr>
          </a:p>
          <a:p>
            <a:pPr lvl="0" rtl="0">
              <a:spcBef>
                <a:spcPts val="0"/>
              </a:spcBef>
              <a:buNone/>
            </a:pPr>
            <a:r>
              <a:t/>
            </a:r>
            <a:endParaRPr>
              <a:solidFill>
                <a:srgbClr val="666666"/>
              </a:solidFill>
            </a:endParaRPr>
          </a:p>
          <a:p>
            <a:pPr lvl="0" rtl="0">
              <a:spcBef>
                <a:spcPts val="0"/>
              </a:spcBef>
              <a:buNone/>
            </a:pPr>
            <a:r>
              <a:t/>
            </a:r>
            <a:endParaRPr>
              <a:solidFill>
                <a:srgbClr val="666666"/>
              </a:solidFill>
            </a:endParaRPr>
          </a:p>
          <a:p>
            <a:pPr lvl="0" rtl="0">
              <a:spcBef>
                <a:spcPts val="0"/>
              </a:spcBef>
              <a:buNone/>
            </a:pPr>
            <a:r>
              <a:t/>
            </a:r>
            <a:endParaRPr>
              <a:solidFill>
                <a:srgbClr val="666666"/>
              </a:solidFill>
            </a:endParaRPr>
          </a:p>
          <a:p>
            <a:pPr lvl="0" rtl="0">
              <a:spcBef>
                <a:spcPts val="0"/>
              </a:spcBef>
              <a:buNone/>
            </a:pPr>
            <a:r>
              <a:t/>
            </a:r>
            <a:endParaRPr>
              <a:solidFill>
                <a:srgbClr val="666666"/>
              </a:solidFill>
            </a:endParaRPr>
          </a:p>
          <a:p>
            <a:pPr lvl="0">
              <a:spcBef>
                <a:spcPts val="0"/>
              </a:spcBef>
              <a:buNone/>
            </a:pPr>
            <a:r>
              <a:t/>
            </a:r>
            <a:endParaRPr>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Success!</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spcAft>
                <a:spcPts val="0"/>
              </a:spcAft>
              <a:buClr>
                <a:srgbClr val="666666"/>
              </a:buClr>
              <a:buChar char="-"/>
            </a:pPr>
            <a:r>
              <a:rPr lang="en">
                <a:solidFill>
                  <a:srgbClr val="666666"/>
                </a:solidFill>
              </a:rPr>
              <a:t>Portland Common Data Model</a:t>
            </a:r>
          </a:p>
          <a:p>
            <a:pPr indent="-317500" lvl="1" marL="914400" marR="0" rtl="0" algn="l">
              <a:lnSpc>
                <a:spcPct val="115000"/>
              </a:lnSpc>
              <a:spcBef>
                <a:spcPts val="0"/>
              </a:spcBef>
              <a:spcAft>
                <a:spcPts val="0"/>
              </a:spcAft>
              <a:buClr>
                <a:srgbClr val="666666"/>
              </a:buClr>
              <a:buSzPct val="100000"/>
              <a:buFont typeface="Arial"/>
              <a:buChar char="-"/>
            </a:pPr>
            <a:r>
              <a:rPr lang="en">
                <a:solidFill>
                  <a:srgbClr val="666666"/>
                </a:solidFill>
              </a:rPr>
              <a:t>Model for structural relationships (supports both simple and complex use cases, including “rich hierarchies of inter-related collections and works” </a:t>
            </a:r>
            <a:r>
              <a:rPr baseline="30000" lang="en">
                <a:solidFill>
                  <a:srgbClr val="666666"/>
                </a:solidFill>
              </a:rPr>
              <a:t>1</a:t>
            </a:r>
            <a:r>
              <a:rPr lang="en">
                <a:solidFill>
                  <a:srgbClr val="666666"/>
                </a:solidFill>
              </a:rPr>
              <a:t>)</a:t>
            </a:r>
          </a:p>
          <a:p>
            <a:pPr indent="-317500" lvl="1" marL="914400" marR="0" rtl="0" algn="l">
              <a:lnSpc>
                <a:spcPct val="115000"/>
              </a:lnSpc>
              <a:spcBef>
                <a:spcPts val="0"/>
              </a:spcBef>
              <a:spcAft>
                <a:spcPts val="0"/>
              </a:spcAft>
              <a:buClr>
                <a:srgbClr val="666666"/>
              </a:buClr>
              <a:buSzPct val="100000"/>
              <a:buFont typeface="Arial"/>
              <a:buChar char="-"/>
            </a:pPr>
            <a:r>
              <a:rPr lang="en">
                <a:solidFill>
                  <a:srgbClr val="666666"/>
                </a:solidFill>
              </a:rPr>
              <a:t>Started as an in between conference session conversation between UCSD and Oregon Digital folks, grew into a much larger community conversation, and turned into PCDM</a:t>
            </a:r>
          </a:p>
          <a:p>
            <a:pPr indent="-317500" lvl="1" marL="914400" marR="0" rtl="0" algn="l">
              <a:lnSpc>
                <a:spcPct val="115000"/>
              </a:lnSpc>
              <a:spcBef>
                <a:spcPts val="0"/>
              </a:spcBef>
              <a:spcAft>
                <a:spcPts val="0"/>
              </a:spcAft>
              <a:buClr>
                <a:srgbClr val="666666"/>
              </a:buClr>
              <a:buSzPct val="100000"/>
              <a:buFont typeface="Arial"/>
              <a:buChar char="-"/>
            </a:pPr>
            <a:r>
              <a:rPr lang="en">
                <a:solidFill>
                  <a:srgbClr val="666666"/>
                </a:solidFill>
              </a:rPr>
              <a:t>Is now being implemented by many of the major Hydra development efforts (CurationConcerns, Sufia, Hydra-in-a-Box, etc.)</a:t>
            </a:r>
          </a:p>
          <a:p>
            <a:pPr indent="-317500" lvl="0" marL="457200" marR="0" rtl="0" algn="l">
              <a:lnSpc>
                <a:spcPct val="115000"/>
              </a:lnSpc>
              <a:spcBef>
                <a:spcPts val="0"/>
              </a:spcBef>
              <a:spcAft>
                <a:spcPts val="0"/>
              </a:spcAft>
              <a:buClr>
                <a:srgbClr val="666666"/>
              </a:buClr>
              <a:buSzPct val="77777"/>
              <a:buFont typeface="Arial"/>
              <a:buChar char="-"/>
            </a:pPr>
            <a:r>
              <a:rPr lang="en">
                <a:solidFill>
                  <a:srgbClr val="666666"/>
                </a:solidFill>
              </a:rPr>
              <a:t>Hydra Rights Metadata</a:t>
            </a:r>
          </a:p>
          <a:p>
            <a:pPr indent="-317500" lvl="1" marL="914400" marR="0" rtl="0" algn="l">
              <a:lnSpc>
                <a:spcPct val="115000"/>
              </a:lnSpc>
              <a:spcBef>
                <a:spcPts val="0"/>
              </a:spcBef>
              <a:spcAft>
                <a:spcPts val="0"/>
              </a:spcAft>
              <a:buClr>
                <a:srgbClr val="666666"/>
              </a:buClr>
              <a:buSzPct val="100000"/>
              <a:buFont typeface="Arial"/>
              <a:buChar char="-"/>
            </a:pPr>
            <a:r>
              <a:rPr lang="en">
                <a:solidFill>
                  <a:srgbClr val="666666"/>
                </a:solidFill>
              </a:rPr>
              <a:t>Initial discussions at UCSD, again in collaboration with Oregon Digital, led to the Hydra Rights Metadata Working Group </a:t>
            </a:r>
          </a:p>
          <a:p>
            <a:pPr indent="-228600" lvl="1" marL="914400" marR="0" rtl="0" algn="l">
              <a:lnSpc>
                <a:spcPct val="115000"/>
              </a:lnSpc>
              <a:spcBef>
                <a:spcPts val="0"/>
              </a:spcBef>
              <a:spcAft>
                <a:spcPts val="0"/>
              </a:spcAft>
              <a:buClr>
                <a:srgbClr val="666666"/>
              </a:buClr>
              <a:buChar char="-"/>
            </a:pPr>
            <a:r>
              <a:rPr lang="en">
                <a:solidFill>
                  <a:srgbClr val="666666"/>
                </a:solidFill>
              </a:rPr>
              <a:t>Is now a community recommendation </a:t>
            </a:r>
            <a:r>
              <a:rPr baseline="30000" lang="en">
                <a:solidFill>
                  <a:srgbClr val="666666"/>
                </a:solidFill>
              </a:rPr>
              <a:t>2</a:t>
            </a:r>
          </a:p>
        </p:txBody>
      </p:sp>
      <p:sp>
        <p:nvSpPr>
          <p:cNvPr id="147" name="Shape 147"/>
          <p:cNvSpPr txBox="1"/>
          <p:nvPr/>
        </p:nvSpPr>
        <p:spPr>
          <a:xfrm>
            <a:off x="152500" y="4602800"/>
            <a:ext cx="8831100" cy="415800"/>
          </a:xfrm>
          <a:prstGeom prst="rect">
            <a:avLst/>
          </a:prstGeom>
          <a:noFill/>
          <a:ln>
            <a:noFill/>
          </a:ln>
        </p:spPr>
        <p:txBody>
          <a:bodyPr anchorCtr="0" anchor="t" bIns="91425" lIns="91425" rIns="91425" tIns="91425">
            <a:noAutofit/>
          </a:bodyPr>
          <a:lstStyle/>
          <a:p>
            <a:pPr lvl="0">
              <a:spcBef>
                <a:spcPts val="0"/>
              </a:spcBef>
              <a:buNone/>
            </a:pPr>
            <a:r>
              <a:rPr lang="en" sz="600"/>
              <a:t>1 </a:t>
            </a:r>
            <a:r>
              <a:rPr lang="en" sz="600" u="sng">
                <a:solidFill>
                  <a:schemeClr val="hlink"/>
                </a:solidFill>
                <a:hlinkClick r:id="rId3"/>
              </a:rPr>
              <a:t>https://github.com/duraspace/pcdm/wiki</a:t>
            </a:r>
          </a:p>
          <a:p>
            <a:pPr lvl="0" rtl="0">
              <a:spcBef>
                <a:spcPts val="0"/>
              </a:spcBef>
              <a:buNone/>
            </a:pPr>
            <a:r>
              <a:rPr lang="en" sz="600"/>
              <a:t>2 </a:t>
            </a:r>
            <a:r>
              <a:rPr lang="en" sz="600" u="sng">
                <a:solidFill>
                  <a:schemeClr val="hlink"/>
                </a:solidFill>
                <a:hlinkClick r:id="rId4"/>
              </a:rPr>
              <a:t>https://wiki.duraspace.org/display/hydra/Rights+Metadata+Recommendation</a:t>
            </a:r>
            <a:r>
              <a:rPr lang="en" sz="600"/>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Descriptive Metadata</a:t>
            </a:r>
          </a:p>
        </p:txBody>
      </p:sp>
      <p:pic>
        <p:nvPicPr>
          <p:cNvPr descr="toothbrush-1370781124qSx.jpg" id="153" name="Shape 153"/>
          <p:cNvPicPr preferRelativeResize="0"/>
          <p:nvPr/>
        </p:nvPicPr>
        <p:blipFill>
          <a:blip r:embed="rId3">
            <a:alphaModFix/>
          </a:blip>
          <a:stretch>
            <a:fillRect/>
          </a:stretch>
        </p:blipFill>
        <p:spPr>
          <a:xfrm>
            <a:off x="5178149" y="148749"/>
            <a:ext cx="3744024" cy="2478450"/>
          </a:xfrm>
          <a:prstGeom prst="rect">
            <a:avLst/>
          </a:prstGeom>
          <a:noFill/>
          <a:ln>
            <a:noFill/>
          </a:ln>
        </p:spPr>
      </p:pic>
      <p:sp>
        <p:nvSpPr>
          <p:cNvPr id="154" name="Shape 15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...is a little harder.</a:t>
            </a:r>
          </a:p>
          <a:p>
            <a:pPr lvl="0">
              <a:spcBef>
                <a:spcPts val="0"/>
              </a:spcBef>
              <a:buNone/>
            </a:pPr>
            <a:r>
              <a:rPr lang="en"/>
              <a:t>[why]</a:t>
            </a:r>
          </a:p>
          <a:p>
            <a:pPr indent="-228600" lvl="0" marL="457200" rtl="0">
              <a:spcBef>
                <a:spcPts val="0"/>
              </a:spcBef>
              <a:buChar char="-"/>
            </a:pPr>
            <a:r>
              <a:rPr lang="en"/>
              <a:t>Bigger universe</a:t>
            </a:r>
          </a:p>
          <a:p>
            <a:pPr indent="-228600" lvl="0" marL="457200" rtl="0">
              <a:spcBef>
                <a:spcPts val="0"/>
              </a:spcBef>
              <a:buChar char="-"/>
            </a:pPr>
            <a:r>
              <a:rPr lang="en"/>
              <a:t>Content varies a lot </a:t>
            </a:r>
            <a:r>
              <a:rPr lang="en" sz="1200"/>
              <a:t>(from musical performances to visual resources to metabolomic data)</a:t>
            </a:r>
          </a:p>
          <a:p>
            <a:pPr indent="-228600" lvl="0" marL="457200" rtl="0">
              <a:spcBef>
                <a:spcPts val="0"/>
              </a:spcBef>
              <a:buChar char="-"/>
            </a:pPr>
            <a:r>
              <a:rPr lang="en"/>
              <a:t>Granularity varies</a:t>
            </a:r>
          </a:p>
          <a:p>
            <a:pPr indent="-228600" lvl="0" marL="457200" rtl="0">
              <a:spcBef>
                <a:spcPts val="0"/>
              </a:spcBef>
              <a:buChar char="-"/>
            </a:pPr>
            <a:r>
              <a:rPr lang="en"/>
              <a:t>Controlled vocabularies vary</a:t>
            </a:r>
          </a:p>
          <a:p>
            <a:pPr indent="-228600" lvl="0" marL="457200" rtl="0">
              <a:spcBef>
                <a:spcPts val="0"/>
              </a:spcBef>
              <a:buChar char="-"/>
            </a:pPr>
            <a:r>
              <a:rPr lang="en"/>
              <a:t>Everything varies</a:t>
            </a:r>
          </a:p>
          <a:p>
            <a:pPr lvl="0" rtl="0">
              <a:spcBef>
                <a:spcPts val="0"/>
              </a:spcBef>
              <a:buNone/>
            </a:pPr>
            <a:r>
              <a:rPr lang="en"/>
              <a:t>and then there’s always the toothbrush problem...</a:t>
            </a: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we’re doing this</a:t>
            </a: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Sharing, freely and frequently, our work, even when it’s drafty </a:t>
            </a:r>
            <a:r>
              <a:rPr lang="en" sz="1200"/>
              <a:t>(google sheet)</a:t>
            </a:r>
          </a:p>
          <a:p>
            <a:pPr indent="-228600" lvl="0" marL="457200" rtl="0">
              <a:spcBef>
                <a:spcPts val="0"/>
              </a:spcBef>
              <a:buChar char="-"/>
            </a:pPr>
            <a:r>
              <a:rPr lang="en"/>
              <a:t>Participating in relevant communities </a:t>
            </a:r>
            <a:r>
              <a:rPr lang="en" sz="1200"/>
              <a:t>(Hydra groups, UC Common Knowledge Groups)</a:t>
            </a:r>
          </a:p>
          <a:p>
            <a:pPr indent="-228600" lvl="0" marL="457200" rtl="0">
              <a:spcBef>
                <a:spcPts val="0"/>
              </a:spcBef>
              <a:buChar char="-"/>
            </a:pPr>
            <a:r>
              <a:rPr lang="en"/>
              <a:t>Organizing events </a:t>
            </a:r>
            <a:r>
              <a:rPr lang="en" sz="1200"/>
              <a:t>(UC Hydra, Blacklight, Fedora 4 Camp last year, West Coast Regional Hydra Group Meeting at the beginning of this year)</a:t>
            </a:r>
          </a:p>
          <a:p>
            <a:pPr indent="-228600" lvl="0" marL="457200" rtl="0">
              <a:spcBef>
                <a:spcPts val="0"/>
              </a:spcBef>
              <a:buChar char="-"/>
            </a:pPr>
            <a:r>
              <a:rPr lang="en"/>
              <a:t>Ongoing conversations with interested partners </a:t>
            </a:r>
            <a:r>
              <a:rPr lang="en" sz="2400"/>
              <a:t>(UC Santa Barbara)</a:t>
            </a:r>
          </a:p>
          <a:p>
            <a:pPr indent="-228600" lvl="0" marL="457200" rtl="0">
              <a:spcBef>
                <a:spcPts val="0"/>
              </a:spcBef>
              <a:buChar char="-"/>
            </a:pPr>
            <a:r>
              <a:rPr lang="en"/>
              <a:t>Agile approach to development</a:t>
            </a:r>
          </a:p>
          <a:p>
            <a:pPr lvl="0">
              <a:spcBef>
                <a:spcPts val="0"/>
              </a:spcBef>
              <a:buNone/>
            </a:pPr>
            <a:r>
              <a:t/>
            </a:r>
            <a:endParaRPr/>
          </a:p>
          <a:p>
            <a:pPr lvl="0" rtl="0">
              <a:spcBef>
                <a:spcPts val="0"/>
              </a:spcBef>
              <a:buNone/>
            </a:pPr>
            <a:r>
              <a:t/>
            </a:r>
            <a:endParaRPr/>
          </a:p>
          <a:p>
            <a:pPr lvl="0" rtl="0" algn="r">
              <a:spcBef>
                <a:spcPts val="0"/>
              </a:spcBef>
              <a:buNone/>
            </a:pPr>
            <a:r>
              <a:rPr lang="en">
                <a:solidFill>
                  <a:srgbClr val="999999"/>
                </a:solidFill>
              </a:rPr>
              <a:t>Mostly we talk a lot...</a:t>
            </a:r>
          </a:p>
          <a:p>
            <a:pPr lvl="0" algn="r">
              <a:spcBef>
                <a:spcPts val="0"/>
              </a:spcBef>
              <a:buNone/>
            </a:pPr>
            <a:r>
              <a:t/>
            </a:r>
            <a:endParaRPr>
              <a:solidFill>
                <a:srgbClr val="999999"/>
              </a:solidFill>
            </a:endParaRPr>
          </a:p>
        </p:txBody>
      </p:sp>
      <p:pic>
        <p:nvPicPr>
          <p:cNvPr descr="11693539025_030a5fb6ac_b.jpg" id="161" name="Shape 161"/>
          <p:cNvPicPr preferRelativeResize="0"/>
          <p:nvPr/>
        </p:nvPicPr>
        <p:blipFill>
          <a:blip r:embed="rId3">
            <a:alphaModFix/>
          </a:blip>
          <a:stretch>
            <a:fillRect/>
          </a:stretch>
        </p:blipFill>
        <p:spPr>
          <a:xfrm>
            <a:off x="655124" y="3126050"/>
            <a:ext cx="3289600" cy="201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80225"/>
            <a:ext cx="8520600" cy="572700"/>
          </a:xfrm>
          <a:prstGeom prst="rect">
            <a:avLst/>
          </a:prstGeom>
        </p:spPr>
        <p:txBody>
          <a:bodyPr anchorCtr="0" anchor="t" bIns="91425" lIns="91425" rIns="91425" tIns="91425">
            <a:noAutofit/>
          </a:bodyPr>
          <a:lstStyle/>
          <a:p>
            <a:pPr lvl="0">
              <a:spcBef>
                <a:spcPts val="0"/>
              </a:spcBef>
              <a:buNone/>
            </a:pPr>
            <a:r>
              <a:rPr lang="en"/>
              <a:t>The Metadata Gumball*</a:t>
            </a:r>
          </a:p>
          <a:p>
            <a:pPr lvl="0">
              <a:spcBef>
                <a:spcPts val="0"/>
              </a:spcBef>
              <a:buNone/>
            </a:pPr>
            <a:r>
              <a:t/>
            </a:r>
            <a:endParaRPr/>
          </a:p>
        </p:txBody>
      </p:sp>
      <p:sp>
        <p:nvSpPr>
          <p:cNvPr id="167" name="Shape 167"/>
          <p:cNvSpPr/>
          <p:nvPr/>
        </p:nvSpPr>
        <p:spPr>
          <a:xfrm>
            <a:off x="535750" y="1213150"/>
            <a:ext cx="3321000" cy="3328200"/>
          </a:xfrm>
          <a:prstGeom prst="ellipse">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a:off x="1038850" y="1730350"/>
            <a:ext cx="2314800" cy="2293800"/>
          </a:xfrm>
          <a:prstGeom prst="ellipse">
            <a:avLst/>
          </a:prstGeom>
          <a:solidFill>
            <a:srgbClr val="D9D2E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a:off x="1468000" y="2156050"/>
            <a:ext cx="1456500" cy="1442400"/>
          </a:xfrm>
          <a:prstGeom prst="ellipse">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1835800" y="2523400"/>
            <a:ext cx="720900" cy="7077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 name="Shape 171"/>
          <p:cNvSpPr txBox="1"/>
          <p:nvPr/>
        </p:nvSpPr>
        <p:spPr>
          <a:xfrm>
            <a:off x="4856000" y="1515700"/>
            <a:ext cx="3604500" cy="2955300"/>
          </a:xfrm>
          <a:prstGeom prst="rect">
            <a:avLst/>
          </a:prstGeom>
          <a:noFill/>
          <a:ln>
            <a:noFill/>
          </a:ln>
        </p:spPr>
        <p:txBody>
          <a:bodyPr anchorCtr="0" anchor="t" bIns="91425" lIns="91425" rIns="91425" tIns="91425">
            <a:noAutofit/>
          </a:bodyPr>
          <a:lstStyle/>
          <a:p>
            <a:pPr lvl="0">
              <a:spcBef>
                <a:spcPts val="0"/>
              </a:spcBef>
              <a:buNone/>
            </a:pPr>
            <a:r>
              <a:t/>
            </a:r>
            <a:endParaRPr/>
          </a:p>
        </p:txBody>
      </p:sp>
      <p:graphicFrame>
        <p:nvGraphicFramePr>
          <p:cNvPr id="172" name="Shape 172"/>
          <p:cNvGraphicFramePr/>
          <p:nvPr/>
        </p:nvGraphicFramePr>
        <p:xfrm>
          <a:off x="2075800" y="1389050"/>
          <a:ext cx="3000000" cy="3000000"/>
        </p:xfrm>
        <a:graphic>
          <a:graphicData uri="http://schemas.openxmlformats.org/drawingml/2006/table">
            <a:tbl>
              <a:tblPr>
                <a:noFill/>
                <a:tableStyleId>{772E8DE4-D38D-4D3A-93CC-03C52E9286B2}</a:tableStyleId>
              </a:tblPr>
              <a:tblGrid>
                <a:gridCol w="2167150"/>
                <a:gridCol w="4491350"/>
              </a:tblGrid>
              <a:tr h="447100">
                <a:tc>
                  <a:txBody>
                    <a:bodyPr>
                      <a:noAutofit/>
                    </a:bodyPr>
                    <a:lstStyle/>
                    <a:p>
                      <a:pPr lvl="0">
                        <a:spcBef>
                          <a:spcPts val="0"/>
                        </a:spcBef>
                        <a:buNone/>
                      </a:pPr>
                      <a:r>
                        <a:t/>
                      </a:r>
                      <a:endParaRPr b="1">
                        <a:solidFill>
                          <a:schemeClr val="dk2"/>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a:solidFill>
                          <a:srgbClr val="666666"/>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31625">
                <a:tc>
                  <a:txBody>
                    <a:bodyPr>
                      <a:noAutofit/>
                    </a:bodyPr>
                    <a:lstStyle/>
                    <a:p>
                      <a:pPr lvl="0">
                        <a:spcBef>
                          <a:spcPts val="0"/>
                        </a:spcBef>
                        <a:buNone/>
                      </a:pPr>
                      <a:r>
                        <a:t/>
                      </a:r>
                      <a:endParaRPr b="1">
                        <a:solidFill>
                          <a:schemeClr val="dk2"/>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a:solidFill>
                          <a:srgbClr val="666666"/>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31625">
                <a:tc>
                  <a:txBody>
                    <a:bodyPr>
                      <a:noAutofit/>
                    </a:bodyPr>
                    <a:lstStyle/>
                    <a:p>
                      <a:pPr lvl="0">
                        <a:spcBef>
                          <a:spcPts val="0"/>
                        </a:spcBef>
                        <a:buNone/>
                      </a:pPr>
                      <a:r>
                        <a:t/>
                      </a:r>
                      <a:endParaRPr b="1">
                        <a:solidFill>
                          <a:schemeClr val="dk2"/>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a:solidFill>
                          <a:srgbClr val="674EA7"/>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31625">
                <a:tc>
                  <a:txBody>
                    <a:bodyPr>
                      <a:noAutofit/>
                    </a:bodyPr>
                    <a:lstStyle/>
                    <a:p>
                      <a:pPr lvl="0">
                        <a:spcBef>
                          <a:spcPts val="0"/>
                        </a:spcBef>
                        <a:buNone/>
                      </a:pPr>
                      <a:r>
                        <a:rPr b="1" lang="en">
                          <a:solidFill>
                            <a:schemeClr val="dk2"/>
                          </a:solidFill>
                        </a:rPr>
                        <a:t>Dublin Core</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rPr lang="en">
                          <a:solidFill>
                            <a:srgbClr val="674EA7"/>
                          </a:solidFill>
                        </a:rPr>
                        <a:t>Creator</a:t>
                      </a:r>
                      <a:r>
                        <a:rPr lang="en">
                          <a:solidFill>
                            <a:srgbClr val="666666"/>
                          </a:solidFill>
                        </a:rPr>
                        <a:t> with </a:t>
                      </a:r>
                      <a:r>
                        <a:rPr lang="en">
                          <a:solidFill>
                            <a:srgbClr val="A64D79"/>
                          </a:solidFill>
                        </a:rPr>
                        <a:t>free text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31625">
                <a:tc>
                  <a:txBody>
                    <a:bodyPr>
                      <a:noAutofit/>
                    </a:bodyPr>
                    <a:lstStyle/>
                    <a:p>
                      <a:pPr lvl="0" rtl="0">
                        <a:spcBef>
                          <a:spcPts val="0"/>
                        </a:spcBef>
                        <a:buClr>
                          <a:schemeClr val="dk1"/>
                        </a:buClr>
                        <a:buSzPct val="78571"/>
                        <a:buFont typeface="Arial"/>
                        <a:buNone/>
                      </a:pPr>
                      <a:r>
                        <a:rPr b="1" lang="en">
                          <a:solidFill>
                            <a:schemeClr val="dk2"/>
                          </a:solidFill>
                        </a:rPr>
                        <a:t>   DPLA</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Clr>
                          <a:schemeClr val="dk1"/>
                        </a:buClr>
                        <a:buSzPct val="78571"/>
                        <a:buFont typeface="Arial"/>
                        <a:buNone/>
                      </a:pPr>
                      <a:r>
                        <a:rPr lang="en">
                          <a:solidFill>
                            <a:srgbClr val="674EA7"/>
                          </a:solidFill>
                        </a:rPr>
                        <a:t>   Creator</a:t>
                      </a:r>
                      <a:r>
                        <a:rPr lang="en">
                          <a:solidFill>
                            <a:srgbClr val="666666"/>
                          </a:solidFill>
                        </a:rPr>
                        <a:t> with </a:t>
                      </a:r>
                      <a:r>
                        <a:rPr lang="en">
                          <a:solidFill>
                            <a:srgbClr val="A64D79"/>
                          </a:solidFill>
                        </a:rPr>
                        <a:t>link to authority record</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31625">
                <a:tc>
                  <a:txBody>
                    <a:bodyPr>
                      <a:noAutofit/>
                    </a:bodyPr>
                    <a:lstStyle/>
                    <a:p>
                      <a:pPr lvl="0" rtl="0">
                        <a:spcBef>
                          <a:spcPts val="0"/>
                        </a:spcBef>
                        <a:buClr>
                          <a:schemeClr val="dk1"/>
                        </a:buClr>
                        <a:buSzPct val="78571"/>
                        <a:buFont typeface="Arial"/>
                        <a:buNone/>
                      </a:pPr>
                      <a:r>
                        <a:rPr b="1" lang="en">
                          <a:solidFill>
                            <a:schemeClr val="dk2"/>
                          </a:solidFill>
                        </a:rPr>
                        <a:t>      Pacific Coast</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Clr>
                          <a:schemeClr val="dk1"/>
                        </a:buClr>
                        <a:buSzPct val="78571"/>
                        <a:buFont typeface="Arial"/>
                        <a:buNone/>
                      </a:pPr>
                      <a:r>
                        <a:rPr lang="en">
                          <a:solidFill>
                            <a:srgbClr val="674EA7"/>
                          </a:solidFill>
                        </a:rPr>
                        <a:t>      Researcher</a:t>
                      </a:r>
                      <a:r>
                        <a:rPr lang="en">
                          <a:solidFill>
                            <a:srgbClr val="666666"/>
                          </a:solidFill>
                        </a:rPr>
                        <a:t> with </a:t>
                      </a:r>
                      <a:r>
                        <a:rPr lang="en">
                          <a:solidFill>
                            <a:srgbClr val="A64D79"/>
                          </a:solidFill>
                        </a:rPr>
                        <a:t>link to authority record</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31625">
                <a:tc>
                  <a:txBody>
                    <a:bodyPr>
                      <a:noAutofit/>
                    </a:bodyPr>
                    <a:lstStyle/>
                    <a:p>
                      <a:pPr lvl="0">
                        <a:spcBef>
                          <a:spcPts val="0"/>
                        </a:spcBef>
                        <a:buNone/>
                      </a:pPr>
                      <a:r>
                        <a:rPr b="1" lang="en">
                          <a:solidFill>
                            <a:schemeClr val="dk2"/>
                          </a:solidFill>
                        </a:rPr>
                        <a:t>         Local Properties</a:t>
                      </a:r>
                    </a:p>
                    <a:p>
                      <a:pPr lvl="0" rtl="0">
                        <a:spcBef>
                          <a:spcPts val="0"/>
                        </a:spcBef>
                        <a:buClr>
                          <a:schemeClr val="dk1"/>
                        </a:buClr>
                        <a:buSzPct val="78571"/>
                        <a:buFont typeface="Arial"/>
                        <a:buNone/>
                      </a:pPr>
                      <a:r>
                        <a:t/>
                      </a:r>
                      <a:endParaRPr b="1">
                        <a:solidFill>
                          <a:schemeClr val="dk2"/>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Clr>
                          <a:schemeClr val="dk1"/>
                        </a:buClr>
                        <a:buSzPct val="78571"/>
                        <a:buFont typeface="Arial"/>
                        <a:buNone/>
                      </a:pPr>
                      <a:r>
                        <a:rPr lang="en">
                          <a:solidFill>
                            <a:srgbClr val="674EA7"/>
                          </a:solidFill>
                        </a:rPr>
                        <a:t>         Principal Investigator</a:t>
                      </a:r>
                      <a:r>
                        <a:rPr lang="en">
                          <a:solidFill>
                            <a:srgbClr val="666666"/>
                          </a:solidFill>
                        </a:rPr>
                        <a:t> with </a:t>
                      </a:r>
                      <a:r>
                        <a:rPr lang="en">
                          <a:solidFill>
                            <a:srgbClr val="A64D79"/>
                          </a:solidFill>
                        </a:rPr>
                        <a:t>link to authority record</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173" name="Shape 173"/>
          <p:cNvSpPr txBox="1"/>
          <p:nvPr/>
        </p:nvSpPr>
        <p:spPr>
          <a:xfrm>
            <a:off x="387150" y="4789550"/>
            <a:ext cx="8417700" cy="287700"/>
          </a:xfrm>
          <a:prstGeom prst="rect">
            <a:avLst/>
          </a:prstGeom>
          <a:noFill/>
          <a:ln>
            <a:noFill/>
          </a:ln>
        </p:spPr>
        <p:txBody>
          <a:bodyPr anchorCtr="0" anchor="t" bIns="91425" lIns="91425" rIns="91425" tIns="91425">
            <a:noAutofit/>
          </a:bodyPr>
          <a:lstStyle/>
          <a:p>
            <a:pPr lvl="0">
              <a:spcBef>
                <a:spcPts val="0"/>
              </a:spcBef>
              <a:buNone/>
            </a:pPr>
            <a:r>
              <a:t/>
            </a:r>
            <a:endParaRPr sz="1200"/>
          </a:p>
        </p:txBody>
      </p:sp>
      <p:sp>
        <p:nvSpPr>
          <p:cNvPr id="174" name="Shape 174"/>
          <p:cNvSpPr/>
          <p:nvPr/>
        </p:nvSpPr>
        <p:spPr>
          <a:xfrm>
            <a:off x="4125850" y="2710025"/>
            <a:ext cx="4811700" cy="426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75" name="Shape 175"/>
          <p:cNvSpPr/>
          <p:nvPr/>
        </p:nvSpPr>
        <p:spPr>
          <a:xfrm>
            <a:off x="4278250" y="3082450"/>
            <a:ext cx="4811700" cy="426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76" name="Shape 176"/>
          <p:cNvSpPr/>
          <p:nvPr/>
        </p:nvSpPr>
        <p:spPr>
          <a:xfrm>
            <a:off x="4252400" y="3598450"/>
            <a:ext cx="4811700" cy="426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77" name="Shape 177"/>
          <p:cNvSpPr/>
          <p:nvPr/>
        </p:nvSpPr>
        <p:spPr>
          <a:xfrm>
            <a:off x="4278250" y="4114450"/>
            <a:ext cx="4811700" cy="426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389587" y="788775"/>
            <a:ext cx="5289000" cy="841800"/>
          </a:xfrm>
          <a:prstGeom prst="rect">
            <a:avLst/>
          </a:prstGeom>
        </p:spPr>
        <p:txBody>
          <a:bodyPr anchorCtr="0" anchor="ctr" bIns="91425" lIns="91425" rIns="91425" tIns="91425">
            <a:noAutofit/>
          </a:bodyPr>
          <a:lstStyle/>
          <a:p>
            <a:pPr lvl="0">
              <a:spcBef>
                <a:spcPts val="0"/>
              </a:spcBef>
              <a:buNone/>
            </a:pPr>
            <a:r>
              <a:rPr lang="en"/>
              <a:t>Community</a:t>
            </a:r>
          </a:p>
        </p:txBody>
      </p:sp>
      <p:pic>
        <p:nvPicPr>
          <p:cNvPr descr="DEFF_logo.png" id="183" name="Shape 183"/>
          <p:cNvPicPr preferRelativeResize="0"/>
          <p:nvPr/>
        </p:nvPicPr>
        <p:blipFill>
          <a:blip r:embed="rId3">
            <a:alphaModFix/>
          </a:blip>
          <a:stretch>
            <a:fillRect/>
          </a:stretch>
        </p:blipFill>
        <p:spPr>
          <a:xfrm>
            <a:off x="152400" y="152400"/>
            <a:ext cx="1257300" cy="523875"/>
          </a:xfrm>
          <a:prstGeom prst="rect">
            <a:avLst/>
          </a:prstGeom>
          <a:noFill/>
          <a:ln>
            <a:noFill/>
          </a:ln>
        </p:spPr>
      </p:pic>
      <p:pic>
        <p:nvPicPr>
          <p:cNvPr descr="Cornell_University_logo.png" id="184" name="Shape 184"/>
          <p:cNvPicPr preferRelativeResize="0"/>
          <p:nvPr/>
        </p:nvPicPr>
        <p:blipFill>
          <a:blip r:embed="rId4">
            <a:alphaModFix/>
          </a:blip>
          <a:stretch>
            <a:fillRect/>
          </a:stretch>
        </p:blipFill>
        <p:spPr>
          <a:xfrm>
            <a:off x="304800" y="304800"/>
            <a:ext cx="1819274" cy="457200"/>
          </a:xfrm>
          <a:prstGeom prst="rect">
            <a:avLst/>
          </a:prstGeom>
          <a:noFill/>
          <a:ln>
            <a:noFill/>
          </a:ln>
        </p:spPr>
      </p:pic>
      <p:pic>
        <p:nvPicPr>
          <p:cNvPr descr="Brown_University.png" id="185" name="Shape 185"/>
          <p:cNvPicPr preferRelativeResize="0"/>
          <p:nvPr/>
        </p:nvPicPr>
        <p:blipFill>
          <a:blip r:embed="rId5">
            <a:alphaModFix/>
          </a:blip>
          <a:stretch>
            <a:fillRect/>
          </a:stretch>
        </p:blipFill>
        <p:spPr>
          <a:xfrm>
            <a:off x="457200" y="457200"/>
            <a:ext cx="914400" cy="457391"/>
          </a:xfrm>
          <a:prstGeom prst="rect">
            <a:avLst/>
          </a:prstGeom>
          <a:noFill/>
          <a:ln>
            <a:noFill/>
          </a:ln>
        </p:spPr>
      </p:pic>
      <p:pic>
        <p:nvPicPr>
          <p:cNvPr descr="Charles_Darwin_University.png" id="186" name="Shape 186"/>
          <p:cNvPicPr preferRelativeResize="0"/>
          <p:nvPr/>
        </p:nvPicPr>
        <p:blipFill>
          <a:blip r:embed="rId6">
            <a:alphaModFix/>
          </a:blip>
          <a:stretch>
            <a:fillRect/>
          </a:stretch>
        </p:blipFill>
        <p:spPr>
          <a:xfrm>
            <a:off x="609600" y="609600"/>
            <a:ext cx="1466850" cy="409575"/>
          </a:xfrm>
          <a:prstGeom prst="rect">
            <a:avLst/>
          </a:prstGeom>
          <a:noFill/>
          <a:ln>
            <a:noFill/>
          </a:ln>
        </p:spPr>
      </p:pic>
      <p:pic>
        <p:nvPicPr>
          <p:cNvPr descr="Case_Western.png" id="187" name="Shape 187"/>
          <p:cNvPicPr preferRelativeResize="0"/>
          <p:nvPr/>
        </p:nvPicPr>
        <p:blipFill>
          <a:blip r:embed="rId7">
            <a:alphaModFix/>
          </a:blip>
          <a:stretch>
            <a:fillRect/>
          </a:stretch>
        </p:blipFill>
        <p:spPr>
          <a:xfrm>
            <a:off x="762000" y="762000"/>
            <a:ext cx="1752600" cy="409575"/>
          </a:xfrm>
          <a:prstGeom prst="rect">
            <a:avLst/>
          </a:prstGeom>
          <a:noFill/>
          <a:ln>
            <a:noFill/>
          </a:ln>
        </p:spPr>
      </p:pic>
      <p:pic>
        <p:nvPicPr>
          <p:cNvPr descr="Arizona_State.png" id="188" name="Shape 188"/>
          <p:cNvPicPr preferRelativeResize="0"/>
          <p:nvPr/>
        </p:nvPicPr>
        <p:blipFill>
          <a:blip r:embed="rId8">
            <a:alphaModFix/>
          </a:blip>
          <a:stretch>
            <a:fillRect/>
          </a:stretch>
        </p:blipFill>
        <p:spPr>
          <a:xfrm>
            <a:off x="914400" y="914400"/>
            <a:ext cx="914399" cy="390525"/>
          </a:xfrm>
          <a:prstGeom prst="rect">
            <a:avLst/>
          </a:prstGeom>
          <a:noFill/>
          <a:ln>
            <a:noFill/>
          </a:ln>
        </p:spPr>
      </p:pic>
      <p:pic>
        <p:nvPicPr>
          <p:cNvPr descr="docuteam.gif" id="189" name="Shape 189"/>
          <p:cNvPicPr preferRelativeResize="0"/>
          <p:nvPr/>
        </p:nvPicPr>
        <p:blipFill>
          <a:blip r:embed="rId9">
            <a:alphaModFix/>
          </a:blip>
          <a:stretch>
            <a:fillRect/>
          </a:stretch>
        </p:blipFill>
        <p:spPr>
          <a:xfrm>
            <a:off x="1066800" y="1066800"/>
            <a:ext cx="1285875" cy="285750"/>
          </a:xfrm>
          <a:prstGeom prst="rect">
            <a:avLst/>
          </a:prstGeom>
          <a:noFill/>
          <a:ln>
            <a:noFill/>
          </a:ln>
        </p:spPr>
      </p:pic>
      <p:pic>
        <p:nvPicPr>
          <p:cNvPr descr="Columbia_University_logo.png" id="190" name="Shape 190"/>
          <p:cNvPicPr preferRelativeResize="0"/>
          <p:nvPr/>
        </p:nvPicPr>
        <p:blipFill>
          <a:blip r:embed="rId10">
            <a:alphaModFix/>
          </a:blip>
          <a:stretch>
            <a:fillRect/>
          </a:stretch>
        </p:blipFill>
        <p:spPr>
          <a:xfrm>
            <a:off x="1219200" y="1219200"/>
            <a:ext cx="1933574" cy="362765"/>
          </a:xfrm>
          <a:prstGeom prst="rect">
            <a:avLst/>
          </a:prstGeom>
          <a:noFill/>
          <a:ln>
            <a:noFill/>
          </a:ln>
        </p:spPr>
      </p:pic>
      <p:pic>
        <p:nvPicPr>
          <p:cNvPr descr="University_of_York_logo.png" id="191" name="Shape 191"/>
          <p:cNvPicPr preferRelativeResize="0"/>
          <p:nvPr/>
        </p:nvPicPr>
        <p:blipFill>
          <a:blip r:embed="rId11">
            <a:alphaModFix/>
          </a:blip>
          <a:stretch>
            <a:fillRect/>
          </a:stretch>
        </p:blipFill>
        <p:spPr>
          <a:xfrm>
            <a:off x="1371600" y="1371600"/>
            <a:ext cx="1904999" cy="295275"/>
          </a:xfrm>
          <a:prstGeom prst="rect">
            <a:avLst/>
          </a:prstGeom>
          <a:noFill/>
          <a:ln>
            <a:noFill/>
          </a:ln>
        </p:spPr>
      </p:pic>
      <p:pic>
        <p:nvPicPr>
          <p:cNvPr descr="Carnegie_Mellon_University_logo_horiz_red Trans.png" id="192" name="Shape 192"/>
          <p:cNvPicPr preferRelativeResize="0"/>
          <p:nvPr/>
        </p:nvPicPr>
        <p:blipFill>
          <a:blip r:embed="rId12">
            <a:alphaModFix/>
          </a:blip>
          <a:stretch>
            <a:fillRect/>
          </a:stretch>
        </p:blipFill>
        <p:spPr>
          <a:xfrm>
            <a:off x="1524000" y="1524000"/>
            <a:ext cx="2400300" cy="218189"/>
          </a:xfrm>
          <a:prstGeom prst="rect">
            <a:avLst/>
          </a:prstGeom>
          <a:noFill/>
          <a:ln>
            <a:noFill/>
          </a:ln>
        </p:spPr>
      </p:pic>
      <p:pic>
        <p:nvPicPr>
          <p:cNvPr descr="Lyrasis.png" id="193" name="Shape 193"/>
          <p:cNvPicPr preferRelativeResize="0"/>
          <p:nvPr/>
        </p:nvPicPr>
        <p:blipFill>
          <a:blip r:embed="rId13">
            <a:alphaModFix/>
          </a:blip>
          <a:stretch>
            <a:fillRect/>
          </a:stretch>
        </p:blipFill>
        <p:spPr>
          <a:xfrm>
            <a:off x="1676400" y="1676400"/>
            <a:ext cx="1066799" cy="352424"/>
          </a:xfrm>
          <a:prstGeom prst="rect">
            <a:avLst/>
          </a:prstGeom>
          <a:noFill/>
          <a:ln>
            <a:noFill/>
          </a:ln>
        </p:spPr>
      </p:pic>
      <p:pic>
        <p:nvPicPr>
          <p:cNvPr descr="George_Washington_University_logo.png" id="194" name="Shape 194"/>
          <p:cNvPicPr preferRelativeResize="0"/>
          <p:nvPr/>
        </p:nvPicPr>
        <p:blipFill>
          <a:blip r:embed="rId14">
            <a:alphaModFix/>
          </a:blip>
          <a:stretch>
            <a:fillRect/>
          </a:stretch>
        </p:blipFill>
        <p:spPr>
          <a:xfrm>
            <a:off x="1828800" y="1828800"/>
            <a:ext cx="1038224" cy="476249"/>
          </a:xfrm>
          <a:prstGeom prst="rect">
            <a:avLst/>
          </a:prstGeom>
          <a:noFill/>
          <a:ln>
            <a:noFill/>
          </a:ln>
        </p:spPr>
      </p:pic>
      <p:pic>
        <p:nvPicPr>
          <p:cNvPr descr="institution_logo.png" id="195" name="Shape 195"/>
          <p:cNvPicPr preferRelativeResize="0"/>
          <p:nvPr/>
        </p:nvPicPr>
        <p:blipFill>
          <a:blip r:embed="rId15">
            <a:alphaModFix/>
          </a:blip>
          <a:stretch>
            <a:fillRect/>
          </a:stretch>
        </p:blipFill>
        <p:spPr>
          <a:xfrm>
            <a:off x="1981200" y="1981200"/>
            <a:ext cx="1514474" cy="314325"/>
          </a:xfrm>
          <a:prstGeom prst="rect">
            <a:avLst/>
          </a:prstGeom>
          <a:noFill/>
          <a:ln>
            <a:noFill/>
          </a:ln>
        </p:spPr>
      </p:pic>
      <p:pic>
        <p:nvPicPr>
          <p:cNvPr descr="Durham_University_logo.png" id="196" name="Shape 196"/>
          <p:cNvPicPr preferRelativeResize="0"/>
          <p:nvPr/>
        </p:nvPicPr>
        <p:blipFill>
          <a:blip r:embed="rId16">
            <a:alphaModFix/>
          </a:blip>
          <a:stretch>
            <a:fillRect/>
          </a:stretch>
        </p:blipFill>
        <p:spPr>
          <a:xfrm>
            <a:off x="2133600" y="2133600"/>
            <a:ext cx="1000124" cy="428625"/>
          </a:xfrm>
          <a:prstGeom prst="rect">
            <a:avLst/>
          </a:prstGeom>
          <a:noFill/>
          <a:ln>
            <a:noFill/>
          </a:ln>
        </p:spPr>
      </p:pic>
      <p:pic>
        <p:nvPicPr>
          <p:cNvPr descr="Emory_U_Logo.png" id="197" name="Shape 197"/>
          <p:cNvPicPr preferRelativeResize="0"/>
          <p:nvPr/>
        </p:nvPicPr>
        <p:blipFill>
          <a:blip r:embed="rId17">
            <a:alphaModFix/>
          </a:blip>
          <a:stretch>
            <a:fillRect/>
          </a:stretch>
        </p:blipFill>
        <p:spPr>
          <a:xfrm>
            <a:off x="2286000" y="2286000"/>
            <a:ext cx="1257300" cy="323524"/>
          </a:xfrm>
          <a:prstGeom prst="rect">
            <a:avLst/>
          </a:prstGeom>
          <a:noFill/>
          <a:ln>
            <a:noFill/>
          </a:ln>
        </p:spPr>
      </p:pic>
      <p:pic>
        <p:nvPicPr>
          <p:cNvPr descr="duke_university_library_logo_outline_blue_png.png" id="198" name="Shape 198"/>
          <p:cNvPicPr preferRelativeResize="0"/>
          <p:nvPr/>
        </p:nvPicPr>
        <p:blipFill>
          <a:blip r:embed="rId18">
            <a:alphaModFix/>
          </a:blip>
          <a:stretch>
            <a:fillRect/>
          </a:stretch>
        </p:blipFill>
        <p:spPr>
          <a:xfrm>
            <a:off x="2438400" y="2438400"/>
            <a:ext cx="1162048" cy="371964"/>
          </a:xfrm>
          <a:prstGeom prst="rect">
            <a:avLst/>
          </a:prstGeom>
          <a:noFill/>
          <a:ln>
            <a:noFill/>
          </a:ln>
        </p:spPr>
      </p:pic>
      <p:pic>
        <p:nvPicPr>
          <p:cNvPr descr="Indiana_University_logotype.png" id="199" name="Shape 199"/>
          <p:cNvPicPr preferRelativeResize="0"/>
          <p:nvPr/>
        </p:nvPicPr>
        <p:blipFill>
          <a:blip r:embed="rId19">
            <a:alphaModFix/>
          </a:blip>
          <a:stretch>
            <a:fillRect/>
          </a:stretch>
        </p:blipFill>
        <p:spPr>
          <a:xfrm>
            <a:off x="2590800" y="2590800"/>
            <a:ext cx="1905000" cy="285750"/>
          </a:xfrm>
          <a:prstGeom prst="rect">
            <a:avLst/>
          </a:prstGeom>
          <a:noFill/>
          <a:ln>
            <a:noFill/>
          </a:ln>
        </p:spPr>
      </p:pic>
      <p:pic>
        <p:nvPicPr>
          <p:cNvPr descr="NationalLibraryOfMedicine-Logo.png" id="200" name="Shape 200"/>
          <p:cNvPicPr preferRelativeResize="0"/>
          <p:nvPr/>
        </p:nvPicPr>
        <p:blipFill>
          <a:blip r:embed="rId20">
            <a:alphaModFix/>
          </a:blip>
          <a:stretch>
            <a:fillRect/>
          </a:stretch>
        </p:blipFill>
        <p:spPr>
          <a:xfrm>
            <a:off x="2743200" y="2743200"/>
            <a:ext cx="647790" cy="666750"/>
          </a:xfrm>
          <a:prstGeom prst="rect">
            <a:avLst/>
          </a:prstGeom>
          <a:noFill/>
          <a:ln>
            <a:noFill/>
          </a:ln>
        </p:spPr>
      </p:pic>
      <p:pic>
        <p:nvPicPr>
          <p:cNvPr descr="NIU_FullLogo.png" id="201" name="Shape 201"/>
          <p:cNvPicPr preferRelativeResize="0"/>
          <p:nvPr/>
        </p:nvPicPr>
        <p:blipFill>
          <a:blip r:embed="rId21">
            <a:alphaModFix/>
          </a:blip>
          <a:stretch>
            <a:fillRect/>
          </a:stretch>
        </p:blipFill>
        <p:spPr>
          <a:xfrm>
            <a:off x="2895600" y="2895600"/>
            <a:ext cx="1285874" cy="466725"/>
          </a:xfrm>
          <a:prstGeom prst="rect">
            <a:avLst/>
          </a:prstGeom>
          <a:noFill/>
          <a:ln>
            <a:noFill/>
          </a:ln>
        </p:spPr>
      </p:pic>
      <p:pic>
        <p:nvPicPr>
          <p:cNvPr descr="Johns_Hopkins_University_Logo.png" id="202" name="Shape 202"/>
          <p:cNvPicPr preferRelativeResize="0"/>
          <p:nvPr/>
        </p:nvPicPr>
        <p:blipFill>
          <a:blip r:embed="rId22">
            <a:alphaModFix/>
          </a:blip>
          <a:stretch>
            <a:fillRect/>
          </a:stretch>
        </p:blipFill>
        <p:spPr>
          <a:xfrm>
            <a:off x="3048000" y="3048000"/>
            <a:ext cx="1714500" cy="362197"/>
          </a:xfrm>
          <a:prstGeom prst="rect">
            <a:avLst/>
          </a:prstGeom>
          <a:noFill/>
          <a:ln>
            <a:noFill/>
          </a:ln>
        </p:spPr>
      </p:pic>
      <p:pic>
        <p:nvPicPr>
          <p:cNvPr descr="Logo_Université_de_Lausanne.png" id="203" name="Shape 203"/>
          <p:cNvPicPr preferRelativeResize="0"/>
          <p:nvPr/>
        </p:nvPicPr>
        <p:blipFill>
          <a:blip r:embed="rId23">
            <a:alphaModFix/>
          </a:blip>
          <a:stretch>
            <a:fillRect/>
          </a:stretch>
        </p:blipFill>
        <p:spPr>
          <a:xfrm>
            <a:off x="3200400" y="3200400"/>
            <a:ext cx="1257300" cy="476250"/>
          </a:xfrm>
          <a:prstGeom prst="rect">
            <a:avLst/>
          </a:prstGeom>
          <a:noFill/>
          <a:ln>
            <a:noFill/>
          </a:ln>
        </p:spPr>
      </p:pic>
      <p:pic>
        <p:nvPicPr>
          <p:cNvPr descr="Lafayette_College.jpg" id="204" name="Shape 204"/>
          <p:cNvPicPr preferRelativeResize="0"/>
          <p:nvPr/>
        </p:nvPicPr>
        <p:blipFill>
          <a:blip r:embed="rId24">
            <a:alphaModFix/>
          </a:blip>
          <a:stretch>
            <a:fillRect/>
          </a:stretch>
        </p:blipFill>
        <p:spPr>
          <a:xfrm>
            <a:off x="3352800" y="3352800"/>
            <a:ext cx="1066799" cy="380999"/>
          </a:xfrm>
          <a:prstGeom prst="rect">
            <a:avLst/>
          </a:prstGeom>
          <a:noFill/>
          <a:ln>
            <a:noFill/>
          </a:ln>
        </p:spPr>
      </p:pic>
      <p:pic>
        <p:nvPicPr>
          <p:cNvPr descr="La_Trobe_University_logo.png" id="205" name="Shape 205"/>
          <p:cNvPicPr preferRelativeResize="0"/>
          <p:nvPr/>
        </p:nvPicPr>
        <p:blipFill>
          <a:blip r:embed="rId25">
            <a:alphaModFix/>
          </a:blip>
          <a:stretch>
            <a:fillRect/>
          </a:stretch>
        </p:blipFill>
        <p:spPr>
          <a:xfrm>
            <a:off x="3505200" y="3505200"/>
            <a:ext cx="1323974" cy="381693"/>
          </a:xfrm>
          <a:prstGeom prst="rect">
            <a:avLst/>
          </a:prstGeom>
          <a:noFill/>
          <a:ln>
            <a:noFill/>
          </a:ln>
        </p:spPr>
      </p:pic>
      <p:pic>
        <p:nvPicPr>
          <p:cNvPr descr="Ghent_University_logo.png" id="206" name="Shape 206"/>
          <p:cNvPicPr preferRelativeResize="0"/>
          <p:nvPr/>
        </p:nvPicPr>
        <p:blipFill>
          <a:blip r:embed="rId26">
            <a:alphaModFix/>
          </a:blip>
          <a:stretch>
            <a:fillRect/>
          </a:stretch>
        </p:blipFill>
        <p:spPr>
          <a:xfrm>
            <a:off x="3657600" y="3657600"/>
            <a:ext cx="695325" cy="495299"/>
          </a:xfrm>
          <a:prstGeom prst="rect">
            <a:avLst/>
          </a:prstGeom>
          <a:noFill/>
          <a:ln>
            <a:noFill/>
          </a:ln>
        </p:spPr>
      </p:pic>
      <p:pic>
        <p:nvPicPr>
          <p:cNvPr descr="art_institute_of_chicago_logo.png" id="207" name="Shape 207"/>
          <p:cNvPicPr preferRelativeResize="0"/>
          <p:nvPr/>
        </p:nvPicPr>
        <p:blipFill>
          <a:blip r:embed="rId27">
            <a:alphaModFix/>
          </a:blip>
          <a:stretch>
            <a:fillRect/>
          </a:stretch>
        </p:blipFill>
        <p:spPr>
          <a:xfrm>
            <a:off x="3810000" y="3810000"/>
            <a:ext cx="571500" cy="571499"/>
          </a:xfrm>
          <a:prstGeom prst="rect">
            <a:avLst/>
          </a:prstGeom>
          <a:noFill/>
          <a:ln>
            <a:noFill/>
          </a:ln>
        </p:spPr>
      </p:pic>
      <p:pic>
        <p:nvPicPr>
          <p:cNvPr descr="London_school_of_economics_logo.png" id="208" name="Shape 208"/>
          <p:cNvPicPr preferRelativeResize="0"/>
          <p:nvPr/>
        </p:nvPicPr>
        <p:blipFill>
          <a:blip r:embed="rId28">
            <a:alphaModFix/>
          </a:blip>
          <a:stretch>
            <a:fillRect/>
          </a:stretch>
        </p:blipFill>
        <p:spPr>
          <a:xfrm>
            <a:off x="3962400" y="3962400"/>
            <a:ext cx="1162048" cy="409574"/>
          </a:xfrm>
          <a:prstGeom prst="rect">
            <a:avLst/>
          </a:prstGeom>
          <a:noFill/>
          <a:ln>
            <a:noFill/>
          </a:ln>
        </p:spPr>
      </p:pic>
      <p:pic>
        <p:nvPicPr>
          <p:cNvPr descr="icpsr-logo.png" id="209" name="Shape 209"/>
          <p:cNvPicPr preferRelativeResize="0"/>
          <p:nvPr/>
        </p:nvPicPr>
        <p:blipFill>
          <a:blip r:embed="rId29">
            <a:alphaModFix/>
          </a:blip>
          <a:stretch>
            <a:fillRect/>
          </a:stretch>
        </p:blipFill>
        <p:spPr>
          <a:xfrm>
            <a:off x="4114800" y="4114800"/>
            <a:ext cx="1028700" cy="180974"/>
          </a:xfrm>
          <a:prstGeom prst="rect">
            <a:avLst/>
          </a:prstGeom>
          <a:noFill/>
          <a:ln>
            <a:noFill/>
          </a:ln>
        </p:spPr>
      </p:pic>
      <p:pic>
        <p:nvPicPr>
          <p:cNvPr descr="Oregon_State_University_logo.png" id="210" name="Shape 210"/>
          <p:cNvPicPr preferRelativeResize="0"/>
          <p:nvPr/>
        </p:nvPicPr>
        <p:blipFill>
          <a:blip r:embed="rId30">
            <a:alphaModFix/>
          </a:blip>
          <a:stretch>
            <a:fillRect/>
          </a:stretch>
        </p:blipFill>
        <p:spPr>
          <a:xfrm>
            <a:off x="4267200" y="4267200"/>
            <a:ext cx="666750" cy="666750"/>
          </a:xfrm>
          <a:prstGeom prst="rect">
            <a:avLst/>
          </a:prstGeom>
          <a:noFill/>
          <a:ln>
            <a:noFill/>
          </a:ln>
        </p:spPr>
      </p:pic>
      <p:pic>
        <p:nvPicPr>
          <p:cNvPr descr="National_Library_of_Ireland_logo.png" id="211" name="Shape 211"/>
          <p:cNvPicPr preferRelativeResize="0"/>
          <p:nvPr/>
        </p:nvPicPr>
        <p:blipFill>
          <a:blip r:embed="rId31">
            <a:alphaModFix/>
          </a:blip>
          <a:stretch>
            <a:fillRect/>
          </a:stretch>
        </p:blipFill>
        <p:spPr>
          <a:xfrm>
            <a:off x="4419600" y="4419600"/>
            <a:ext cx="1066800" cy="505045"/>
          </a:xfrm>
          <a:prstGeom prst="rect">
            <a:avLst/>
          </a:prstGeom>
          <a:noFill/>
          <a:ln>
            <a:noFill/>
          </a:ln>
        </p:spPr>
      </p:pic>
      <p:pic>
        <p:nvPicPr>
          <p:cNvPr descr="McMaster_University_logo.png" id="212" name="Shape 212"/>
          <p:cNvPicPr preferRelativeResize="0"/>
          <p:nvPr/>
        </p:nvPicPr>
        <p:blipFill>
          <a:blip r:embed="rId32">
            <a:alphaModFix/>
          </a:blip>
          <a:stretch>
            <a:fillRect/>
          </a:stretch>
        </p:blipFill>
        <p:spPr>
          <a:xfrm>
            <a:off x="4572000" y="4572000"/>
            <a:ext cx="1028700" cy="571499"/>
          </a:xfrm>
          <a:prstGeom prst="rect">
            <a:avLst/>
          </a:prstGeom>
          <a:noFill/>
          <a:ln>
            <a:noFill/>
          </a:ln>
        </p:spPr>
      </p:pic>
      <p:pic>
        <p:nvPicPr>
          <p:cNvPr descr="UNSW_coat_of_arms.png" id="213" name="Shape 213"/>
          <p:cNvPicPr preferRelativeResize="0"/>
          <p:nvPr/>
        </p:nvPicPr>
        <p:blipFill>
          <a:blip r:embed="rId33">
            <a:alphaModFix/>
          </a:blip>
          <a:stretch>
            <a:fillRect/>
          </a:stretch>
        </p:blipFill>
        <p:spPr>
          <a:xfrm>
            <a:off x="4724400" y="4724400"/>
            <a:ext cx="856627" cy="895349"/>
          </a:xfrm>
          <a:prstGeom prst="rect">
            <a:avLst/>
          </a:prstGeom>
          <a:noFill/>
          <a:ln>
            <a:noFill/>
          </a:ln>
        </p:spPr>
      </p:pic>
      <p:pic>
        <p:nvPicPr>
          <p:cNvPr descr="National-Library-Wales.png" id="214" name="Shape 214"/>
          <p:cNvPicPr preferRelativeResize="0"/>
          <p:nvPr/>
        </p:nvPicPr>
        <p:blipFill>
          <a:blip r:embed="rId34">
            <a:alphaModFix/>
          </a:blip>
          <a:stretch>
            <a:fillRect/>
          </a:stretch>
        </p:blipFill>
        <p:spPr>
          <a:xfrm>
            <a:off x="4876800" y="4876800"/>
            <a:ext cx="1371600" cy="390524"/>
          </a:xfrm>
          <a:prstGeom prst="rect">
            <a:avLst/>
          </a:prstGeom>
          <a:noFill/>
          <a:ln>
            <a:noFill/>
          </a:ln>
        </p:spPr>
      </p:pic>
      <p:pic>
        <p:nvPicPr>
          <p:cNvPr descr="UCONN_academic_logo.png" id="215" name="Shape 215"/>
          <p:cNvPicPr preferRelativeResize="0"/>
          <p:nvPr/>
        </p:nvPicPr>
        <p:blipFill>
          <a:blip r:embed="rId35">
            <a:alphaModFix/>
          </a:blip>
          <a:stretch>
            <a:fillRect/>
          </a:stretch>
        </p:blipFill>
        <p:spPr>
          <a:xfrm>
            <a:off x="5029200" y="5029200"/>
            <a:ext cx="1066800" cy="314544"/>
          </a:xfrm>
          <a:prstGeom prst="rect">
            <a:avLst/>
          </a:prstGeom>
          <a:noFill/>
          <a:ln>
            <a:noFill/>
          </a:ln>
        </p:spPr>
      </p:pic>
      <p:pic>
        <p:nvPicPr>
          <p:cNvPr descr="Northwestern_horizontal_CMYK.png" id="216" name="Shape 216"/>
          <p:cNvPicPr preferRelativeResize="0"/>
          <p:nvPr/>
        </p:nvPicPr>
        <p:blipFill>
          <a:blip r:embed="rId36">
            <a:alphaModFix/>
          </a:blip>
          <a:stretch>
            <a:fillRect/>
          </a:stretch>
        </p:blipFill>
        <p:spPr>
          <a:xfrm>
            <a:off x="5181600" y="5181600"/>
            <a:ext cx="1704974" cy="380404"/>
          </a:xfrm>
          <a:prstGeom prst="rect">
            <a:avLst/>
          </a:prstGeom>
          <a:noFill/>
          <a:ln>
            <a:noFill/>
          </a:ln>
        </p:spPr>
      </p:pic>
      <p:pic>
        <p:nvPicPr>
          <p:cNvPr descr="Tufts_University_logo.png" id="217" name="Shape 217"/>
          <p:cNvPicPr preferRelativeResize="0"/>
          <p:nvPr/>
        </p:nvPicPr>
        <p:blipFill>
          <a:blip r:embed="rId37">
            <a:alphaModFix/>
          </a:blip>
          <a:stretch>
            <a:fillRect/>
          </a:stretch>
        </p:blipFill>
        <p:spPr>
          <a:xfrm>
            <a:off x="5334000" y="5334000"/>
            <a:ext cx="1257300" cy="371474"/>
          </a:xfrm>
          <a:prstGeom prst="rect">
            <a:avLst/>
          </a:prstGeom>
          <a:noFill/>
          <a:ln>
            <a:noFill/>
          </a:ln>
        </p:spPr>
      </p:pic>
      <p:pic>
        <p:nvPicPr>
          <p:cNvPr descr="university_of_Denver_logo.png" id="218" name="Shape 218"/>
          <p:cNvPicPr preferRelativeResize="0"/>
          <p:nvPr/>
        </p:nvPicPr>
        <p:blipFill>
          <a:blip r:embed="rId38">
            <a:alphaModFix/>
          </a:blip>
          <a:stretch>
            <a:fillRect/>
          </a:stretch>
        </p:blipFill>
        <p:spPr>
          <a:xfrm>
            <a:off x="5486400" y="5486400"/>
            <a:ext cx="1323974" cy="466725"/>
          </a:xfrm>
          <a:prstGeom prst="rect">
            <a:avLst/>
          </a:prstGeom>
          <a:noFill/>
          <a:ln>
            <a:noFill/>
          </a:ln>
        </p:spPr>
      </p:pic>
      <p:pic>
        <p:nvPicPr>
          <p:cNvPr descr="Northeastern-logo.png" id="219" name="Shape 219"/>
          <p:cNvPicPr preferRelativeResize="0"/>
          <p:nvPr/>
        </p:nvPicPr>
        <p:blipFill>
          <a:blip r:embed="rId39">
            <a:alphaModFix/>
          </a:blip>
          <a:stretch>
            <a:fillRect/>
          </a:stretch>
        </p:blipFill>
        <p:spPr>
          <a:xfrm>
            <a:off x="5638800" y="5638800"/>
            <a:ext cx="1609725" cy="294856"/>
          </a:xfrm>
          <a:prstGeom prst="rect">
            <a:avLst/>
          </a:prstGeom>
          <a:noFill/>
          <a:ln>
            <a:noFill/>
          </a:ln>
        </p:spPr>
      </p:pic>
      <p:pic>
        <p:nvPicPr>
          <p:cNvPr descr="Rutgers_University_logo.png" id="220" name="Shape 220"/>
          <p:cNvPicPr preferRelativeResize="0"/>
          <p:nvPr/>
        </p:nvPicPr>
        <p:blipFill>
          <a:blip r:embed="rId40">
            <a:alphaModFix/>
          </a:blip>
          <a:stretch>
            <a:fillRect/>
          </a:stretch>
        </p:blipFill>
        <p:spPr>
          <a:xfrm>
            <a:off x="5791200" y="5791200"/>
            <a:ext cx="1028700" cy="361950"/>
          </a:xfrm>
          <a:prstGeom prst="rect">
            <a:avLst/>
          </a:prstGeom>
          <a:noFill/>
          <a:ln>
            <a:noFill/>
          </a:ln>
        </p:spPr>
      </p:pic>
      <p:pic>
        <p:nvPicPr>
          <p:cNvPr descr="Ucla.jpg" id="221" name="Shape 221"/>
          <p:cNvPicPr preferRelativeResize="0"/>
          <p:nvPr/>
        </p:nvPicPr>
        <p:blipFill>
          <a:blip r:embed="rId41">
            <a:alphaModFix/>
          </a:blip>
          <a:stretch>
            <a:fillRect/>
          </a:stretch>
        </p:blipFill>
        <p:spPr>
          <a:xfrm>
            <a:off x="5943600" y="5943600"/>
            <a:ext cx="1066800" cy="504825"/>
          </a:xfrm>
          <a:prstGeom prst="rect">
            <a:avLst/>
          </a:prstGeom>
          <a:noFill/>
          <a:ln>
            <a:noFill/>
          </a:ln>
        </p:spPr>
      </p:pic>
      <p:pic>
        <p:nvPicPr>
          <p:cNvPr descr="Pennsylvania_State_University_logo.png" id="222" name="Shape 222"/>
          <p:cNvPicPr preferRelativeResize="0"/>
          <p:nvPr/>
        </p:nvPicPr>
        <p:blipFill>
          <a:blip r:embed="rId42">
            <a:alphaModFix/>
          </a:blip>
          <a:stretch>
            <a:fillRect/>
          </a:stretch>
        </p:blipFill>
        <p:spPr>
          <a:xfrm>
            <a:off x="6095999" y="6096000"/>
            <a:ext cx="1466851" cy="457965"/>
          </a:xfrm>
          <a:prstGeom prst="rect">
            <a:avLst/>
          </a:prstGeom>
          <a:noFill/>
          <a:ln>
            <a:noFill/>
          </a:ln>
        </p:spPr>
      </p:pic>
      <p:pic>
        <p:nvPicPr>
          <p:cNvPr descr="university-of-hull-logo.gif.png" id="223" name="Shape 223"/>
          <p:cNvPicPr preferRelativeResize="0"/>
          <p:nvPr/>
        </p:nvPicPr>
        <p:blipFill>
          <a:blip r:embed="rId43">
            <a:alphaModFix/>
          </a:blip>
          <a:stretch>
            <a:fillRect/>
          </a:stretch>
        </p:blipFill>
        <p:spPr>
          <a:xfrm>
            <a:off x="6248400" y="6248400"/>
            <a:ext cx="1704974" cy="295275"/>
          </a:xfrm>
          <a:prstGeom prst="rect">
            <a:avLst/>
          </a:prstGeom>
          <a:noFill/>
          <a:ln>
            <a:noFill/>
          </a:ln>
        </p:spPr>
      </p:pic>
      <p:pic>
        <p:nvPicPr>
          <p:cNvPr descr="Princeton_logo.png" id="224" name="Shape 224"/>
          <p:cNvPicPr preferRelativeResize="0"/>
          <p:nvPr/>
        </p:nvPicPr>
        <p:blipFill>
          <a:blip r:embed="rId44">
            <a:alphaModFix/>
          </a:blip>
          <a:stretch>
            <a:fillRect/>
          </a:stretch>
        </p:blipFill>
        <p:spPr>
          <a:xfrm>
            <a:off x="6400800" y="6400800"/>
            <a:ext cx="1162048" cy="333982"/>
          </a:xfrm>
          <a:prstGeom prst="rect">
            <a:avLst/>
          </a:prstGeom>
          <a:noFill/>
          <a:ln>
            <a:noFill/>
          </a:ln>
        </p:spPr>
      </p:pic>
      <p:pic>
        <p:nvPicPr>
          <p:cNvPr descr="University_of_Cincinnati_logo.png" id="225" name="Shape 225"/>
          <p:cNvPicPr preferRelativeResize="0"/>
          <p:nvPr/>
        </p:nvPicPr>
        <p:blipFill>
          <a:blip r:embed="rId45">
            <a:alphaModFix/>
          </a:blip>
          <a:stretch>
            <a:fillRect/>
          </a:stretch>
        </p:blipFill>
        <p:spPr>
          <a:xfrm>
            <a:off x="6553199" y="6553200"/>
            <a:ext cx="857251" cy="371919"/>
          </a:xfrm>
          <a:prstGeom prst="rect">
            <a:avLst/>
          </a:prstGeom>
          <a:noFill/>
          <a:ln>
            <a:noFill/>
          </a:ln>
        </p:spPr>
      </p:pic>
      <p:pic>
        <p:nvPicPr>
          <p:cNvPr descr="NRC_Canada_logo.png" id="226" name="Shape 226"/>
          <p:cNvPicPr preferRelativeResize="0"/>
          <p:nvPr/>
        </p:nvPicPr>
        <p:blipFill>
          <a:blip r:embed="rId46">
            <a:alphaModFix/>
          </a:blip>
          <a:stretch>
            <a:fillRect/>
          </a:stretch>
        </p:blipFill>
        <p:spPr>
          <a:xfrm>
            <a:off x="6705600" y="6705600"/>
            <a:ext cx="1514474" cy="276225"/>
          </a:xfrm>
          <a:prstGeom prst="rect">
            <a:avLst/>
          </a:prstGeom>
          <a:noFill/>
          <a:ln>
            <a:noFill/>
          </a:ln>
        </p:spPr>
      </p:pic>
      <p:pic>
        <p:nvPicPr>
          <p:cNvPr descr="University_of_California_san_diego_logo.png" id="227" name="Shape 227"/>
          <p:cNvPicPr preferRelativeResize="0"/>
          <p:nvPr/>
        </p:nvPicPr>
        <p:blipFill>
          <a:blip r:embed="rId47">
            <a:alphaModFix/>
          </a:blip>
          <a:stretch>
            <a:fillRect/>
          </a:stretch>
        </p:blipFill>
        <p:spPr>
          <a:xfrm>
            <a:off x="6858000" y="6858000"/>
            <a:ext cx="1466849" cy="285749"/>
          </a:xfrm>
          <a:prstGeom prst="rect">
            <a:avLst/>
          </a:prstGeom>
          <a:noFill/>
          <a:ln>
            <a:noFill/>
          </a:ln>
        </p:spPr>
      </p:pic>
      <p:pic>
        <p:nvPicPr>
          <p:cNvPr descr="University_of_Alberta.png" id="228" name="Shape 228"/>
          <p:cNvPicPr preferRelativeResize="0"/>
          <p:nvPr/>
        </p:nvPicPr>
        <p:blipFill>
          <a:blip r:embed="rId48">
            <a:alphaModFix/>
          </a:blip>
          <a:stretch>
            <a:fillRect/>
          </a:stretch>
        </p:blipFill>
        <p:spPr>
          <a:xfrm>
            <a:off x="7010400" y="7010400"/>
            <a:ext cx="1466850" cy="342899"/>
          </a:xfrm>
          <a:prstGeom prst="rect">
            <a:avLst/>
          </a:prstGeom>
          <a:noFill/>
          <a:ln>
            <a:noFill/>
          </a:ln>
        </p:spPr>
      </p:pic>
      <p:pic>
        <p:nvPicPr>
          <p:cNvPr descr="UNC_Chapel_Hill_Logo.png" id="229" name="Shape 229"/>
          <p:cNvPicPr preferRelativeResize="0"/>
          <p:nvPr/>
        </p:nvPicPr>
        <p:blipFill>
          <a:blip r:embed="rId49">
            <a:alphaModFix/>
          </a:blip>
          <a:stretch>
            <a:fillRect/>
          </a:stretch>
        </p:blipFill>
        <p:spPr>
          <a:xfrm>
            <a:off x="7162800" y="7162800"/>
            <a:ext cx="1285874" cy="353096"/>
          </a:xfrm>
          <a:prstGeom prst="rect">
            <a:avLst/>
          </a:prstGeom>
          <a:noFill/>
          <a:ln>
            <a:noFill/>
          </a:ln>
        </p:spPr>
      </p:pic>
      <p:pic>
        <p:nvPicPr>
          <p:cNvPr descr="Smithsonian_logo_color.png" id="230" name="Shape 230"/>
          <p:cNvPicPr preferRelativeResize="0"/>
          <p:nvPr/>
        </p:nvPicPr>
        <p:blipFill>
          <a:blip r:embed="rId50">
            <a:alphaModFix/>
          </a:blip>
          <a:stretch>
            <a:fillRect/>
          </a:stretch>
        </p:blipFill>
        <p:spPr>
          <a:xfrm>
            <a:off x="7315200" y="7315200"/>
            <a:ext cx="648011" cy="752475"/>
          </a:xfrm>
          <a:prstGeom prst="rect">
            <a:avLst/>
          </a:prstGeom>
          <a:noFill/>
          <a:ln>
            <a:noFill/>
          </a:ln>
        </p:spPr>
      </p:pic>
      <p:pic>
        <p:nvPicPr>
          <p:cNvPr descr="Macquarie.png" id="231" name="Shape 231"/>
          <p:cNvPicPr preferRelativeResize="0"/>
          <p:nvPr/>
        </p:nvPicPr>
        <p:blipFill>
          <a:blip r:embed="rId51">
            <a:alphaModFix/>
          </a:blip>
          <a:stretch>
            <a:fillRect/>
          </a:stretch>
        </p:blipFill>
        <p:spPr>
          <a:xfrm>
            <a:off x="7467600" y="7467600"/>
            <a:ext cx="1162050" cy="380999"/>
          </a:xfrm>
          <a:prstGeom prst="rect">
            <a:avLst/>
          </a:prstGeom>
          <a:noFill/>
          <a:ln>
            <a:noFill/>
          </a:ln>
        </p:spPr>
      </p:pic>
      <p:pic>
        <p:nvPicPr>
          <p:cNvPr descr="UCSB_logo.png" id="232" name="Shape 232"/>
          <p:cNvPicPr preferRelativeResize="0"/>
          <p:nvPr/>
        </p:nvPicPr>
        <p:blipFill>
          <a:blip r:embed="rId52">
            <a:alphaModFix/>
          </a:blip>
          <a:stretch>
            <a:fillRect/>
          </a:stretch>
        </p:blipFill>
        <p:spPr>
          <a:xfrm>
            <a:off x="7620000" y="7620000"/>
            <a:ext cx="914400" cy="485774"/>
          </a:xfrm>
          <a:prstGeom prst="rect">
            <a:avLst/>
          </a:prstGeom>
          <a:noFill/>
          <a:ln>
            <a:noFill/>
          </a:ln>
        </p:spPr>
      </p:pic>
      <p:pic>
        <p:nvPicPr>
          <p:cNvPr descr="Uppsala_University_Logo.png" id="233" name="Shape 233"/>
          <p:cNvPicPr preferRelativeResize="0"/>
          <p:nvPr/>
        </p:nvPicPr>
        <p:blipFill>
          <a:blip r:embed="rId53">
            <a:alphaModFix/>
          </a:blip>
          <a:stretch>
            <a:fillRect/>
          </a:stretch>
        </p:blipFill>
        <p:spPr>
          <a:xfrm>
            <a:off x="7772400" y="7772400"/>
            <a:ext cx="695148" cy="666750"/>
          </a:xfrm>
          <a:prstGeom prst="rect">
            <a:avLst/>
          </a:prstGeom>
          <a:noFill/>
          <a:ln>
            <a:noFill/>
          </a:ln>
        </p:spPr>
      </p:pic>
      <p:pic>
        <p:nvPicPr>
          <p:cNvPr descr="University_of_Oxford.png" id="234" name="Shape 234"/>
          <p:cNvPicPr preferRelativeResize="0"/>
          <p:nvPr/>
        </p:nvPicPr>
        <p:blipFill>
          <a:blip r:embed="rId54">
            <a:alphaModFix/>
          </a:blip>
          <a:stretch>
            <a:fillRect/>
          </a:stretch>
        </p:blipFill>
        <p:spPr>
          <a:xfrm>
            <a:off x="7924800" y="7924800"/>
            <a:ext cx="1162048" cy="362194"/>
          </a:xfrm>
          <a:prstGeom prst="rect">
            <a:avLst/>
          </a:prstGeom>
          <a:noFill/>
          <a:ln>
            <a:noFill/>
          </a:ln>
        </p:spPr>
      </p:pic>
      <p:pic>
        <p:nvPicPr>
          <p:cNvPr descr="UofMichigan_logo.png" id="235" name="Shape 235"/>
          <p:cNvPicPr preferRelativeResize="0"/>
          <p:nvPr/>
        </p:nvPicPr>
        <p:blipFill>
          <a:blip r:embed="rId55">
            <a:alphaModFix/>
          </a:blip>
          <a:stretch>
            <a:fillRect/>
          </a:stretch>
        </p:blipFill>
        <p:spPr>
          <a:xfrm>
            <a:off x="8077200" y="8077200"/>
            <a:ext cx="2057400" cy="303822"/>
          </a:xfrm>
          <a:prstGeom prst="rect">
            <a:avLst/>
          </a:prstGeom>
          <a:noFill/>
          <a:ln>
            <a:noFill/>
          </a:ln>
        </p:spPr>
      </p:pic>
      <p:pic>
        <p:nvPicPr>
          <p:cNvPr descr="University_of_Notre_Dame_logo.png" id="236" name="Shape 236"/>
          <p:cNvPicPr preferRelativeResize="0"/>
          <p:nvPr/>
        </p:nvPicPr>
        <p:blipFill>
          <a:blip r:embed="rId56">
            <a:alphaModFix/>
          </a:blip>
          <a:stretch>
            <a:fillRect/>
          </a:stretch>
        </p:blipFill>
        <p:spPr>
          <a:xfrm>
            <a:off x="8229600" y="8229600"/>
            <a:ext cx="1371600" cy="333375"/>
          </a:xfrm>
          <a:prstGeom prst="rect">
            <a:avLst/>
          </a:prstGeom>
          <a:noFill/>
          <a:ln>
            <a:noFill/>
          </a:ln>
        </p:spPr>
      </p:pic>
      <p:pic>
        <p:nvPicPr>
          <p:cNvPr descr="University_of_Manitoba.png" id="237" name="Shape 237"/>
          <p:cNvPicPr preferRelativeResize="0"/>
          <p:nvPr/>
        </p:nvPicPr>
        <p:blipFill>
          <a:blip r:embed="rId57">
            <a:alphaModFix/>
          </a:blip>
          <a:stretch>
            <a:fillRect/>
          </a:stretch>
        </p:blipFill>
        <p:spPr>
          <a:xfrm>
            <a:off x="8382000" y="8382000"/>
            <a:ext cx="2124074" cy="1190624"/>
          </a:xfrm>
          <a:prstGeom prst="rect">
            <a:avLst/>
          </a:prstGeom>
          <a:noFill/>
          <a:ln>
            <a:noFill/>
          </a:ln>
        </p:spPr>
      </p:pic>
      <p:pic>
        <p:nvPicPr>
          <p:cNvPr descr="Stanford_logo.png" id="238" name="Shape 238"/>
          <p:cNvPicPr preferRelativeResize="0"/>
          <p:nvPr/>
        </p:nvPicPr>
        <p:blipFill>
          <a:blip r:embed="rId58">
            <a:alphaModFix/>
          </a:blip>
          <a:stretch>
            <a:fillRect/>
          </a:stretch>
        </p:blipFill>
        <p:spPr>
          <a:xfrm>
            <a:off x="8534400" y="8534400"/>
            <a:ext cx="1552574" cy="457199"/>
          </a:xfrm>
          <a:prstGeom prst="rect">
            <a:avLst/>
          </a:prstGeom>
          <a:noFill/>
          <a:ln>
            <a:noFill/>
          </a:ln>
        </p:spPr>
      </p:pic>
      <p:pic>
        <p:nvPicPr>
          <p:cNvPr descr="University_of_Maryland.png" id="239" name="Shape 239"/>
          <p:cNvPicPr preferRelativeResize="0"/>
          <p:nvPr/>
        </p:nvPicPr>
        <p:blipFill>
          <a:blip r:embed="rId59">
            <a:alphaModFix/>
          </a:blip>
          <a:stretch>
            <a:fillRect/>
          </a:stretch>
        </p:blipFill>
        <p:spPr>
          <a:xfrm>
            <a:off x="8686800" y="8686800"/>
            <a:ext cx="1609725" cy="266360"/>
          </a:xfrm>
          <a:prstGeom prst="rect">
            <a:avLst/>
          </a:prstGeom>
          <a:noFill/>
          <a:ln>
            <a:noFill/>
          </a:ln>
        </p:spPr>
      </p:pic>
      <p:pic>
        <p:nvPicPr>
          <p:cNvPr descr="University_of_Houston.png" id="240" name="Shape 240"/>
          <p:cNvPicPr preferRelativeResize="0"/>
          <p:nvPr/>
        </p:nvPicPr>
        <p:blipFill>
          <a:blip r:embed="rId60">
            <a:alphaModFix/>
          </a:blip>
          <a:stretch>
            <a:fillRect/>
          </a:stretch>
        </p:blipFill>
        <p:spPr>
          <a:xfrm>
            <a:off x="8839200" y="8839200"/>
            <a:ext cx="1066800" cy="275822"/>
          </a:xfrm>
          <a:prstGeom prst="rect">
            <a:avLst/>
          </a:prstGeom>
          <a:noFill/>
          <a:ln>
            <a:noFill/>
          </a:ln>
        </p:spPr>
      </p:pic>
      <p:pic>
        <p:nvPicPr>
          <p:cNvPr descr="University_of_Texas_Austin.png" id="241" name="Shape 241"/>
          <p:cNvPicPr preferRelativeResize="0"/>
          <p:nvPr/>
        </p:nvPicPr>
        <p:blipFill>
          <a:blip r:embed="rId61">
            <a:alphaModFix/>
          </a:blip>
          <a:stretch>
            <a:fillRect/>
          </a:stretch>
        </p:blipFill>
        <p:spPr>
          <a:xfrm>
            <a:off x="8991600" y="8991600"/>
            <a:ext cx="914399" cy="400050"/>
          </a:xfrm>
          <a:prstGeom prst="rect">
            <a:avLst/>
          </a:prstGeom>
          <a:noFill/>
          <a:ln>
            <a:noFill/>
          </a:ln>
        </p:spPr>
      </p:pic>
      <p:pic>
        <p:nvPicPr>
          <p:cNvPr descr="University_of_Prince_Edward_Island.png" id="242" name="Shape 242"/>
          <p:cNvPicPr preferRelativeResize="0"/>
          <p:nvPr/>
        </p:nvPicPr>
        <p:blipFill>
          <a:blip r:embed="rId62">
            <a:alphaModFix/>
          </a:blip>
          <a:stretch>
            <a:fillRect/>
          </a:stretch>
        </p:blipFill>
        <p:spPr>
          <a:xfrm>
            <a:off x="9144000" y="9144000"/>
            <a:ext cx="1028700" cy="400050"/>
          </a:xfrm>
          <a:prstGeom prst="rect">
            <a:avLst/>
          </a:prstGeom>
          <a:noFill/>
          <a:ln>
            <a:noFill/>
          </a:ln>
        </p:spPr>
      </p:pic>
      <p:pic>
        <p:nvPicPr>
          <p:cNvPr descr="University_of_Rochester_logo.svg.png" id="243" name="Shape 243"/>
          <p:cNvPicPr preferRelativeResize="0"/>
          <p:nvPr/>
        </p:nvPicPr>
        <p:blipFill>
          <a:blip r:embed="rId63">
            <a:alphaModFix/>
          </a:blip>
          <a:stretch>
            <a:fillRect/>
          </a:stretch>
        </p:blipFill>
        <p:spPr>
          <a:xfrm>
            <a:off x="9296400" y="9296400"/>
            <a:ext cx="1609725" cy="333690"/>
          </a:xfrm>
          <a:prstGeom prst="rect">
            <a:avLst/>
          </a:prstGeom>
          <a:noFill/>
          <a:ln>
            <a:noFill/>
          </a:ln>
        </p:spPr>
      </p:pic>
      <p:pic>
        <p:nvPicPr>
          <p:cNvPr descr="University_of_Wisconsin.png" id="244" name="Shape 244"/>
          <p:cNvPicPr preferRelativeResize="0"/>
          <p:nvPr/>
        </p:nvPicPr>
        <p:blipFill>
          <a:blip r:embed="rId64">
            <a:alphaModFix/>
          </a:blip>
          <a:stretch>
            <a:fillRect/>
          </a:stretch>
        </p:blipFill>
        <p:spPr>
          <a:xfrm>
            <a:off x="9448800" y="9448800"/>
            <a:ext cx="1285874" cy="428625"/>
          </a:xfrm>
          <a:prstGeom prst="rect">
            <a:avLst/>
          </a:prstGeom>
          <a:noFill/>
          <a:ln>
            <a:noFill/>
          </a:ln>
        </p:spPr>
      </p:pic>
      <p:pic>
        <p:nvPicPr>
          <p:cNvPr descr="University_of_Oklahoma.png" id="245" name="Shape 245"/>
          <p:cNvPicPr preferRelativeResize="0"/>
          <p:nvPr/>
        </p:nvPicPr>
        <p:blipFill>
          <a:blip r:embed="rId65">
            <a:alphaModFix/>
          </a:blip>
          <a:stretch>
            <a:fillRect/>
          </a:stretch>
        </p:blipFill>
        <p:spPr>
          <a:xfrm>
            <a:off x="9601200" y="9601200"/>
            <a:ext cx="1933574" cy="485774"/>
          </a:xfrm>
          <a:prstGeom prst="rect">
            <a:avLst/>
          </a:prstGeom>
          <a:noFill/>
          <a:ln>
            <a:noFill/>
          </a:ln>
        </p:spPr>
      </p:pic>
      <p:pic>
        <p:nvPicPr>
          <p:cNvPr descr="york-university-logo.png" id="246" name="Shape 246"/>
          <p:cNvPicPr preferRelativeResize="0"/>
          <p:nvPr/>
        </p:nvPicPr>
        <p:blipFill>
          <a:blip r:embed="rId66">
            <a:alphaModFix/>
          </a:blip>
          <a:stretch>
            <a:fillRect/>
          </a:stretch>
        </p:blipFill>
        <p:spPr>
          <a:xfrm>
            <a:off x="9753600" y="9753600"/>
            <a:ext cx="1000125" cy="361949"/>
          </a:xfrm>
          <a:prstGeom prst="rect">
            <a:avLst/>
          </a:prstGeom>
          <a:noFill/>
          <a:ln>
            <a:noFill/>
          </a:ln>
        </p:spPr>
      </p:pic>
      <p:pic>
        <p:nvPicPr>
          <p:cNvPr descr="University_of_Toronto.png" id="247" name="Shape 247"/>
          <p:cNvPicPr preferRelativeResize="0"/>
          <p:nvPr/>
        </p:nvPicPr>
        <p:blipFill>
          <a:blip r:embed="rId67">
            <a:alphaModFix/>
          </a:blip>
          <a:stretch>
            <a:fillRect/>
          </a:stretch>
        </p:blipFill>
        <p:spPr>
          <a:xfrm>
            <a:off x="9906000" y="9906000"/>
            <a:ext cx="1066800" cy="495299"/>
          </a:xfrm>
          <a:prstGeom prst="rect">
            <a:avLst/>
          </a:prstGeom>
          <a:noFill/>
          <a:ln>
            <a:noFill/>
          </a:ln>
        </p:spPr>
      </p:pic>
      <p:pic>
        <p:nvPicPr>
          <p:cNvPr descr="University_of_Western_Sydney_logo.png" id="248" name="Shape 248"/>
          <p:cNvPicPr preferRelativeResize="0"/>
          <p:nvPr/>
        </p:nvPicPr>
        <p:blipFill>
          <a:blip r:embed="rId68">
            <a:alphaModFix/>
          </a:blip>
          <a:stretch>
            <a:fillRect/>
          </a:stretch>
        </p:blipFill>
        <p:spPr>
          <a:xfrm>
            <a:off x="10058400" y="10058400"/>
            <a:ext cx="1066799" cy="495300"/>
          </a:xfrm>
          <a:prstGeom prst="rect">
            <a:avLst/>
          </a:prstGeom>
          <a:noFill/>
          <a:ln>
            <a:noFill/>
          </a:ln>
        </p:spPr>
      </p:pic>
      <p:pic>
        <p:nvPicPr>
          <p:cNvPr descr="University_of_Oregon_logo.png" id="249" name="Shape 249"/>
          <p:cNvPicPr preferRelativeResize="0"/>
          <p:nvPr/>
        </p:nvPicPr>
        <p:blipFill>
          <a:blip r:embed="rId69">
            <a:alphaModFix/>
          </a:blip>
          <a:stretch>
            <a:fillRect/>
          </a:stretch>
        </p:blipFill>
        <p:spPr>
          <a:xfrm>
            <a:off x="10210800" y="10210800"/>
            <a:ext cx="1904999" cy="342899"/>
          </a:xfrm>
          <a:prstGeom prst="rect">
            <a:avLst/>
          </a:prstGeom>
          <a:noFill/>
          <a:ln>
            <a:noFill/>
          </a:ln>
        </p:spPr>
      </p:pic>
      <p:pic>
        <p:nvPicPr>
          <p:cNvPr descr="University_of_Pittsburgh.png" id="250" name="Shape 250"/>
          <p:cNvPicPr preferRelativeResize="0"/>
          <p:nvPr/>
        </p:nvPicPr>
        <p:blipFill>
          <a:blip r:embed="rId70">
            <a:alphaModFix/>
          </a:blip>
          <a:stretch>
            <a:fillRect/>
          </a:stretch>
        </p:blipFill>
        <p:spPr>
          <a:xfrm>
            <a:off x="10363200" y="10363200"/>
            <a:ext cx="2057400" cy="314324"/>
          </a:xfrm>
          <a:prstGeom prst="rect">
            <a:avLst/>
          </a:prstGeom>
          <a:noFill/>
          <a:ln>
            <a:noFill/>
          </a:ln>
        </p:spPr>
      </p:pic>
      <p:pic>
        <p:nvPicPr>
          <p:cNvPr descr="Ohio_State_University_logo.png" id="251" name="Shape 251"/>
          <p:cNvPicPr preferRelativeResize="0"/>
          <p:nvPr/>
        </p:nvPicPr>
        <p:blipFill>
          <a:blip r:embed="rId71">
            <a:alphaModFix/>
          </a:blip>
          <a:stretch>
            <a:fillRect/>
          </a:stretch>
        </p:blipFill>
        <p:spPr>
          <a:xfrm>
            <a:off x="10515600" y="10515600"/>
            <a:ext cx="2124074" cy="352976"/>
          </a:xfrm>
          <a:prstGeom prst="rect">
            <a:avLst/>
          </a:prstGeom>
          <a:noFill/>
          <a:ln>
            <a:noFill/>
          </a:ln>
        </p:spPr>
      </p:pic>
      <p:pic>
        <p:nvPicPr>
          <p:cNvPr descr="University_of_the_Sunshine_Coast_-_2.svg.png" id="252" name="Shape 252"/>
          <p:cNvPicPr preferRelativeResize="0"/>
          <p:nvPr/>
        </p:nvPicPr>
        <p:blipFill>
          <a:blip r:embed="rId72">
            <a:alphaModFix/>
          </a:blip>
          <a:stretch>
            <a:fillRect/>
          </a:stretch>
        </p:blipFill>
        <p:spPr>
          <a:xfrm>
            <a:off x="10668000" y="10668000"/>
            <a:ext cx="1162048" cy="343511"/>
          </a:xfrm>
          <a:prstGeom prst="rect">
            <a:avLst/>
          </a:prstGeom>
          <a:noFill/>
          <a:ln>
            <a:noFill/>
          </a:ln>
        </p:spPr>
      </p:pic>
      <p:pic>
        <p:nvPicPr>
          <p:cNvPr descr="Yale_University_logo.svg.png" id="253" name="Shape 253"/>
          <p:cNvPicPr preferRelativeResize="0"/>
          <p:nvPr/>
        </p:nvPicPr>
        <p:blipFill>
          <a:blip r:embed="rId73">
            <a:alphaModFix/>
          </a:blip>
          <a:stretch>
            <a:fillRect/>
          </a:stretch>
        </p:blipFill>
        <p:spPr>
          <a:xfrm>
            <a:off x="10820400" y="10820400"/>
            <a:ext cx="914400" cy="390901"/>
          </a:xfrm>
          <a:prstGeom prst="rect">
            <a:avLst/>
          </a:prstGeom>
          <a:noFill/>
          <a:ln>
            <a:noFill/>
          </a:ln>
        </p:spPr>
      </p:pic>
      <p:pic>
        <p:nvPicPr>
          <p:cNvPr descr="UMassAmherst_logo.png" id="254" name="Shape 254"/>
          <p:cNvPicPr preferRelativeResize="0"/>
          <p:nvPr/>
        </p:nvPicPr>
        <p:blipFill>
          <a:blip r:embed="rId74">
            <a:alphaModFix/>
          </a:blip>
          <a:stretch>
            <a:fillRect/>
          </a:stretch>
        </p:blipFill>
        <p:spPr>
          <a:xfrm>
            <a:off x="10972800" y="10972800"/>
            <a:ext cx="2095500" cy="266788"/>
          </a:xfrm>
          <a:prstGeom prst="rect">
            <a:avLst/>
          </a:prstGeom>
          <a:noFill/>
          <a:ln>
            <a:noFill/>
          </a:ln>
        </p:spPr>
      </p:pic>
      <p:pic>
        <p:nvPicPr>
          <p:cNvPr descr="Villanova_University_Logo.png" id="255" name="Shape 255"/>
          <p:cNvPicPr preferRelativeResize="0"/>
          <p:nvPr/>
        </p:nvPicPr>
        <p:blipFill>
          <a:blip r:embed="rId75">
            <a:alphaModFix/>
          </a:blip>
          <a:stretch>
            <a:fillRect/>
          </a:stretch>
        </p:blipFill>
        <p:spPr>
          <a:xfrm>
            <a:off x="11125200" y="11125200"/>
            <a:ext cx="1466849" cy="276225"/>
          </a:xfrm>
          <a:prstGeom prst="rect">
            <a:avLst/>
          </a:prstGeom>
          <a:noFill/>
          <a:ln>
            <a:noFill/>
          </a:ln>
        </p:spPr>
      </p:pic>
      <p:sp>
        <p:nvSpPr>
          <p:cNvPr id="256" name="Shape 256"/>
          <p:cNvSpPr txBox="1"/>
          <p:nvPr/>
        </p:nvSpPr>
        <p:spPr>
          <a:xfrm>
            <a:off x="11277600" y="11277600"/>
            <a:ext cx="3000000" cy="3000000"/>
          </a:xfrm>
          <a:prstGeom prst="rect">
            <a:avLst/>
          </a:prstGeom>
          <a:noFill/>
          <a:ln>
            <a:noFill/>
          </a:ln>
        </p:spPr>
        <p:txBody>
          <a:bodyPr anchorCtr="0" anchor="ctr" bIns="91425" lIns="91425" rIns="91425" tIns="91425">
            <a:noAutofit/>
          </a:bodyPr>
          <a:lstStyle/>
          <a:p>
            <a:pPr lvl="0" rtl="0">
              <a:spcBef>
                <a:spcPts val="0"/>
              </a:spcBef>
              <a:buNone/>
            </a:pPr>
            <a:r>
              <a:t/>
            </a:r>
            <a:endParaRPr/>
          </a:p>
          <a:p>
            <a:pPr lvl="0" rtl="0">
              <a:lnSpc>
                <a:spcPct val="120000"/>
              </a:lnSpc>
              <a:spcBef>
                <a:spcPts val="0"/>
              </a:spcBef>
              <a:buNone/>
            </a:pPr>
            <a:r>
              <a:rPr lang="en" sz="4800">
                <a:solidFill>
                  <a:srgbClr val="FFFFFF"/>
                </a:solidFill>
                <a:latin typeface="Cambria"/>
                <a:ea typeface="Cambria"/>
                <a:cs typeface="Cambria"/>
                <a:sym typeface="Cambria"/>
              </a:rPr>
              <a:t>Fedora Community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next?	</a:t>
            </a:r>
          </a:p>
        </p:txBody>
      </p:sp>
      <p:sp>
        <p:nvSpPr>
          <p:cNvPr id="262" name="Shape 2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Migrate to Fedora 4</a:t>
            </a:r>
          </a:p>
          <a:p>
            <a:pPr indent="-228600" lvl="0" marL="457200" rtl="0">
              <a:spcBef>
                <a:spcPts val="0"/>
              </a:spcBef>
              <a:buChar char="-"/>
            </a:pPr>
            <a:r>
              <a:rPr lang="en"/>
              <a:t>Subject clean up and reconciliation</a:t>
            </a:r>
          </a:p>
          <a:p>
            <a:pPr indent="-228600" lvl="0" marL="457200" rtl="0">
              <a:spcBef>
                <a:spcPts val="0"/>
              </a:spcBef>
              <a:buChar char="-"/>
            </a:pPr>
            <a:r>
              <a:rPr lang="en"/>
              <a:t>Keep working on ways to make collaboration easier </a:t>
            </a:r>
          </a:p>
          <a:p>
            <a:pPr indent="-228600" lvl="0" marL="457200" rtl="0">
              <a:spcBef>
                <a:spcPts val="0"/>
              </a:spcBef>
              <a:buChar char="-"/>
            </a:pPr>
            <a:r>
              <a:rPr lang="en"/>
              <a:t>Keep talking </a:t>
            </a:r>
            <a:r>
              <a:rPr lang="en" sz="1200"/>
              <a:t>(we’re planning an unconference session at Hydra Connect. If you’re going, please join us!)</a:t>
            </a:r>
          </a:p>
          <a:p>
            <a:pPr indent="-228600" lvl="0" marL="457200" rtl="0">
              <a:spcBef>
                <a:spcPts val="0"/>
              </a:spcBef>
              <a:buChar char="-"/>
            </a:pPr>
            <a:r>
              <a:rPr lang="en"/>
              <a:t>Proof of concept of the benefits of a shared model</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Questions?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Metadata in (our) Hydra</a:t>
            </a:r>
          </a:p>
        </p:txBody>
      </p:sp>
      <p:sp>
        <p:nvSpPr>
          <p:cNvPr id="63" name="Shape 6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Collection records</a:t>
            </a:r>
          </a:p>
          <a:p>
            <a:pPr indent="-228600" lvl="0" marL="457200" rtl="0">
              <a:spcBef>
                <a:spcPts val="0"/>
              </a:spcBef>
              <a:buChar char="-"/>
            </a:pPr>
            <a:r>
              <a:rPr lang="en"/>
              <a:t>Faceting of search results</a:t>
            </a:r>
          </a:p>
          <a:p>
            <a:pPr indent="-228600" lvl="0" marL="457200" rtl="0">
              <a:spcBef>
                <a:spcPts val="0"/>
              </a:spcBef>
              <a:buChar char="-"/>
            </a:pPr>
            <a:r>
              <a:rPr lang="en"/>
              <a:t>Hierarchical, multi-part objects</a:t>
            </a:r>
          </a:p>
          <a:p>
            <a:pPr indent="-228600" lvl="0" marL="457200" rtl="0">
              <a:spcBef>
                <a:spcPts val="0"/>
              </a:spcBef>
              <a:buChar char="-"/>
            </a:pPr>
            <a:r>
              <a:rPr lang="en"/>
              <a:t>Customizable metadata</a:t>
            </a:r>
          </a:p>
          <a:p>
            <a:pPr indent="-228600" lvl="0" marL="457200">
              <a:spcBef>
                <a:spcPts val="0"/>
              </a:spcBef>
              <a:buChar char="-"/>
            </a:pPr>
            <a:r>
              <a:rPr lang="en"/>
              <a:t>Authorities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Collection Records</a:t>
            </a:r>
          </a:p>
        </p:txBody>
      </p:sp>
      <p:sp>
        <p:nvSpPr>
          <p:cNvPr id="69" name="Shape 69"/>
          <p:cNvSpPr txBox="1"/>
          <p:nvPr/>
        </p:nvSpPr>
        <p:spPr>
          <a:xfrm>
            <a:off x="147750" y="4812800"/>
            <a:ext cx="4123200" cy="472800"/>
          </a:xfrm>
          <a:prstGeom prst="rect">
            <a:avLst/>
          </a:prstGeom>
          <a:noFill/>
          <a:ln>
            <a:noFill/>
          </a:ln>
        </p:spPr>
        <p:txBody>
          <a:bodyPr anchorCtr="0" anchor="t" bIns="91425" lIns="91425" rIns="91425" tIns="91425">
            <a:noAutofit/>
          </a:bodyPr>
          <a:lstStyle/>
          <a:p>
            <a:pPr lvl="0">
              <a:spcBef>
                <a:spcPts val="0"/>
              </a:spcBef>
              <a:buNone/>
            </a:pPr>
            <a:r>
              <a:rPr lang="en" sz="1000" u="sng">
                <a:solidFill>
                  <a:schemeClr val="hlink"/>
                </a:solidFill>
                <a:hlinkClick r:id="rId3"/>
              </a:rPr>
              <a:t>http://library.ucsd.edu/dc/collection/bb8056206n?counter=1</a:t>
            </a:r>
          </a:p>
          <a:p>
            <a:pPr lvl="0" rtl="0">
              <a:spcBef>
                <a:spcPts val="0"/>
              </a:spcBef>
              <a:buNone/>
            </a:pPr>
            <a:r>
              <a:t/>
            </a:r>
            <a:endParaRPr sz="1000">
              <a:solidFill>
                <a:srgbClr val="999999"/>
              </a:solidFill>
            </a:endParaRPr>
          </a:p>
        </p:txBody>
      </p:sp>
      <p:pic>
        <p:nvPicPr>
          <p:cNvPr id="70" name="Shape 70"/>
          <p:cNvPicPr preferRelativeResize="0"/>
          <p:nvPr/>
        </p:nvPicPr>
        <p:blipFill>
          <a:blip r:embed="rId4">
            <a:alphaModFix/>
          </a:blip>
          <a:stretch>
            <a:fillRect/>
          </a:stretch>
        </p:blipFill>
        <p:spPr>
          <a:xfrm>
            <a:off x="3867150" y="0"/>
            <a:ext cx="5276850" cy="5143500"/>
          </a:xfrm>
          <a:prstGeom prst="rect">
            <a:avLst/>
          </a:prstGeom>
          <a:noFill/>
          <a:ln>
            <a:noFill/>
          </a:ln>
        </p:spPr>
      </p:pic>
      <p:pic>
        <p:nvPicPr>
          <p:cNvPr id="71" name="Shape 71"/>
          <p:cNvPicPr preferRelativeResize="0"/>
          <p:nvPr/>
        </p:nvPicPr>
        <p:blipFill>
          <a:blip r:embed="rId5">
            <a:alphaModFix/>
          </a:blip>
          <a:stretch>
            <a:fillRect/>
          </a:stretch>
        </p:blipFill>
        <p:spPr>
          <a:xfrm>
            <a:off x="2961975" y="1361300"/>
            <a:ext cx="5215974" cy="386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Faceting</a:t>
            </a:r>
          </a:p>
        </p:txBody>
      </p:sp>
      <p:pic>
        <p:nvPicPr>
          <p:cNvPr id="77" name="Shape 77"/>
          <p:cNvPicPr preferRelativeResize="0"/>
          <p:nvPr/>
        </p:nvPicPr>
        <p:blipFill>
          <a:blip r:embed="rId3">
            <a:alphaModFix/>
          </a:blip>
          <a:stretch>
            <a:fillRect/>
          </a:stretch>
        </p:blipFill>
        <p:spPr>
          <a:xfrm>
            <a:off x="3829050" y="0"/>
            <a:ext cx="5314950" cy="5143500"/>
          </a:xfrm>
          <a:prstGeom prst="rect">
            <a:avLst/>
          </a:prstGeom>
          <a:noFill/>
          <a:ln>
            <a:noFill/>
          </a:ln>
        </p:spPr>
      </p:pic>
      <p:sp>
        <p:nvSpPr>
          <p:cNvPr id="78" name="Shape 78"/>
          <p:cNvSpPr txBox="1"/>
          <p:nvPr/>
        </p:nvSpPr>
        <p:spPr>
          <a:xfrm>
            <a:off x="147750" y="4812800"/>
            <a:ext cx="4123200" cy="472800"/>
          </a:xfrm>
          <a:prstGeom prst="rect">
            <a:avLst/>
          </a:prstGeom>
          <a:noFill/>
          <a:ln>
            <a:noFill/>
          </a:ln>
        </p:spPr>
        <p:txBody>
          <a:bodyPr anchorCtr="0" anchor="t" bIns="91425" lIns="91425" rIns="91425" tIns="91425">
            <a:noAutofit/>
          </a:bodyPr>
          <a:lstStyle/>
          <a:p>
            <a:pPr lvl="0">
              <a:spcBef>
                <a:spcPts val="0"/>
              </a:spcBef>
              <a:buNone/>
            </a:pPr>
            <a:r>
              <a:rPr lang="en" sz="1000" u="sng">
                <a:solidFill>
                  <a:schemeClr val="hlink"/>
                </a:solidFill>
                <a:hlinkClick r:id="rId4"/>
              </a:rPr>
              <a:t>http://library.ucsd.edu/dc/search?utf8=%E2%9C%93&amp;q=insect#</a:t>
            </a:r>
          </a:p>
          <a:p>
            <a:pPr lvl="0">
              <a:spcBef>
                <a:spcPts val="0"/>
              </a:spcBef>
              <a:buNone/>
            </a:pPr>
            <a:r>
              <a:t/>
            </a:r>
            <a:endParaRPr sz="10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Hierarchy</a:t>
            </a:r>
          </a:p>
        </p:txBody>
      </p:sp>
      <p:sp>
        <p:nvSpPr>
          <p:cNvPr id="84" name="Shape 84"/>
          <p:cNvSpPr txBox="1"/>
          <p:nvPr/>
        </p:nvSpPr>
        <p:spPr>
          <a:xfrm>
            <a:off x="147750" y="4812800"/>
            <a:ext cx="4123200" cy="472800"/>
          </a:xfrm>
          <a:prstGeom prst="rect">
            <a:avLst/>
          </a:prstGeom>
          <a:noFill/>
          <a:ln>
            <a:noFill/>
          </a:ln>
        </p:spPr>
        <p:txBody>
          <a:bodyPr anchorCtr="0" anchor="t" bIns="91425" lIns="91425" rIns="91425" tIns="91425">
            <a:noAutofit/>
          </a:bodyPr>
          <a:lstStyle/>
          <a:p>
            <a:pPr lvl="0">
              <a:spcBef>
                <a:spcPts val="0"/>
              </a:spcBef>
              <a:buNone/>
            </a:pPr>
            <a:r>
              <a:rPr lang="en" sz="1000" u="sng">
                <a:solidFill>
                  <a:schemeClr val="hlink"/>
                </a:solidFill>
                <a:hlinkClick r:id="rId3"/>
              </a:rPr>
              <a:t>http://library.ucsd.edu/dc/object/bb59054559</a:t>
            </a:r>
          </a:p>
          <a:p>
            <a:pPr lvl="0" rtl="0">
              <a:spcBef>
                <a:spcPts val="0"/>
              </a:spcBef>
              <a:buNone/>
            </a:pPr>
            <a:r>
              <a:t/>
            </a:r>
            <a:endParaRPr sz="1000">
              <a:solidFill>
                <a:srgbClr val="999999"/>
              </a:solidFill>
            </a:endParaRPr>
          </a:p>
        </p:txBody>
      </p:sp>
      <p:pic>
        <p:nvPicPr>
          <p:cNvPr id="85" name="Shape 85"/>
          <p:cNvPicPr preferRelativeResize="0"/>
          <p:nvPr/>
        </p:nvPicPr>
        <p:blipFill>
          <a:blip r:embed="rId4">
            <a:alphaModFix/>
          </a:blip>
          <a:stretch>
            <a:fillRect/>
          </a:stretch>
        </p:blipFill>
        <p:spPr>
          <a:xfrm>
            <a:off x="3619500" y="0"/>
            <a:ext cx="5524500" cy="5143500"/>
          </a:xfrm>
          <a:prstGeom prst="rect">
            <a:avLst/>
          </a:prstGeom>
          <a:noFill/>
          <a:ln>
            <a:noFill/>
          </a:ln>
        </p:spPr>
      </p:pic>
      <p:grpSp>
        <p:nvGrpSpPr>
          <p:cNvPr id="86" name="Shape 86"/>
          <p:cNvGrpSpPr/>
          <p:nvPr/>
        </p:nvGrpSpPr>
        <p:grpSpPr>
          <a:xfrm>
            <a:off x="2467325" y="349425"/>
            <a:ext cx="4914900" cy="5143500"/>
            <a:chOff x="2467325" y="349425"/>
            <a:chExt cx="4914900" cy="5143500"/>
          </a:xfrm>
        </p:grpSpPr>
        <p:pic>
          <p:nvPicPr>
            <p:cNvPr id="87" name="Shape 87"/>
            <p:cNvPicPr preferRelativeResize="0"/>
            <p:nvPr/>
          </p:nvPicPr>
          <p:blipFill>
            <a:blip r:embed="rId5">
              <a:alphaModFix/>
            </a:blip>
            <a:stretch>
              <a:fillRect/>
            </a:stretch>
          </p:blipFill>
          <p:spPr>
            <a:xfrm>
              <a:off x="2467325" y="349425"/>
              <a:ext cx="4914900" cy="5143500"/>
            </a:xfrm>
            <a:prstGeom prst="rect">
              <a:avLst/>
            </a:prstGeom>
            <a:noFill/>
            <a:ln>
              <a:noFill/>
            </a:ln>
          </p:spPr>
        </p:pic>
        <p:sp>
          <p:nvSpPr>
            <p:cNvPr id="88" name="Shape 88"/>
            <p:cNvSpPr/>
            <p:nvPr/>
          </p:nvSpPr>
          <p:spPr>
            <a:xfrm>
              <a:off x="6170800" y="2054575"/>
              <a:ext cx="1154100" cy="17520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Custom Metadata</a:t>
            </a:r>
          </a:p>
        </p:txBody>
      </p:sp>
      <p:sp>
        <p:nvSpPr>
          <p:cNvPr id="94" name="Shape 94"/>
          <p:cNvSpPr txBox="1"/>
          <p:nvPr/>
        </p:nvSpPr>
        <p:spPr>
          <a:xfrm>
            <a:off x="147750" y="4812800"/>
            <a:ext cx="4123200" cy="472800"/>
          </a:xfrm>
          <a:prstGeom prst="rect">
            <a:avLst/>
          </a:prstGeom>
          <a:noFill/>
          <a:ln>
            <a:noFill/>
          </a:ln>
        </p:spPr>
        <p:txBody>
          <a:bodyPr anchorCtr="0" anchor="t" bIns="91425" lIns="91425" rIns="91425" tIns="91425">
            <a:noAutofit/>
          </a:bodyPr>
          <a:lstStyle/>
          <a:p>
            <a:pPr lvl="0" rtl="0">
              <a:spcBef>
                <a:spcPts val="0"/>
              </a:spcBef>
              <a:buNone/>
            </a:pPr>
            <a:r>
              <a:t/>
            </a:r>
            <a:endParaRPr sz="1000">
              <a:solidFill>
                <a:srgbClr val="999999"/>
              </a:solidFill>
            </a:endParaRPr>
          </a:p>
        </p:txBody>
      </p:sp>
      <p:pic>
        <p:nvPicPr>
          <p:cNvPr id="95" name="Shape 95"/>
          <p:cNvPicPr preferRelativeResize="0"/>
          <p:nvPr/>
        </p:nvPicPr>
        <p:blipFill>
          <a:blip r:embed="rId3">
            <a:alphaModFix/>
          </a:blip>
          <a:stretch>
            <a:fillRect/>
          </a:stretch>
        </p:blipFill>
        <p:spPr>
          <a:xfrm>
            <a:off x="147750" y="1168025"/>
            <a:ext cx="6301275" cy="4036400"/>
          </a:xfrm>
          <a:prstGeom prst="rect">
            <a:avLst/>
          </a:prstGeom>
          <a:noFill/>
          <a:ln>
            <a:noFill/>
          </a:ln>
        </p:spPr>
      </p:pic>
      <p:pic>
        <p:nvPicPr>
          <p:cNvPr id="96" name="Shape 96"/>
          <p:cNvPicPr preferRelativeResize="0"/>
          <p:nvPr/>
        </p:nvPicPr>
        <p:blipFill>
          <a:blip r:embed="rId4">
            <a:alphaModFix/>
          </a:blip>
          <a:stretch>
            <a:fillRect/>
          </a:stretch>
        </p:blipFill>
        <p:spPr>
          <a:xfrm>
            <a:off x="3514725" y="0"/>
            <a:ext cx="5629275" cy="5143500"/>
          </a:xfrm>
          <a:prstGeom prst="rect">
            <a:avLst/>
          </a:prstGeom>
          <a:noFill/>
          <a:ln>
            <a:noFill/>
          </a:ln>
        </p:spPr>
      </p:pic>
      <p:sp>
        <p:nvSpPr>
          <p:cNvPr id="97" name="Shape 97"/>
          <p:cNvSpPr txBox="1"/>
          <p:nvPr/>
        </p:nvSpPr>
        <p:spPr>
          <a:xfrm>
            <a:off x="2644100" y="4812800"/>
            <a:ext cx="4123200" cy="472800"/>
          </a:xfrm>
          <a:prstGeom prst="rect">
            <a:avLst/>
          </a:prstGeom>
          <a:noFill/>
          <a:ln>
            <a:noFill/>
          </a:ln>
        </p:spPr>
        <p:txBody>
          <a:bodyPr anchorCtr="0" anchor="t" bIns="91425" lIns="91425" rIns="91425" tIns="91425">
            <a:noAutofit/>
          </a:bodyPr>
          <a:lstStyle/>
          <a:p>
            <a:pPr lvl="0">
              <a:spcBef>
                <a:spcPts val="0"/>
              </a:spcBef>
              <a:buNone/>
            </a:pPr>
            <a:r>
              <a:rPr lang="en" sz="1000" u="sng">
                <a:solidFill>
                  <a:schemeClr val="hlink"/>
                </a:solidFill>
                <a:hlinkClick r:id="rId5"/>
              </a:rPr>
              <a:t>http://library.ucsd.edu/dc/object/bb16403200</a:t>
            </a:r>
          </a:p>
          <a:p>
            <a:pPr lvl="0" rtl="0">
              <a:spcBef>
                <a:spcPts val="0"/>
              </a:spcBef>
              <a:buNone/>
            </a:pPr>
            <a:r>
              <a:t/>
            </a:r>
            <a:endParaRPr sz="1000">
              <a:solidFill>
                <a:srgbClr val="999999"/>
              </a:solidFill>
            </a:endParaRPr>
          </a:p>
          <a:p>
            <a:pPr lvl="0" rtl="0">
              <a:spcBef>
                <a:spcPts val="0"/>
              </a:spcBef>
              <a:buNone/>
            </a:pPr>
            <a:r>
              <a:t/>
            </a:r>
            <a:endParaRPr sz="1000">
              <a:solidFill>
                <a:srgbClr val="9999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Authorities</a:t>
            </a:r>
          </a:p>
        </p:txBody>
      </p:sp>
      <p:pic>
        <p:nvPicPr>
          <p:cNvPr descr="authority list.png" id="103" name="Shape 103"/>
          <p:cNvPicPr preferRelativeResize="0"/>
          <p:nvPr/>
        </p:nvPicPr>
        <p:blipFill>
          <a:blip r:embed="rId3">
            <a:alphaModFix/>
          </a:blip>
          <a:stretch>
            <a:fillRect/>
          </a:stretch>
        </p:blipFill>
        <p:spPr>
          <a:xfrm>
            <a:off x="311699" y="1152475"/>
            <a:ext cx="3736249" cy="2411763"/>
          </a:xfrm>
          <a:prstGeom prst="rect">
            <a:avLst/>
          </a:prstGeom>
          <a:noFill/>
          <a:ln>
            <a:noFill/>
          </a:ln>
        </p:spPr>
      </p:pic>
      <p:pic>
        <p:nvPicPr>
          <p:cNvPr descr="viaf_beebe.png" id="104" name="Shape 104"/>
          <p:cNvPicPr preferRelativeResize="0"/>
          <p:nvPr/>
        </p:nvPicPr>
        <p:blipFill>
          <a:blip r:embed="rId4">
            <a:alphaModFix/>
          </a:blip>
          <a:stretch>
            <a:fillRect/>
          </a:stretch>
        </p:blipFill>
        <p:spPr>
          <a:xfrm>
            <a:off x="4453949" y="198675"/>
            <a:ext cx="4235825" cy="4197700"/>
          </a:xfrm>
          <a:prstGeom prst="rect">
            <a:avLst/>
          </a:prstGeom>
          <a:noFill/>
          <a:ln>
            <a:noFill/>
          </a:ln>
        </p:spPr>
      </p:pic>
      <p:pic>
        <p:nvPicPr>
          <p:cNvPr descr="rdf_beebe.png" id="105" name="Shape 105"/>
          <p:cNvPicPr preferRelativeResize="0"/>
          <p:nvPr/>
        </p:nvPicPr>
        <p:blipFill>
          <a:blip r:embed="rId5">
            <a:alphaModFix/>
          </a:blip>
          <a:stretch>
            <a:fillRect/>
          </a:stretch>
        </p:blipFill>
        <p:spPr>
          <a:xfrm>
            <a:off x="1243696" y="3026975"/>
            <a:ext cx="5011525" cy="1526699"/>
          </a:xfrm>
          <a:prstGeom prst="rect">
            <a:avLst/>
          </a:prstGeom>
          <a:noFill/>
          <a:ln>
            <a:noFill/>
          </a:ln>
        </p:spPr>
      </p:pic>
      <p:pic>
        <p:nvPicPr>
          <p:cNvPr descr="rdf_beebe.png" id="106" name="Shape 106"/>
          <p:cNvPicPr preferRelativeResize="0"/>
          <p:nvPr/>
        </p:nvPicPr>
        <p:blipFill>
          <a:blip r:embed="rId5">
            <a:alphaModFix/>
          </a:blip>
          <a:stretch>
            <a:fillRect/>
          </a:stretch>
        </p:blipFill>
        <p:spPr>
          <a:xfrm>
            <a:off x="1097451" y="1442442"/>
            <a:ext cx="7414075" cy="2258607"/>
          </a:xfrm>
          <a:prstGeom prst="rect">
            <a:avLst/>
          </a:prstGeom>
          <a:noFill/>
          <a:ln>
            <a:noFill/>
          </a:ln>
        </p:spPr>
      </p:pic>
      <p:sp>
        <p:nvSpPr>
          <p:cNvPr id="107" name="Shape 107"/>
          <p:cNvSpPr/>
          <p:nvPr/>
        </p:nvSpPr>
        <p:spPr>
          <a:xfrm>
            <a:off x="3495350" y="1648125"/>
            <a:ext cx="3506400" cy="4092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3194250" y="2453025"/>
            <a:ext cx="3553200" cy="4092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109" name="Shape 109"/>
          <p:cNvGrpSpPr/>
          <p:nvPr/>
        </p:nvGrpSpPr>
        <p:grpSpPr>
          <a:xfrm>
            <a:off x="367000" y="1091654"/>
            <a:ext cx="5218950" cy="3368849"/>
            <a:chOff x="367000" y="1091654"/>
            <a:chExt cx="5218950" cy="3368849"/>
          </a:xfrm>
        </p:grpSpPr>
        <p:pic>
          <p:nvPicPr>
            <p:cNvPr descr="authority list.png" id="110" name="Shape 110"/>
            <p:cNvPicPr preferRelativeResize="0"/>
            <p:nvPr/>
          </p:nvPicPr>
          <p:blipFill>
            <a:blip r:embed="rId3">
              <a:alphaModFix/>
            </a:blip>
            <a:stretch>
              <a:fillRect/>
            </a:stretch>
          </p:blipFill>
          <p:spPr>
            <a:xfrm>
              <a:off x="367000" y="1091654"/>
              <a:ext cx="5218950" cy="3368849"/>
            </a:xfrm>
            <a:prstGeom prst="rect">
              <a:avLst/>
            </a:prstGeom>
            <a:noFill/>
            <a:ln>
              <a:noFill/>
            </a:ln>
          </p:spPr>
        </p:pic>
        <p:sp>
          <p:nvSpPr>
            <p:cNvPr id="111" name="Shape 111"/>
            <p:cNvSpPr/>
            <p:nvPr/>
          </p:nvSpPr>
          <p:spPr>
            <a:xfrm>
              <a:off x="2112700" y="2931250"/>
              <a:ext cx="1935300" cy="165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sp>
        <p:nvSpPr>
          <p:cNvPr id="112" name="Shape 112"/>
          <p:cNvSpPr/>
          <p:nvPr/>
        </p:nvSpPr>
        <p:spPr>
          <a:xfrm>
            <a:off x="5027300" y="2798500"/>
            <a:ext cx="442500" cy="4092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Linked Data</a:t>
            </a:r>
          </a:p>
        </p:txBody>
      </p:sp>
      <p:sp>
        <p:nvSpPr>
          <p:cNvPr id="118" name="Shape 11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Linking (and syncing) our authorities with external authorities </a:t>
            </a:r>
            <a:r>
              <a:rPr lang="en">
                <a:solidFill>
                  <a:srgbClr val="B7B7B7"/>
                </a:solidFill>
              </a:rPr>
              <a:t>(LC, VIAF, FAST, Getty vocabularies, GeoNames, etc.)</a:t>
            </a:r>
          </a:p>
          <a:p>
            <a:pPr indent="-228600" lvl="0" marL="457200" rtl="0">
              <a:spcBef>
                <a:spcPts val="0"/>
              </a:spcBef>
              <a:buChar char="-"/>
            </a:pPr>
            <a:r>
              <a:rPr lang="en"/>
              <a:t>Updating automatically as the external vocabularies are updated</a:t>
            </a:r>
          </a:p>
          <a:p>
            <a:pPr indent="-228600" lvl="0" marL="457200" rtl="0">
              <a:spcBef>
                <a:spcPts val="0"/>
              </a:spcBef>
              <a:buChar char="-"/>
            </a:pPr>
            <a:r>
              <a:rPr lang="en"/>
              <a:t>Enhancing our authorities</a:t>
            </a:r>
          </a:p>
          <a:p>
            <a:pPr indent="-228600" lvl="1" marL="914400" rtl="0">
              <a:spcBef>
                <a:spcPts val="0"/>
              </a:spcBef>
              <a:buChar char="-"/>
            </a:pPr>
            <a:r>
              <a:rPr lang="en"/>
              <a:t>Non-preferred terms </a:t>
            </a:r>
          </a:p>
          <a:p>
            <a:pPr indent="-228600" lvl="1" marL="914400" rtl="0">
              <a:spcBef>
                <a:spcPts val="0"/>
              </a:spcBef>
              <a:buChar char="-"/>
            </a:pPr>
            <a:r>
              <a:rPr lang="en"/>
              <a:t>Other languages </a:t>
            </a:r>
          </a:p>
          <a:p>
            <a:pPr indent="-228600" lvl="1" marL="914400" rtl="0">
              <a:spcBef>
                <a:spcPts val="0"/>
              </a:spcBef>
              <a:buChar char="-"/>
            </a:pPr>
            <a:r>
              <a:rPr lang="en"/>
              <a:t>Birth and death dates</a:t>
            </a:r>
          </a:p>
          <a:p>
            <a:pPr indent="-228600" lvl="1" marL="914400" rtl="0">
              <a:spcBef>
                <a:spcPts val="0"/>
              </a:spcBef>
              <a:buChar char="-"/>
            </a:pPr>
            <a:r>
              <a:rPr lang="en"/>
              <a:t>Link to Wikipedia</a:t>
            </a:r>
          </a:p>
          <a:p>
            <a:pPr indent="-228600" lvl="1" marL="914400" rtl="0">
              <a:spcBef>
                <a:spcPts val="0"/>
              </a:spcBef>
              <a:buChar char="-"/>
            </a:pPr>
            <a:r>
              <a:rPr lang="en"/>
              <a:t>Related terms</a:t>
            </a:r>
          </a:p>
          <a:p>
            <a:pPr indent="-228600" lvl="1" marL="914400" rtl="0">
              <a:spcBef>
                <a:spcPts val="0"/>
              </a:spcBef>
              <a:buChar char="-"/>
            </a:pPr>
            <a:r>
              <a:rPr lang="en"/>
              <a:t>Geographic coordinates</a:t>
            </a:r>
          </a:p>
          <a:p>
            <a:pPr indent="-228600" lvl="1" marL="914400" rtl="0">
              <a:spcBef>
                <a:spcPts val="0"/>
              </a:spcBef>
              <a:buClr>
                <a:srgbClr val="999999"/>
              </a:buClr>
              <a:buChar char="-"/>
            </a:pPr>
            <a:r>
              <a:rPr lang="en">
                <a:solidFill>
                  <a:srgbClr val="999999"/>
                </a:solidFill>
              </a:rPr>
              <a:t>and probably more...</a:t>
            </a:r>
          </a:p>
          <a:p>
            <a:pPr indent="0" lvl="0" marL="457200" rt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Hydra </a:t>
            </a:r>
          </a:p>
        </p:txBody>
      </p:sp>
      <p:sp>
        <p:nvSpPr>
          <p:cNvPr id="124" name="Shape 124"/>
          <p:cNvSpPr txBox="1"/>
          <p:nvPr>
            <p:ph idx="1" type="body"/>
          </p:nvPr>
        </p:nvSpPr>
        <p:spPr>
          <a:xfrm>
            <a:off x="311700" y="1540900"/>
            <a:ext cx="3058500" cy="1479900"/>
          </a:xfrm>
          <a:prstGeom prst="rect">
            <a:avLst/>
          </a:prstGeom>
        </p:spPr>
        <p:txBody>
          <a:bodyPr anchorCtr="0" anchor="t" bIns="91425" lIns="91425" rIns="91425" tIns="91425">
            <a:noAutofit/>
          </a:bodyPr>
          <a:lstStyle/>
          <a:p>
            <a:pPr lvl="0" rtl="0">
              <a:spcBef>
                <a:spcPts val="0"/>
              </a:spcBef>
              <a:buNone/>
            </a:pPr>
            <a:r>
              <a:rPr lang="en" sz="3000"/>
              <a:t>Customizable, so we really needed a...</a:t>
            </a:r>
          </a:p>
        </p:txBody>
      </p:sp>
      <p:sp>
        <p:nvSpPr>
          <p:cNvPr id="125" name="Shape 125"/>
          <p:cNvSpPr txBox="1"/>
          <p:nvPr>
            <p:ph idx="1" type="body"/>
          </p:nvPr>
        </p:nvSpPr>
        <p:spPr>
          <a:xfrm>
            <a:off x="4674225" y="1017725"/>
            <a:ext cx="2108700" cy="3416400"/>
          </a:xfrm>
          <a:prstGeom prst="rect">
            <a:avLst/>
          </a:prstGeom>
        </p:spPr>
        <p:txBody>
          <a:bodyPr anchorCtr="0" anchor="t" bIns="91425" lIns="91425" rIns="91425" tIns="91425">
            <a:noAutofit/>
          </a:bodyPr>
          <a:lstStyle/>
          <a:p>
            <a:pPr lvl="0" rtl="0">
              <a:spcBef>
                <a:spcPts val="0"/>
              </a:spcBef>
              <a:buNone/>
            </a:pPr>
            <a:r>
              <a:rPr lang="en"/>
              <a:t>	</a:t>
            </a:r>
          </a:p>
        </p:txBody>
      </p:sp>
      <p:pic>
        <p:nvPicPr>
          <p:cNvPr descr="tree-23903_1280.png" id="126" name="Shape 126"/>
          <p:cNvPicPr preferRelativeResize="0"/>
          <p:nvPr/>
        </p:nvPicPr>
        <p:blipFill>
          <a:blip r:embed="rId3">
            <a:alphaModFix/>
          </a:blip>
          <a:stretch>
            <a:fillRect/>
          </a:stretch>
        </p:blipFill>
        <p:spPr>
          <a:xfrm>
            <a:off x="4790824" y="1025224"/>
            <a:ext cx="3728851" cy="3571524"/>
          </a:xfrm>
          <a:prstGeom prst="rect">
            <a:avLst/>
          </a:prstGeom>
          <a:noFill/>
          <a:ln>
            <a:noFill/>
          </a:ln>
        </p:spPr>
      </p:pic>
      <p:sp>
        <p:nvSpPr>
          <p:cNvPr id="127" name="Shape 127"/>
          <p:cNvSpPr/>
          <p:nvPr/>
        </p:nvSpPr>
        <p:spPr>
          <a:xfrm>
            <a:off x="3274150" y="1074287"/>
            <a:ext cx="885000" cy="3473400"/>
          </a:xfrm>
          <a:prstGeom prst="rightBrace">
            <a:avLst>
              <a:gd fmla="val 8333" name="adj1"/>
              <a:gd fmla="val 50000" name="adj2"/>
            </a:avLst>
          </a:prstGeom>
          <a:noFill/>
          <a:ln cap="flat" cmpd="sng" w="114300">
            <a:solidFill>
              <a:srgbClr val="CCCCC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