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14"/>
  </p:notesMasterIdLst>
  <p:handoutMasterIdLst>
    <p:handoutMasterId r:id="rId15"/>
  </p:handoutMasterIdLst>
  <p:sldIdLst>
    <p:sldId id="256" r:id="rId2"/>
    <p:sldId id="257" r:id="rId3"/>
    <p:sldId id="267" r:id="rId4"/>
    <p:sldId id="265" r:id="rId5"/>
    <p:sldId id="264" r:id="rId6"/>
    <p:sldId id="259" r:id="rId7"/>
    <p:sldId id="261" r:id="rId8"/>
    <p:sldId id="263" r:id="rId9"/>
    <p:sldId id="268" r:id="rId10"/>
    <p:sldId id="266" r:id="rId11"/>
    <p:sldId id="262" r:id="rId12"/>
    <p:sldId id="258" r:id="rId1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3"/>
    <p:restoredTop sz="95833" autoAdjust="0"/>
  </p:normalViewPr>
  <p:slideViewPr>
    <p:cSldViewPr snapToGrid="0">
      <p:cViewPr>
        <p:scale>
          <a:sx n="139" d="100"/>
          <a:sy n="139"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7F6A8F-04BD-5045-BFE9-DBE1BCE0A27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2194E3-AD17-B74B-BE7C-CDFCC916432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97B9FDE-C802-5C49-8FA3-BFCABD2545B3}" type="datetimeFigureOut">
              <a:rPr lang="en-US" smtClean="0"/>
              <a:t>7/24/18</a:t>
            </a:fld>
            <a:endParaRPr lang="en-US"/>
          </a:p>
        </p:txBody>
      </p:sp>
      <p:sp>
        <p:nvSpPr>
          <p:cNvPr id="4" name="Footer Placeholder 3">
            <a:extLst>
              <a:ext uri="{FF2B5EF4-FFF2-40B4-BE49-F238E27FC236}">
                <a16:creationId xmlns:a16="http://schemas.microsoft.com/office/drawing/2014/main" id="{CF97D82B-807C-524F-9DAC-5532BD5F73E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8FEB30-7F30-074B-9F5E-9FB4848B778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7D381F7-DBF0-7041-AB2B-9FC6AA156400}" type="slidenum">
              <a:rPr lang="en-US" smtClean="0"/>
              <a:t>‹#›</a:t>
            </a:fld>
            <a:endParaRPr lang="en-US"/>
          </a:p>
        </p:txBody>
      </p:sp>
    </p:spTree>
    <p:extLst>
      <p:ext uri="{BB962C8B-B14F-4D97-AF65-F5344CB8AC3E}">
        <p14:creationId xmlns:p14="http://schemas.microsoft.com/office/powerpoint/2010/main" val="31224334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482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151"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302"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454"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606"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757"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908"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06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211"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482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151"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302"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454"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606"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757"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908"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06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211"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482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151"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302"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454"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606"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5757"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2908"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06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211"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24061344"/>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rcid.org/0000-0003-2160-6960"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twitter.com/ucsdscholcom" TargetMode="External"/><Relationship Id="rId5" Type="http://schemas.openxmlformats.org/officeDocument/2006/relationships/hyperlink" Target="https://knit.ucsd.edu/scholcomm/" TargetMode="External"/><Relationship Id="rId4" Type="http://schemas.openxmlformats.org/officeDocument/2006/relationships/hyperlink" Target="http://lib.ucsd.edu/schol-com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ibraries.universityofcalifornia.edu/about/initiatives/scholarly-communicat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cop.edu/uc-mission/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ibraries.universityofcalifornia.edu/slasiac"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enate.universityofcalifornia.edu/committees/ucolasc/index.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update.lib.berkeley.edu/2017/03/20/oa202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r>
              <a:rPr lang="en-US" sz="1200" b="0" i="0" u="none" strike="noStrike" kern="1200" cap="none" dirty="0">
                <a:solidFill>
                  <a:schemeClr val="dk1"/>
                </a:solidFill>
                <a:effectLst/>
                <a:latin typeface="Arial"/>
                <a:ea typeface="Arial"/>
                <a:cs typeface="Arial"/>
                <a:sym typeface="Arial"/>
              </a:rPr>
              <a:t>Allegra Swift</a:t>
            </a:r>
          </a:p>
          <a:p>
            <a:r>
              <a:rPr lang="en-US" sz="1200" b="0" i="0" u="none" strike="noStrike" kern="1200" cap="none" dirty="0">
                <a:solidFill>
                  <a:schemeClr val="dk1"/>
                </a:solidFill>
                <a:effectLst/>
                <a:latin typeface="Arial"/>
                <a:ea typeface="Arial"/>
                <a:cs typeface="Arial"/>
                <a:sym typeface="Arial"/>
              </a:rPr>
              <a:t>Scholarly Communications Librarian</a:t>
            </a:r>
          </a:p>
          <a:p>
            <a:r>
              <a:rPr lang="en-US" sz="1200" b="0" i="0" u="none" strike="noStrike" kern="1200" cap="none" dirty="0">
                <a:solidFill>
                  <a:schemeClr val="dk1"/>
                </a:solidFill>
                <a:effectLst/>
                <a:latin typeface="Arial"/>
                <a:ea typeface="Arial"/>
                <a:cs typeface="Arial"/>
                <a:sym typeface="Arial"/>
              </a:rPr>
              <a:t>UC San Diego Library </a:t>
            </a:r>
          </a:p>
          <a:p>
            <a:r>
              <a:rPr lang="en-US" sz="1200" b="0" i="0" u="none" strike="noStrike" kern="1200" cap="none" dirty="0">
                <a:solidFill>
                  <a:schemeClr val="dk1"/>
                </a:solidFill>
                <a:effectLst/>
                <a:latin typeface="Arial"/>
                <a:ea typeface="Arial"/>
                <a:cs typeface="Arial"/>
                <a:sym typeface="Arial"/>
                <a:hlinkClick r:id="rId3"/>
              </a:rPr>
              <a:t>https://orcid.org/0000-0003-2160-6960</a:t>
            </a:r>
            <a:r>
              <a:rPr lang="en-US" sz="1200" b="0" i="0" u="none" strike="noStrike" kern="1200" cap="none" dirty="0">
                <a:solidFill>
                  <a:schemeClr val="dk1"/>
                </a:solidFill>
                <a:effectLst/>
                <a:latin typeface="Arial"/>
                <a:ea typeface="Arial"/>
                <a:cs typeface="Arial"/>
                <a:sym typeface="Arial"/>
              </a:rPr>
              <a:t> </a:t>
            </a:r>
          </a:p>
          <a:p>
            <a:r>
              <a:rPr lang="en-US" sz="1200" b="0" i="0" u="none" strike="noStrike" kern="1200" cap="none" dirty="0">
                <a:solidFill>
                  <a:schemeClr val="dk1"/>
                </a:solidFill>
                <a:effectLst/>
                <a:latin typeface="Arial"/>
                <a:ea typeface="Arial"/>
                <a:cs typeface="Arial"/>
                <a:sym typeface="Arial"/>
                <a:hlinkClick r:id="rId4"/>
              </a:rPr>
              <a:t>lib.ucsd.edu/schol-comm</a:t>
            </a:r>
            <a:r>
              <a:rPr lang="en-US" sz="1200" b="0" i="0" u="none" strike="noStrike" kern="1200" cap="none" dirty="0">
                <a:solidFill>
                  <a:schemeClr val="dk1"/>
                </a:solidFill>
                <a:effectLst/>
                <a:latin typeface="Arial"/>
                <a:ea typeface="Arial"/>
                <a:cs typeface="Arial"/>
                <a:sym typeface="Arial"/>
              </a:rPr>
              <a:t>  </a:t>
            </a:r>
          </a:p>
          <a:p>
            <a:r>
              <a:rPr lang="en-US" sz="1200" b="0" i="0" u="none" strike="noStrike" kern="1200" cap="none" dirty="0">
                <a:solidFill>
                  <a:schemeClr val="dk1"/>
                </a:solidFill>
                <a:effectLst/>
                <a:latin typeface="Arial"/>
                <a:ea typeface="Arial"/>
                <a:cs typeface="Arial"/>
                <a:sym typeface="Arial"/>
                <a:hlinkClick r:id="rId5"/>
              </a:rPr>
              <a:t>CONDUIT</a:t>
            </a:r>
            <a:r>
              <a:rPr lang="en-US" sz="1200" b="0" i="0" u="none" strike="noStrike" kern="1200" cap="none" dirty="0">
                <a:solidFill>
                  <a:schemeClr val="dk1"/>
                </a:solidFill>
                <a:effectLst/>
                <a:latin typeface="Arial"/>
                <a:ea typeface="Arial"/>
                <a:cs typeface="Arial"/>
                <a:sym typeface="Arial"/>
              </a:rPr>
              <a:t> the </a:t>
            </a:r>
            <a:r>
              <a:rPr lang="en-US" sz="1200" b="0" i="0" u="none" strike="noStrike" kern="1200" cap="none" dirty="0" err="1">
                <a:solidFill>
                  <a:schemeClr val="dk1"/>
                </a:solidFill>
                <a:effectLst/>
                <a:latin typeface="Arial"/>
                <a:ea typeface="Arial"/>
                <a:cs typeface="Arial"/>
                <a:sym typeface="Arial"/>
              </a:rPr>
              <a:t>scholcom</a:t>
            </a:r>
            <a:r>
              <a:rPr lang="en-US" sz="1200" b="0" i="0" u="none" strike="noStrike" kern="1200" cap="none" dirty="0">
                <a:solidFill>
                  <a:schemeClr val="dk1"/>
                </a:solidFill>
                <a:effectLst/>
                <a:latin typeface="Arial"/>
                <a:ea typeface="Arial"/>
                <a:cs typeface="Arial"/>
                <a:sym typeface="Arial"/>
              </a:rPr>
              <a:t> blog | </a:t>
            </a:r>
            <a:r>
              <a:rPr lang="en-US" sz="1200" b="0" i="0" u="none" strike="noStrike" kern="1200" cap="none" dirty="0">
                <a:solidFill>
                  <a:schemeClr val="dk1"/>
                </a:solidFill>
                <a:effectLst/>
                <a:latin typeface="Arial"/>
                <a:ea typeface="Arial"/>
                <a:cs typeface="Arial"/>
                <a:sym typeface="Arial"/>
                <a:hlinkClick r:id="rId6"/>
              </a:rPr>
              <a:t>@UCSDScholCom</a:t>
            </a:r>
            <a:endParaRPr lang="en-US" sz="1200" b="0" i="0" u="none" strike="noStrike" kern="1200" cap="none" dirty="0">
              <a:solidFill>
                <a:schemeClr val="dk1"/>
              </a:solidFill>
              <a:effectLst/>
              <a:latin typeface="Arial"/>
              <a:ea typeface="Arial"/>
              <a:cs typeface="Arial"/>
              <a:sym typeface="Arial"/>
            </a:endParaRPr>
          </a:p>
          <a:p>
            <a:endParaRPr lang="en-US" b="0" dirty="0">
              <a:effectLst/>
            </a:endParaRPr>
          </a:p>
          <a:p>
            <a:pPr lvl="1" rtl="0" fontAlgn="base"/>
            <a:r>
              <a:rPr lang="en-US" sz="1200" b="0" i="0" u="none" strike="noStrike" kern="1200" cap="none" dirty="0">
                <a:solidFill>
                  <a:schemeClr val="dk1"/>
                </a:solidFill>
                <a:effectLst/>
                <a:latin typeface="Arial"/>
                <a:ea typeface="Arial"/>
                <a:cs typeface="Arial"/>
                <a:sym typeface="Arial"/>
              </a:rPr>
              <a:t>At UCSD &gt; position &gt; report to the AUL for Collections though </a:t>
            </a:r>
            <a:r>
              <a:rPr lang="en-US" sz="1200" b="0" i="0" u="none" strike="noStrike" kern="1200" cap="none" dirty="0" err="1">
                <a:solidFill>
                  <a:schemeClr val="dk1"/>
                </a:solidFill>
                <a:effectLst/>
                <a:latin typeface="Arial"/>
                <a:ea typeface="Arial"/>
                <a:cs typeface="Arial"/>
                <a:sym typeface="Arial"/>
              </a:rPr>
              <a:t>scholcom</a:t>
            </a:r>
            <a:r>
              <a:rPr lang="en-US" sz="1200" b="0" i="0" u="none" strike="noStrike" kern="1200" cap="none" dirty="0">
                <a:solidFill>
                  <a:schemeClr val="dk1"/>
                </a:solidFill>
                <a:effectLst/>
                <a:latin typeface="Arial"/>
                <a:ea typeface="Arial"/>
                <a:cs typeface="Arial"/>
                <a:sym typeface="Arial"/>
              </a:rPr>
              <a:t> work has connections in just about every unit in the library &gt; responsibilities include eScholarship, SCWG &amp; UC OA policies</a:t>
            </a:r>
          </a:p>
          <a:p>
            <a:pPr lvl="1" rtl="0" fontAlgn="base"/>
            <a:r>
              <a:rPr lang="en-US" sz="1200" b="0" i="0" u="none" strike="noStrike" kern="1200" cap="none" dirty="0">
                <a:solidFill>
                  <a:schemeClr val="dk1"/>
                </a:solidFill>
                <a:effectLst/>
                <a:latin typeface="Arial"/>
                <a:ea typeface="Arial"/>
                <a:cs typeface="Arial"/>
                <a:sym typeface="Arial"/>
              </a:rPr>
              <a:t>Previous position at CCL, digital library metadata &gt; faculty works on CDM &gt; moved to </a:t>
            </a:r>
            <a:r>
              <a:rPr lang="en-US" sz="1200" b="0" i="0" u="none" strike="noStrike" kern="1200" cap="none" dirty="0" err="1">
                <a:solidFill>
                  <a:schemeClr val="dk1"/>
                </a:solidFill>
                <a:effectLst/>
                <a:latin typeface="Arial"/>
                <a:ea typeface="Arial"/>
                <a:cs typeface="Arial"/>
                <a:sym typeface="Arial"/>
              </a:rPr>
              <a:t>bepress</a:t>
            </a:r>
            <a:r>
              <a:rPr lang="en-US" sz="1200" b="0" i="0" u="none" strike="noStrike" kern="1200" cap="none" dirty="0">
                <a:solidFill>
                  <a:schemeClr val="dk1"/>
                </a:solidFill>
                <a:effectLst/>
                <a:latin typeface="Arial"/>
                <a:ea typeface="Arial"/>
                <a:cs typeface="Arial"/>
                <a:sym typeface="Arial"/>
              </a:rPr>
              <a:t> &gt; IR responsibilities &gt; </a:t>
            </a:r>
            <a:r>
              <a:rPr lang="en-US" sz="1200" b="0" i="0" u="none" strike="noStrike" kern="1200" cap="none" dirty="0" err="1">
                <a:solidFill>
                  <a:schemeClr val="dk1"/>
                </a:solidFill>
                <a:effectLst/>
                <a:latin typeface="Arial"/>
                <a:ea typeface="Arial"/>
                <a:cs typeface="Arial"/>
                <a:sym typeface="Arial"/>
              </a:rPr>
              <a:t>schol</a:t>
            </a:r>
            <a:r>
              <a:rPr lang="en-US" sz="1200" b="0" i="0" u="none" strike="noStrike" kern="1200" cap="none" dirty="0">
                <a:solidFill>
                  <a:schemeClr val="dk1"/>
                </a:solidFill>
                <a:effectLst/>
                <a:latin typeface="Arial"/>
                <a:ea typeface="Arial"/>
                <a:cs typeface="Arial"/>
                <a:sym typeface="Arial"/>
              </a:rPr>
              <a:t> </a:t>
            </a:r>
            <a:r>
              <a:rPr lang="en-US" sz="1200" b="0" i="0" u="none" strike="noStrike" kern="1200" cap="none" dirty="0" err="1">
                <a:solidFill>
                  <a:schemeClr val="dk1"/>
                </a:solidFill>
                <a:effectLst/>
                <a:latin typeface="Arial"/>
                <a:ea typeface="Arial"/>
                <a:cs typeface="Arial"/>
                <a:sym typeface="Arial"/>
              </a:rPr>
              <a:t>comm</a:t>
            </a:r>
            <a:endParaRPr lang="en-US" sz="1200" b="0" i="0" u="none" strike="noStrike" kern="1200" cap="none" dirty="0">
              <a:solidFill>
                <a:schemeClr val="dk1"/>
              </a:solidFill>
              <a:effectLst/>
              <a:latin typeface="Arial"/>
              <a:ea typeface="Arial"/>
              <a:cs typeface="Arial"/>
              <a:sym typeface="Arial"/>
            </a:endParaRPr>
          </a:p>
          <a:p>
            <a:pPr lvl="2" rtl="0" fontAlgn="base"/>
            <a:r>
              <a:rPr lang="en-US" sz="1200" b="0" i="0" u="none" strike="noStrike" kern="1200" cap="none" dirty="0">
                <a:solidFill>
                  <a:schemeClr val="dk1"/>
                </a:solidFill>
                <a:effectLst/>
                <a:latin typeface="Arial"/>
                <a:ea typeface="Arial"/>
                <a:cs typeface="Arial"/>
                <a:sym typeface="Arial"/>
              </a:rPr>
              <a:t>Negotiated on behalf of authors and IR with publishers on behalf of posting in the IR, retaining or reverting author copyrights</a:t>
            </a:r>
          </a:p>
          <a:p>
            <a:pPr lvl="2" rtl="0" fontAlgn="base"/>
            <a:r>
              <a:rPr lang="en-US" sz="1200" b="0" i="0" u="none" strike="noStrike" kern="1200" cap="none" dirty="0">
                <a:solidFill>
                  <a:schemeClr val="dk1"/>
                </a:solidFill>
                <a:effectLst/>
                <a:latin typeface="Arial"/>
                <a:ea typeface="Arial"/>
                <a:cs typeface="Arial"/>
                <a:sym typeface="Arial"/>
              </a:rPr>
              <a:t>Saw a lot of rapid transformation in publisher/author agreements, increasing shift to OA but with APC</a:t>
            </a:r>
          </a:p>
          <a:p>
            <a:endParaRPr lang="en-US" sz="1200" b="0" i="0" u="none" strike="noStrike" kern="1200" cap="none" dirty="0">
              <a:solidFill>
                <a:schemeClr val="dk1"/>
              </a:solidFill>
              <a:effectLst/>
              <a:latin typeface="Arial"/>
              <a:ea typeface="Arial"/>
              <a:cs typeface="Arial"/>
              <a:sym typeface="Arial"/>
            </a:endParaRPr>
          </a:p>
          <a:p>
            <a:endParaRPr lang="en-US" sz="1200" b="0" i="0" u="none" strike="noStrike" kern="1200" cap="none" dirty="0">
              <a:solidFill>
                <a:schemeClr val="dk1"/>
              </a:solidFill>
              <a:effectLst/>
              <a:latin typeface="Arial"/>
              <a:ea typeface="Arial"/>
              <a:cs typeface="Arial"/>
              <a:sym typeface="Arial"/>
            </a:endParaRPr>
          </a:p>
          <a:p>
            <a:endParaRPr lang="en-US" sz="1200" b="0" i="0" u="none" strike="noStrike" kern="1200" cap="none" dirty="0">
              <a:solidFill>
                <a:schemeClr val="dk1"/>
              </a:solidFill>
              <a:effectLst/>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8042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cap="none" dirty="0">
                <a:solidFill>
                  <a:schemeClr val="dk1"/>
                </a:solidFill>
                <a:effectLst/>
                <a:latin typeface="Arial"/>
                <a:ea typeface="Arial"/>
                <a:cs typeface="Arial"/>
                <a:sym typeface="Arial"/>
              </a:rPr>
              <a:t>Rachael G. Samberg</a:t>
            </a:r>
            <a:r>
              <a:rPr lang="en-US" sz="1200" b="0" i="1" u="none" strike="noStrike" kern="1200" cap="none" dirty="0">
                <a:solidFill>
                  <a:schemeClr val="dk1"/>
                </a:solidFill>
                <a:effectLst/>
                <a:latin typeface="Arial"/>
                <a:ea typeface="Arial"/>
                <a:cs typeface="Arial"/>
                <a:sym typeface="Arial"/>
              </a:rPr>
              <a:t>, </a:t>
            </a:r>
            <a:r>
              <a:rPr lang="en-US" sz="1200" b="1" i="1" u="none" strike="noStrike" kern="1200" cap="none" dirty="0">
                <a:solidFill>
                  <a:schemeClr val="dk1"/>
                </a:solidFill>
                <a:effectLst/>
                <a:latin typeface="Arial"/>
                <a:ea typeface="Arial"/>
                <a:cs typeface="Arial"/>
                <a:sym typeface="Arial"/>
              </a:rPr>
              <a:t>Richard A. Schneider</a:t>
            </a:r>
            <a:r>
              <a:rPr lang="en-US" sz="1200" b="0" i="1" u="none" strike="noStrike" kern="1200" cap="none" dirty="0">
                <a:solidFill>
                  <a:schemeClr val="dk1"/>
                </a:solidFill>
                <a:effectLst/>
                <a:latin typeface="Arial"/>
                <a:ea typeface="Arial"/>
                <a:cs typeface="Arial"/>
                <a:sym typeface="Arial"/>
              </a:rPr>
              <a:t>, </a:t>
            </a:r>
            <a:r>
              <a:rPr lang="en-US" sz="1200" b="1" i="1" u="none" strike="noStrike" kern="1200" cap="none" dirty="0">
                <a:solidFill>
                  <a:schemeClr val="dk1"/>
                </a:solidFill>
                <a:effectLst/>
                <a:latin typeface="Arial"/>
                <a:ea typeface="Arial"/>
                <a:cs typeface="Arial"/>
                <a:sym typeface="Arial"/>
              </a:rPr>
              <a:t>Ivy Anderson</a:t>
            </a:r>
            <a:r>
              <a:rPr lang="en-US" sz="1200" b="0" i="1" u="none" strike="noStrike" kern="1200" cap="none" dirty="0">
                <a:solidFill>
                  <a:schemeClr val="dk1"/>
                </a:solidFill>
                <a:effectLst/>
                <a:latin typeface="Arial"/>
                <a:ea typeface="Arial"/>
                <a:cs typeface="Arial"/>
                <a:sym typeface="Arial"/>
              </a:rPr>
              <a:t> and </a:t>
            </a:r>
            <a:r>
              <a:rPr lang="en-US" sz="1200" b="1" i="1" u="none" strike="noStrike" kern="1200" cap="none" dirty="0">
                <a:solidFill>
                  <a:schemeClr val="dk1"/>
                </a:solidFill>
                <a:effectLst/>
                <a:latin typeface="Arial"/>
                <a:ea typeface="Arial"/>
                <a:cs typeface="Arial"/>
                <a:sym typeface="Arial"/>
              </a:rPr>
              <a:t>Jeff </a:t>
            </a:r>
            <a:r>
              <a:rPr lang="en-US" sz="1200" b="1" i="1" u="none" strike="noStrike" kern="1200" cap="none" dirty="0" err="1">
                <a:solidFill>
                  <a:schemeClr val="dk1"/>
                </a:solidFill>
                <a:effectLst/>
                <a:latin typeface="Arial"/>
                <a:ea typeface="Arial"/>
                <a:cs typeface="Arial"/>
                <a:sym typeface="Arial"/>
              </a:rPr>
              <a:t>MacKie</a:t>
            </a:r>
            <a:r>
              <a:rPr lang="en-US" sz="1200" b="1" i="1" u="none" strike="noStrike" kern="1200" cap="none" dirty="0">
                <a:solidFill>
                  <a:schemeClr val="dk1"/>
                </a:solidFill>
                <a:effectLst/>
                <a:latin typeface="Arial"/>
                <a:ea typeface="Arial"/>
                <a:cs typeface="Arial"/>
                <a:sym typeface="Arial"/>
              </a:rPr>
              <a:t>-Mason</a:t>
            </a:r>
            <a:r>
              <a:rPr lang="en-US" sz="1200" b="0" i="1" u="none" strike="noStrike" kern="1200" cap="none" dirty="0">
                <a:solidFill>
                  <a:schemeClr val="dk1"/>
                </a:solidFill>
                <a:effectLst/>
                <a:latin typeface="Arial"/>
                <a:ea typeface="Arial"/>
                <a:cs typeface="Arial"/>
                <a:sym typeface="Arial"/>
              </a:rPr>
              <a:t> share the University of California’s range of open access policy and advocacy materials, and highlight some potential next steps that may be of use to faculty and author communities.</a:t>
            </a:r>
          </a:p>
          <a:p>
            <a:endParaRPr lang="en-US" b="0" dirty="0">
              <a:effectLst/>
            </a:endParaRPr>
          </a:p>
          <a:p>
            <a:pPr lvl="1" rtl="0" fontAlgn="base"/>
            <a:r>
              <a:rPr lang="en-US" sz="1200" b="0" i="0" u="none" strike="noStrike" kern="1200" cap="none" dirty="0">
                <a:solidFill>
                  <a:schemeClr val="dk1"/>
                </a:solidFill>
                <a:effectLst/>
                <a:latin typeface="Arial"/>
                <a:ea typeface="Arial"/>
                <a:cs typeface="Arial"/>
                <a:sym typeface="Arial"/>
              </a:rPr>
              <a:t>I’ve run through a plethora of initiatives and documentation that are in the forefront of recent UC efforts on achieving OA. These documents are available to all to reveal our processes, in the hope that other institutions and communities may find these resources equally valuable.</a:t>
            </a:r>
          </a:p>
          <a:p>
            <a:pPr lvl="1" rtl="0" fontAlgn="base"/>
            <a:r>
              <a:rPr lang="en-US" sz="1200" b="0" i="0" u="none" strike="noStrike" kern="1200" cap="none" dirty="0">
                <a:solidFill>
                  <a:schemeClr val="dk1"/>
                </a:solidFill>
                <a:effectLst/>
                <a:latin typeface="Arial"/>
                <a:ea typeface="Arial"/>
                <a:cs typeface="Arial"/>
                <a:sym typeface="Arial"/>
              </a:rPr>
              <a:t>In the previously mentioned post linked on this slide (previously only mentioned UCB’s Samberg as the author but giving credit where it is due, co-authors are Rich Schneider of UCSF, Ivy Anderson of the CDL, and Jeff </a:t>
            </a:r>
            <a:r>
              <a:rPr lang="en-US" sz="1200" b="0" i="0" u="none" strike="noStrike" kern="1200" cap="none" dirty="0" err="1">
                <a:solidFill>
                  <a:schemeClr val="dk1"/>
                </a:solidFill>
                <a:effectLst/>
                <a:latin typeface="Arial"/>
                <a:ea typeface="Arial"/>
                <a:cs typeface="Arial"/>
                <a:sym typeface="Arial"/>
              </a:rPr>
              <a:t>MacKie</a:t>
            </a:r>
            <a:r>
              <a:rPr lang="en-US" sz="1200" b="0" i="0" u="none" strike="noStrike" kern="1200" cap="none" dirty="0">
                <a:solidFill>
                  <a:schemeClr val="dk1"/>
                </a:solidFill>
                <a:effectLst/>
                <a:latin typeface="Arial"/>
                <a:ea typeface="Arial"/>
                <a:cs typeface="Arial"/>
                <a:sym typeface="Arial"/>
              </a:rPr>
              <a:t>-Mason, the UCB UL), they outline three next steps that could be implemented at your institutions with an eye towards keeping faculty interests and backing at the fore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79230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https://cp2oa18.com/ </a:t>
            </a:r>
          </a:p>
          <a:p>
            <a:endParaRPr lang="en-US" dirty="0"/>
          </a:p>
          <a:p>
            <a:pPr rtl="0" fontAlgn="base"/>
            <a:r>
              <a:rPr lang="en-US" sz="1200" b="0" i="0" u="none" strike="noStrike" kern="1200" cap="none" dirty="0">
                <a:solidFill>
                  <a:schemeClr val="dk1"/>
                </a:solidFill>
                <a:effectLst/>
                <a:latin typeface="Arial"/>
                <a:ea typeface="Arial"/>
                <a:cs typeface="Arial"/>
                <a:sym typeface="Arial"/>
              </a:rPr>
              <a:t>This past March (2018) the UC libraries and the California Digital Library released the Pathways to Open Access toolkit. The Pathways toolkit analyzes the many approaches and strategies for advancing the large-scale transition to OA, and identifies possible next action steps for UC system-wide investment and experimentation.</a:t>
            </a:r>
            <a:br>
              <a:rPr lang="en-US" sz="1200" b="0" i="0" u="none" strike="noStrike" kern="1200" cap="none" dirty="0">
                <a:solidFill>
                  <a:schemeClr val="dk1"/>
                </a:solidFill>
                <a:effectLst/>
                <a:latin typeface="Arial"/>
                <a:ea typeface="Arial"/>
                <a:cs typeface="Arial"/>
                <a:sym typeface="Arial"/>
              </a:rPr>
            </a:br>
            <a:br>
              <a:rPr lang="en-US" sz="1200" b="0" i="0" u="none" strike="noStrike" kern="1200" cap="none" dirty="0">
                <a:solidFill>
                  <a:schemeClr val="dk1"/>
                </a:solidFill>
                <a:effectLst/>
                <a:latin typeface="Arial"/>
                <a:ea typeface="Arial"/>
                <a:cs typeface="Arial"/>
                <a:sym typeface="Arial"/>
              </a:rPr>
            </a:br>
            <a:r>
              <a:rPr lang="en-US" sz="1200" b="0" i="0" u="none" strike="noStrike" kern="1200" cap="none" dirty="0">
                <a:solidFill>
                  <a:schemeClr val="dk1"/>
                </a:solidFill>
                <a:effectLst/>
                <a:latin typeface="Arial"/>
                <a:ea typeface="Arial"/>
                <a:cs typeface="Arial"/>
                <a:sym typeface="Arial"/>
              </a:rPr>
              <a:t>the Pathways toolkit was designed to be a practical resource for other institutions wrestling with the same choices. </a:t>
            </a:r>
          </a:p>
          <a:p>
            <a:pPr lvl="1" rtl="0" fontAlgn="base"/>
            <a:r>
              <a:rPr lang="en-US" sz="1200" b="0" i="0" u="none" strike="noStrike" kern="1200" cap="none" dirty="0">
                <a:solidFill>
                  <a:schemeClr val="dk1"/>
                </a:solidFill>
                <a:effectLst/>
                <a:latin typeface="Arial"/>
                <a:ea typeface="Arial"/>
                <a:cs typeface="Arial"/>
                <a:sym typeface="Arial"/>
              </a:rPr>
              <a:t>CP2OA is an opportunity to join with other institutions in a decision-making process to create localized plans suitable for your own institution or community.</a:t>
            </a:r>
          </a:p>
          <a:p>
            <a:pPr lvl="1" rtl="0" fontAlgn="base"/>
            <a:r>
              <a:rPr lang="en-US" sz="1200" b="0" i="0" u="none" strike="noStrike" kern="1200" cap="none" dirty="0">
                <a:solidFill>
                  <a:schemeClr val="dk1"/>
                </a:solidFill>
                <a:effectLst/>
                <a:latin typeface="Arial"/>
                <a:ea typeface="Arial"/>
                <a:cs typeface="Arial"/>
                <a:sym typeface="Arial"/>
              </a:rPr>
              <a:t>THE CALL: </a:t>
            </a:r>
            <a:br>
              <a:rPr lang="en-US" sz="1200" b="0" i="0" u="none" strike="noStrike" kern="1200" cap="none" dirty="0">
                <a:solidFill>
                  <a:schemeClr val="dk1"/>
                </a:solidFill>
                <a:effectLst/>
                <a:latin typeface="Arial"/>
                <a:ea typeface="Arial"/>
                <a:cs typeface="Arial"/>
                <a:sym typeface="Arial"/>
              </a:rPr>
            </a:br>
            <a:r>
              <a:rPr lang="en-US" sz="1200" b="0" i="0" u="none" strike="noStrike" kern="1200" cap="none" dirty="0">
                <a:solidFill>
                  <a:schemeClr val="dk1"/>
                </a:solidFill>
                <a:effectLst/>
                <a:latin typeface="Arial"/>
                <a:ea typeface="Arial"/>
                <a:cs typeface="Arial"/>
                <a:sym typeface="Arial"/>
              </a:rPr>
              <a:t>Participate in a two-day working forum centered on action-focused deliberations about redirecting subscription and other funds toward sustainable open access publishing.</a:t>
            </a:r>
          </a:p>
          <a:p>
            <a:pPr lvl="1" rtl="0" fontAlgn="base"/>
            <a:r>
              <a:rPr lang="en-US" sz="1200" b="0" i="0" u="none" strike="noStrike" kern="1200" cap="none" dirty="0">
                <a:solidFill>
                  <a:schemeClr val="dk1"/>
                </a:solidFill>
                <a:effectLst/>
                <a:latin typeface="Arial"/>
                <a:ea typeface="Arial"/>
                <a:cs typeface="Arial"/>
                <a:sym typeface="Arial"/>
              </a:rPr>
              <a:t>I’m on the planning committee and will be attending along with my UL and AUL for collections. So any questions please feel free to ask</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73557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797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dirty="0"/>
              <a:t>Asked to talk about the Declaration but will also relate OA2020 as background for the Declaration and the recent Call to Action for change in journal negotiations, from the UC Systemwide Library and Scholarly Information Advisory Committee (SLASIAC.</a:t>
            </a:r>
          </a:p>
          <a:p>
            <a:pPr marL="0" marR="0" lvl="0" indent="0" algn="l" rtl="0">
              <a:spcBef>
                <a:spcPts val="0"/>
              </a:spcBef>
              <a:spcAft>
                <a:spcPts val="0"/>
              </a:spcAft>
              <a:buNone/>
            </a:pPr>
            <a:r>
              <a:rPr lang="en-US" sz="1200" b="0" i="0" u="none" strike="noStrike" kern="1200" cap="none" dirty="0">
                <a:solidFill>
                  <a:schemeClr val="dk1"/>
                </a:solidFill>
                <a:effectLst/>
                <a:latin typeface="Arial"/>
                <a:ea typeface="Arial"/>
                <a:cs typeface="Arial"/>
                <a:sym typeface="Arial"/>
              </a:rPr>
              <a:t>In April 2018, the UC libraries identified and analyzed the constellation of potential funding strategies as a menu of reinvestment options, which were published as the </a:t>
            </a:r>
            <a:r>
              <a:rPr lang="en-US" sz="1200" b="0" i="0" u="none" strike="noStrike" kern="1200" cap="none" dirty="0">
                <a:solidFill>
                  <a:schemeClr val="dk1"/>
                </a:solidFill>
                <a:effectLst/>
                <a:latin typeface="Arial"/>
                <a:ea typeface="Arial"/>
                <a:cs typeface="Arial"/>
                <a:sym typeface="Arial"/>
                <a:hlinkClick r:id="rId3"/>
              </a:rPr>
              <a:t>“Pathways to OA” toolkit</a:t>
            </a:r>
            <a:r>
              <a:rPr lang="en-US" sz="1200" b="0" i="0" u="none" strike="noStrike" kern="1200" cap="none" dirty="0">
                <a:solidFill>
                  <a:schemeClr val="dk1"/>
                </a:solidFill>
                <a:effectLst/>
                <a:latin typeface="Arial"/>
                <a:ea typeface="Arial"/>
                <a:cs typeface="Arial"/>
                <a:sym typeface="Arial"/>
              </a:rPr>
              <a:t>. </a:t>
            </a:r>
          </a:p>
          <a:p>
            <a:pPr marL="0" marR="0" lvl="0" indent="0" algn="l" rtl="0">
              <a:spcBef>
                <a:spcPts val="0"/>
              </a:spcBef>
              <a:spcAft>
                <a:spcPts val="0"/>
              </a:spcAft>
              <a:buNone/>
            </a:pPr>
            <a:r>
              <a:rPr lang="en-US" sz="1200" b="0" i="0" u="none" strike="noStrike" kern="1200" cap="none" dirty="0">
                <a:solidFill>
                  <a:schemeClr val="dk1"/>
                </a:solidFill>
                <a:effectLst/>
                <a:latin typeface="Arial"/>
                <a:cs typeface="Arial"/>
                <a:sym typeface="Arial"/>
              </a:rPr>
              <a:t>Will talk about the upcoming forum CP2OA</a:t>
            </a:r>
            <a:endParaRPr lang="en-US" dirty="0"/>
          </a:p>
        </p:txBody>
      </p:sp>
      <p:sp>
        <p:nvSpPr>
          <p:cNvPr id="138" name="Shape 138"/>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090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cap="none" dirty="0">
                <a:solidFill>
                  <a:schemeClr val="dk1"/>
                </a:solidFill>
                <a:effectLst/>
                <a:latin typeface="Arial"/>
                <a:ea typeface="Arial"/>
                <a:cs typeface="Arial"/>
                <a:sym typeface="Arial"/>
              </a:rPr>
              <a:t>I hope you’ll see how these efforts relate to your work and your IR, </a:t>
            </a:r>
          </a:p>
          <a:p>
            <a:pPr lvl="1" rtl="0" fontAlgn="base"/>
            <a:r>
              <a:rPr lang="en-US" sz="1200" b="0" i="0" u="none" strike="noStrike" kern="1200" cap="none" dirty="0">
                <a:solidFill>
                  <a:schemeClr val="dk1"/>
                </a:solidFill>
                <a:effectLst/>
                <a:latin typeface="Arial"/>
                <a:ea typeface="Arial"/>
                <a:cs typeface="Arial"/>
                <a:sym typeface="Arial"/>
              </a:rPr>
              <a:t>In discussing what the UCs are up to, </a:t>
            </a:r>
            <a:r>
              <a:rPr lang="en-US" sz="1200" b="0" i="0" u="none" strike="noStrike" kern="1200" cap="none" dirty="0" err="1">
                <a:solidFill>
                  <a:schemeClr val="dk1"/>
                </a:solidFill>
                <a:effectLst/>
                <a:latin typeface="Arial"/>
                <a:ea typeface="Arial"/>
                <a:cs typeface="Arial"/>
                <a:sym typeface="Arial"/>
              </a:rPr>
              <a:t>i</a:t>
            </a:r>
            <a:r>
              <a:rPr lang="en-US" sz="1200" b="0" i="0" u="none" strike="noStrike" kern="1200" cap="none" dirty="0">
                <a:solidFill>
                  <a:schemeClr val="dk1"/>
                </a:solidFill>
                <a:effectLst/>
                <a:latin typeface="Arial"/>
                <a:ea typeface="Arial"/>
                <a:cs typeface="Arial"/>
                <a:sym typeface="Arial"/>
              </a:rPr>
              <a:t> hope you’ll see not only these connections but opportunities to nudge your own institutions down the pathways to OA.</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4790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dirty="0"/>
              <a:t>Where does this apply to your work</a:t>
            </a:r>
          </a:p>
          <a:p>
            <a:pPr marL="0" marR="0" lvl="0" indent="0" algn="l" rtl="0">
              <a:spcBef>
                <a:spcPts val="0"/>
              </a:spcBef>
              <a:spcAft>
                <a:spcPts val="0"/>
              </a:spcAft>
              <a:buNone/>
            </a:pPr>
            <a:r>
              <a:rPr lang="en-US" dirty="0"/>
              <a:t>Where can you align your IR, your institution, and the CSU system and perhaps new national alliances</a:t>
            </a:r>
          </a:p>
          <a:p>
            <a:endParaRPr lang="en-US" dirty="0"/>
          </a:p>
          <a:p>
            <a:r>
              <a:rPr lang="en-US" dirty="0"/>
              <a:t>we are guided by a </a:t>
            </a:r>
            <a:r>
              <a:rPr lang="en-US" dirty="0">
                <a:hlinkClick r:id="rId3"/>
              </a:rPr>
              <a:t>mission</a:t>
            </a:r>
            <a:r>
              <a:rPr lang="en-US" dirty="0"/>
              <a:t> to serve society by discovering, transmitting, organizing, and preserving knowledge. The current subscription-based academic journal system — which charges institutions unsustainable costs to read and provide access to global scholarship, including works produced by our universities’ own authors — impairs our ability to serve this mission. </a:t>
            </a:r>
          </a:p>
          <a:p>
            <a:r>
              <a:rPr lang="en-US" dirty="0"/>
              <a:t>http://</a:t>
            </a:r>
            <a:r>
              <a:rPr lang="en-US" dirty="0" err="1"/>
              <a:t>blogs.lse.ac.uk</a:t>
            </a:r>
            <a:r>
              <a:rPr lang="en-US" dirty="0"/>
              <a:t>/</a:t>
            </a:r>
            <a:r>
              <a:rPr lang="en-US" dirty="0" err="1"/>
              <a:t>impactofsocialsciences</a:t>
            </a:r>
            <a:r>
              <a:rPr lang="en-US" dirty="0"/>
              <a:t>/2018/07/23/a-variety-of-strategies-and-funding-approaches-are-required-to-accelerate-the-transition-to-open-access-but-in-all-authors-are-key/   </a:t>
            </a:r>
          </a:p>
          <a:p>
            <a:endParaRPr lang="en-US" dirty="0"/>
          </a:p>
          <a:p>
            <a:r>
              <a:rPr lang="en-US" dirty="0"/>
              <a:t>Mission guides us to serve society by discovering, transmitting, </a:t>
            </a:r>
            <a:r>
              <a:rPr lang="en-US" dirty="0" err="1"/>
              <a:t>organising</a:t>
            </a:r>
            <a:r>
              <a:rPr lang="en-US" dirty="0"/>
              <a:t>, and preserving knowledge. The current subscription-based academic journal system</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8223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Arial"/>
                <a:ea typeface="Arial"/>
                <a:cs typeface="Arial"/>
                <a:sym typeface="Arial"/>
              </a:rPr>
              <a:t>The UC system-wide faculty senate library committee (UCOLASC) recently released a </a:t>
            </a:r>
            <a:r>
              <a:rPr lang="en-US" sz="1200" b="1" i="0" u="none" strike="noStrike" kern="1200" cap="none" dirty="0">
                <a:solidFill>
                  <a:schemeClr val="dk1"/>
                </a:solidFill>
                <a:effectLst/>
                <a:latin typeface="Arial"/>
                <a:ea typeface="Arial"/>
                <a:cs typeface="Arial"/>
                <a:sym typeface="Arial"/>
              </a:rPr>
              <a:t>Declaration of Rights and Principles to Transform Scholarly Communication t</a:t>
            </a:r>
            <a:r>
              <a:rPr lang="en-US" sz="1200" b="0" i="0" u="none" strike="noStrike" kern="1200" cap="none" dirty="0">
                <a:solidFill>
                  <a:schemeClr val="dk1"/>
                </a:solidFill>
                <a:effectLst/>
                <a:latin typeface="Arial"/>
                <a:ea typeface="Arial"/>
                <a:cs typeface="Arial"/>
                <a:sym typeface="Arial"/>
              </a:rPr>
              <a:t>o guide our libraries when negotiating with publishers.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618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Arial"/>
                <a:ea typeface="Arial"/>
                <a:cs typeface="Arial"/>
                <a:sym typeface="Arial"/>
                <a:hlinkClick r:id="rId3"/>
              </a:rPr>
              <a:t>Systemwide Library and Scholarly Information Advisory Committee</a:t>
            </a:r>
            <a:r>
              <a:rPr lang="en-US" sz="1200" b="0" i="0" u="none" strike="noStrike" kern="1200" cap="none" dirty="0">
                <a:solidFill>
                  <a:schemeClr val="dk1"/>
                </a:solidFill>
                <a:effectLst/>
                <a:latin typeface="Arial"/>
                <a:ea typeface="Arial"/>
                <a:cs typeface="Arial"/>
                <a:sym typeface="Arial"/>
              </a:rPr>
              <a:t> (</a:t>
            </a:r>
            <a:r>
              <a:rPr lang="en-US" sz="1200" b="0" i="0" u="none" strike="noStrike" kern="1200" cap="none" dirty="0">
                <a:solidFill>
                  <a:schemeClr val="dk1"/>
                </a:solidFill>
                <a:effectLst/>
                <a:latin typeface="Arial"/>
                <a:ea typeface="Arial"/>
                <a:cs typeface="Arial"/>
                <a:sym typeface="Arial"/>
                <a:hlinkClick r:id="rId3"/>
              </a:rPr>
              <a:t>SLASIAC</a:t>
            </a:r>
            <a:r>
              <a:rPr lang="en-US" sz="1200" b="0" i="0" u="none" strike="noStrike" kern="1200" cap="none" dirty="0">
                <a:solidFill>
                  <a:schemeClr val="dk1"/>
                </a:solidFill>
                <a:effectLst/>
                <a:latin typeface="Arial"/>
                <a:ea typeface="Arial"/>
                <a:cs typeface="Arial"/>
                <a:sym typeface="Arial"/>
              </a:rPr>
              <a:t>)</a:t>
            </a:r>
          </a:p>
          <a:p>
            <a:r>
              <a:rPr lang="en-US" sz="1200" b="0" i="0" u="none" strike="noStrike" kern="1200" cap="none" dirty="0">
                <a:solidFill>
                  <a:schemeClr val="dk1"/>
                </a:solidFill>
                <a:effectLst/>
                <a:latin typeface="Arial"/>
                <a:ea typeface="Arial"/>
                <a:cs typeface="Arial"/>
                <a:sym typeface="Arial"/>
              </a:rPr>
              <a:t>system-wide faculty senate library committee (</a:t>
            </a:r>
            <a:r>
              <a:rPr lang="en-US" sz="1200" b="0" i="0" u="none" strike="noStrike" kern="1200" cap="none" dirty="0">
                <a:solidFill>
                  <a:schemeClr val="dk1"/>
                </a:solidFill>
                <a:effectLst/>
                <a:latin typeface="Arial"/>
                <a:ea typeface="Arial"/>
                <a:cs typeface="Arial"/>
                <a:sym typeface="Arial"/>
                <a:hlinkClick r:id="rId4"/>
              </a:rPr>
              <a:t>UCOLASC</a:t>
            </a:r>
            <a:r>
              <a:rPr lang="en-US" sz="1200" b="0" i="0" u="none" strike="noStrike" kern="1200" cap="none" dirty="0">
                <a:solidFill>
                  <a:schemeClr val="dk1"/>
                </a:solidFill>
                <a:effectLst/>
                <a:latin typeface="Arial"/>
                <a:ea typeface="Arial"/>
                <a:cs typeface="Arial"/>
                <a:sym typeface="Arial"/>
              </a:rPr>
              <a:t>) </a:t>
            </a:r>
          </a:p>
          <a:p>
            <a:r>
              <a:rPr lang="en-US" sz="1200" b="0" i="0" u="none" strike="noStrike" kern="1200" cap="none" dirty="0">
                <a:solidFill>
                  <a:schemeClr val="dk1"/>
                </a:solidFill>
                <a:effectLst/>
                <a:latin typeface="Arial"/>
                <a:ea typeface="Arial"/>
                <a:cs typeface="Arial"/>
                <a:sym typeface="Arial"/>
              </a:rPr>
              <a:t>the 18 rights and principles are listed on P. 3 of the Declaration pdf </a:t>
            </a:r>
          </a:p>
          <a:p>
            <a:endParaRPr lang="en-US" b="0" dirty="0">
              <a:effectLst/>
            </a:endParaRPr>
          </a:p>
          <a:p>
            <a:pPr lvl="1" rtl="0" fontAlgn="base"/>
            <a:r>
              <a:rPr lang="en-US" sz="1200" b="0" i="0" u="none" strike="noStrike" kern="1200" cap="none" dirty="0">
                <a:solidFill>
                  <a:schemeClr val="dk1"/>
                </a:solidFill>
                <a:effectLst/>
                <a:latin typeface="Arial"/>
                <a:ea typeface="Arial"/>
                <a:cs typeface="Arial"/>
                <a:sym typeface="Arial"/>
              </a:rPr>
              <a:t>terms directly related to the population and navigation of IRs:</a:t>
            </a:r>
          </a:p>
          <a:p>
            <a:pPr lvl="2" rtl="0" fontAlgn="base"/>
            <a:r>
              <a:rPr lang="en-US" sz="1200" b="0" i="0" u="none" strike="noStrike" kern="1200" cap="none" dirty="0">
                <a:solidFill>
                  <a:schemeClr val="dk1"/>
                </a:solidFill>
                <a:effectLst/>
                <a:latin typeface="Arial"/>
                <a:ea typeface="Arial"/>
                <a:cs typeface="Arial"/>
                <a:sym typeface="Arial"/>
              </a:rPr>
              <a:t>Terms such as OA policy, rights reversion, content mining, bibliographic records, data on hybrid OA payments, and of course “deposit into our institutional repository”</a:t>
            </a:r>
          </a:p>
          <a:p>
            <a:pPr lvl="2" rtl="0" fontAlgn="base"/>
            <a:r>
              <a:rPr lang="en-US" sz="1200" b="0" i="0" u="none" strike="noStrike" kern="1200" cap="none" dirty="0">
                <a:solidFill>
                  <a:schemeClr val="dk1"/>
                </a:solidFill>
                <a:effectLst/>
                <a:latin typeface="Arial"/>
                <a:ea typeface="Arial"/>
                <a:cs typeface="Arial"/>
                <a:sym typeface="Arial"/>
              </a:rPr>
              <a:t>Also related to the evolution of scholarly communication, are mentions of access and control over research data, research information management systems and other forms of research intelligence and credit reporting (when </a:t>
            </a:r>
            <a:r>
              <a:rPr lang="en-US" sz="1200" b="0" i="0" u="none" strike="noStrike" kern="1200" cap="none" dirty="0" err="1">
                <a:solidFill>
                  <a:schemeClr val="dk1"/>
                </a:solidFill>
                <a:effectLst/>
                <a:latin typeface="Arial"/>
                <a:ea typeface="Arial"/>
                <a:cs typeface="Arial"/>
                <a:sym typeface="Arial"/>
              </a:rPr>
              <a:t>i</a:t>
            </a:r>
            <a:r>
              <a:rPr lang="en-US" sz="1200" b="0" i="0" u="none" strike="noStrike" kern="1200" cap="none" dirty="0">
                <a:solidFill>
                  <a:schemeClr val="dk1"/>
                </a:solidFill>
                <a:effectLst/>
                <a:latin typeface="Arial"/>
                <a:ea typeface="Arial"/>
                <a:cs typeface="Arial"/>
                <a:sym typeface="Arial"/>
              </a:rPr>
              <a:t> say, “credit,” I mean tenure and promotion not the card)</a:t>
            </a:r>
          </a:p>
          <a:p>
            <a:pPr lvl="1" rtl="0" fontAlgn="base"/>
            <a:r>
              <a:rPr lang="en-US" sz="1200" b="0" i="0" u="none" strike="noStrike" kern="1200" cap="none" dirty="0">
                <a:solidFill>
                  <a:schemeClr val="dk1"/>
                </a:solidFill>
                <a:effectLst/>
                <a:latin typeface="Arial"/>
                <a:ea typeface="Arial"/>
                <a:cs typeface="Arial"/>
                <a:sym typeface="Arial"/>
              </a:rPr>
              <a:t>It would be a good idea to evaluate what lengths your campus and campus culture could go to in negotiating these rights and principles. If the publisher pushes back, where is your line in the sand?</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50117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effectLst/>
                <a:latin typeface="Arial"/>
                <a:ea typeface="Arial"/>
                <a:cs typeface="Arial"/>
                <a:sym typeface="Arial"/>
              </a:rPr>
              <a:t>The OA2020 movement intends to accomplish this “flipping” by encouraging institutions to convert resources currently spent on journal subscriptions into funds that support sustainable OA business models. Berkeley </a:t>
            </a:r>
            <a:r>
              <a:rPr lang="en-US" sz="1200" b="0" i="0" u="none" strike="noStrike" kern="1200" cap="none" dirty="0">
                <a:solidFill>
                  <a:schemeClr val="dk1"/>
                </a:solidFill>
                <a:effectLst/>
                <a:latin typeface="Arial"/>
                <a:ea typeface="Arial"/>
                <a:cs typeface="Arial"/>
                <a:sym typeface="Arial"/>
                <a:hlinkClick r:id="rId3"/>
              </a:rPr>
              <a:t>signed the OA2020 Expression of Interest in March 2017</a:t>
            </a:r>
            <a:r>
              <a:rPr lang="en-US" sz="1200" b="0" i="0" u="none" strike="noStrike" kern="1200" cap="none" dirty="0">
                <a:solidFill>
                  <a:schemeClr val="dk1"/>
                </a:solidFill>
                <a:effectLst/>
                <a:latin typeface="Arial"/>
                <a:ea typeface="Arial"/>
                <a:cs typeface="Arial"/>
                <a:sym typeface="Arial"/>
              </a:rPr>
              <a:t> along with UC Davis and UCSF.</a:t>
            </a:r>
          </a:p>
          <a:p>
            <a:endParaRPr lang="en-US" sz="1200" b="0" i="0" u="none" strike="noStrike" kern="1200" cap="none" dirty="0">
              <a:solidFill>
                <a:schemeClr val="dk1"/>
              </a:solidFill>
              <a:effectLst/>
              <a:latin typeface="Arial"/>
              <a:cs typeface="Arial"/>
              <a:sym typeface="Arial"/>
            </a:endParaRPr>
          </a:p>
          <a:p>
            <a:pPr fontAlgn="base"/>
            <a:r>
              <a:rPr lang="en-US" sz="1200" b="0" i="0" u="none" strike="noStrike" kern="1200" cap="none" dirty="0">
                <a:solidFill>
                  <a:schemeClr val="dk1"/>
                </a:solidFill>
                <a:effectLst/>
                <a:latin typeface="Arial"/>
                <a:ea typeface="Arial"/>
                <a:cs typeface="Arial"/>
                <a:sym typeface="Arial"/>
              </a:rPr>
              <a:t>Signatories to the </a:t>
            </a:r>
            <a:r>
              <a:rPr lang="en-US" sz="1200" b="0" i="0" u="none" strike="noStrike" kern="1200" cap="none" dirty="0" err="1">
                <a:solidFill>
                  <a:schemeClr val="dk1"/>
                </a:solidFill>
                <a:effectLst/>
                <a:latin typeface="Arial"/>
                <a:ea typeface="Arial"/>
                <a:cs typeface="Arial"/>
                <a:sym typeface="Arial"/>
              </a:rPr>
              <a:t>EoI</a:t>
            </a:r>
            <a:r>
              <a:rPr lang="en-US" sz="1200" b="0" i="0" u="none" strike="noStrike" kern="1200" cap="none" dirty="0">
                <a:solidFill>
                  <a:schemeClr val="dk1"/>
                </a:solidFill>
                <a:effectLst/>
                <a:latin typeface="Arial"/>
                <a:ea typeface="Arial"/>
                <a:cs typeface="Arial"/>
                <a:sym typeface="Arial"/>
              </a:rPr>
              <a:t> express agreement upon three aims:</a:t>
            </a:r>
          </a:p>
          <a:p>
            <a:pPr fontAlgn="base"/>
            <a:r>
              <a:rPr lang="en-US" sz="1200" b="0" i="0" u="none" strike="noStrike" kern="1200" cap="none" dirty="0">
                <a:solidFill>
                  <a:schemeClr val="dk1"/>
                </a:solidFill>
                <a:effectLst/>
                <a:latin typeface="Arial"/>
                <a:ea typeface="Arial"/>
                <a:cs typeface="Arial"/>
                <a:sym typeface="Arial"/>
              </a:rPr>
              <a:t>Transforming a majority of today’s scholarly journals from subscription to OA publishing in accordance with community-specific publication preferences.</a:t>
            </a:r>
          </a:p>
          <a:p>
            <a:pPr fontAlgn="base"/>
            <a:r>
              <a:rPr lang="en-US" sz="1200" b="0" i="0" u="none" strike="noStrike" kern="1200" cap="none" dirty="0">
                <a:solidFill>
                  <a:schemeClr val="dk1"/>
                </a:solidFill>
                <a:effectLst/>
                <a:latin typeface="Arial"/>
                <a:ea typeface="Arial"/>
                <a:cs typeface="Arial"/>
                <a:sym typeface="Arial"/>
              </a:rPr>
              <a:t>Pursuing this transformation process by converting resources currently spent on journal subscriptions into funds to support sustainable OA business models.</a:t>
            </a:r>
          </a:p>
          <a:p>
            <a:pPr fontAlgn="base"/>
            <a:r>
              <a:rPr lang="en-US" sz="1200" b="0" i="0" u="none" strike="noStrike" kern="1200" cap="none" dirty="0">
                <a:solidFill>
                  <a:schemeClr val="dk1"/>
                </a:solidFill>
                <a:effectLst/>
                <a:latin typeface="Arial"/>
                <a:ea typeface="Arial"/>
                <a:cs typeface="Arial"/>
                <a:sym typeface="Arial"/>
              </a:rPr>
              <a:t>Inviting all parties involved in scholarly publishing, in particular universities, research institutions, funders, libraries, and publishers to collaborate on a swift and efficient transition for the benefit of scholarship and society at large.</a:t>
            </a:r>
          </a:p>
          <a:p>
            <a:pPr fontAlgn="base"/>
            <a:r>
              <a:rPr lang="en-US" sz="1200" b="0" i="0" u="none" strike="noStrike" kern="1200" cap="none" dirty="0">
                <a:solidFill>
                  <a:schemeClr val="dk1"/>
                </a:solidFill>
                <a:effectLst/>
                <a:latin typeface="Arial"/>
                <a:ea typeface="Arial"/>
                <a:cs typeface="Arial"/>
                <a:sym typeface="Arial"/>
              </a:rPr>
              <a:t>When an institution commits to signing the </a:t>
            </a:r>
            <a:r>
              <a:rPr lang="en-US" sz="1200" b="0" i="0" u="none" strike="noStrike" kern="1200" cap="none" dirty="0" err="1">
                <a:solidFill>
                  <a:schemeClr val="dk1"/>
                </a:solidFill>
                <a:effectLst/>
                <a:latin typeface="Arial"/>
                <a:ea typeface="Arial"/>
                <a:cs typeface="Arial"/>
                <a:sym typeface="Arial"/>
              </a:rPr>
              <a:t>EoI</a:t>
            </a:r>
            <a:r>
              <a:rPr lang="en-US" sz="1200" b="0" i="0" u="none" strike="noStrike" kern="1200" cap="none" dirty="0">
                <a:solidFill>
                  <a:schemeClr val="dk1"/>
                </a:solidFill>
                <a:effectLst/>
                <a:latin typeface="Arial"/>
                <a:ea typeface="Arial"/>
                <a:cs typeface="Arial"/>
                <a:sym typeface="Arial"/>
              </a:rPr>
              <a:t>, it agrees to make a good faith effort to devise and implement practical strategies and actions for attaining these OA aims.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681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libraries.universityofcalifornia.edu</a:t>
            </a:r>
            <a:r>
              <a:rPr lang="en-US" dirty="0"/>
              <a:t>/groups/files/</a:t>
            </a:r>
            <a:r>
              <a:rPr lang="en-US" dirty="0" err="1"/>
              <a:t>slasiac</a:t>
            </a:r>
            <a:r>
              <a:rPr lang="en-US" dirty="0"/>
              <a:t>/docs/</a:t>
            </a:r>
            <a:r>
              <a:rPr lang="en-US" dirty="0" err="1"/>
              <a:t>NegotiatingJournalAgreementsAtUC_ACallToAction_final.pdf</a:t>
            </a:r>
            <a:r>
              <a:rPr lang="en-US" dirty="0"/>
              <a:t> </a:t>
            </a:r>
          </a:p>
          <a:p>
            <a:endParaRPr lang="en-US" dirty="0"/>
          </a:p>
          <a:p>
            <a:r>
              <a:rPr lang="en-US" dirty="0"/>
              <a:t>As public investment in higher education continues to decline, many of our campus libraries as well as the California Digital Library (CDL) face persistent budget shortfalls that imperil their ability to continue these licenses. </a:t>
            </a:r>
          </a:p>
          <a:p>
            <a:endParaRPr lang="en-US" dirty="0"/>
          </a:p>
          <a:p>
            <a:r>
              <a:rPr lang="en-US" dirty="0"/>
              <a:t>This Call to Action outlines some of the priorities and actions that will guide UC in addressing the issues of sustainability and open access transformation in our negotiations with journal publishers from 2018 forward, and articulates the ways in which we will engage with our stakeholder communities to advance these efforts.</a:t>
            </a:r>
          </a:p>
          <a:p>
            <a:endParaRPr lang="en-US" sz="1200" dirty="0"/>
          </a:p>
          <a:p>
            <a:r>
              <a:rPr lang="en-US" sz="1200" dirty="0"/>
              <a:t> Strategic Priorities for Journal Negotiations</a:t>
            </a:r>
            <a:r>
              <a:rPr lang="en-US" dirty="0"/>
              <a:t>  - about negotiating licenses and agreements with publishers</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1324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cap="none" dirty="0">
                <a:solidFill>
                  <a:schemeClr val="dk1"/>
                </a:solidFill>
                <a:effectLst/>
                <a:latin typeface="Arial"/>
                <a:ea typeface="Arial"/>
                <a:cs typeface="Arial"/>
                <a:sym typeface="Arial"/>
              </a:rPr>
              <a:t>building on the declaration and these other initiatives, the call is for change in journal negotiations, and was issued by the UC Systemwide Library And Scholarly Information Advisory Committee (SLASIAC)</a:t>
            </a:r>
            <a:br>
              <a:rPr lang="en-US" sz="1200" b="0" i="0" u="none" strike="noStrike" kern="1200" cap="none" dirty="0">
                <a:solidFill>
                  <a:schemeClr val="dk1"/>
                </a:solidFill>
                <a:effectLst/>
                <a:latin typeface="Arial"/>
                <a:ea typeface="Arial"/>
                <a:cs typeface="Arial"/>
                <a:sym typeface="Arial"/>
              </a:rPr>
            </a:br>
            <a:r>
              <a:rPr lang="en-US" sz="1200" b="0" i="0" u="none" strike="noStrike" kern="1200" cap="none" dirty="0">
                <a:solidFill>
                  <a:schemeClr val="dk1"/>
                </a:solidFill>
                <a:effectLst/>
                <a:latin typeface="Arial"/>
                <a:ea typeface="Arial"/>
                <a:cs typeface="Arial"/>
                <a:sym typeface="Arial"/>
              </a:rPr>
              <a:t>Endorsed by the UC Council of University Librarians (</a:t>
            </a:r>
            <a:r>
              <a:rPr lang="en-US" sz="1200" b="0" i="0" u="none" strike="noStrike" kern="1200" cap="none" dirty="0" err="1">
                <a:solidFill>
                  <a:schemeClr val="dk1"/>
                </a:solidFill>
                <a:effectLst/>
                <a:latin typeface="Arial"/>
                <a:ea typeface="Arial"/>
                <a:cs typeface="Arial"/>
                <a:sym typeface="Arial"/>
              </a:rPr>
              <a:t>CoUL</a:t>
            </a:r>
            <a:r>
              <a:rPr lang="en-US" sz="1200" b="0" i="0" u="none" strike="noStrike" kern="1200" cap="none" dirty="0">
                <a:solidFill>
                  <a:schemeClr val="dk1"/>
                </a:solidFill>
                <a:effectLst/>
                <a:latin typeface="Arial"/>
                <a:ea typeface="Arial"/>
                <a:cs typeface="Arial"/>
                <a:sym typeface="Arial"/>
              </a:rPr>
              <a:t>)</a:t>
            </a:r>
            <a:br>
              <a:rPr lang="en-US" sz="1200" b="0" i="0" u="none" strike="noStrike" kern="1200" cap="none" dirty="0">
                <a:solidFill>
                  <a:schemeClr val="dk1"/>
                </a:solidFill>
                <a:effectLst/>
                <a:latin typeface="Arial"/>
                <a:ea typeface="Arial"/>
                <a:cs typeface="Arial"/>
                <a:sym typeface="Arial"/>
              </a:rPr>
            </a:br>
            <a:r>
              <a:rPr lang="en-US" sz="1200" b="0" i="0" u="none" strike="noStrike" kern="1200" cap="none" dirty="0">
                <a:solidFill>
                  <a:schemeClr val="dk1"/>
                </a:solidFill>
                <a:effectLst/>
                <a:latin typeface="Arial"/>
                <a:ea typeface="Arial"/>
                <a:cs typeface="Arial"/>
                <a:sym typeface="Arial"/>
              </a:rPr>
              <a:t>Endorsed by the UC Academic Senate University Committee On Library And Scholarly Communication (UCOLASC)</a:t>
            </a:r>
          </a:p>
          <a:p>
            <a:pPr lvl="1" rtl="0" fontAlgn="base"/>
            <a:r>
              <a:rPr lang="en-US" sz="1200" b="0" i="0" u="none" strike="noStrike" kern="1200" cap="none" dirty="0">
                <a:solidFill>
                  <a:schemeClr val="dk1"/>
                </a:solidFill>
                <a:effectLst/>
                <a:latin typeface="Arial"/>
                <a:ea typeface="Arial"/>
                <a:cs typeface="Arial"/>
                <a:sym typeface="Arial"/>
              </a:rPr>
              <a:t>We’re entering a new round of journal negotiations, the time is ripe for UC to harness its agreements with publishers as instruments of large scale transformation</a:t>
            </a:r>
          </a:p>
          <a:p>
            <a:pPr lvl="1" rtl="0" fontAlgn="base"/>
            <a:r>
              <a:rPr lang="en-US" sz="1200" b="0" i="0" u="none" strike="noStrike" kern="1200" cap="none" dirty="0">
                <a:solidFill>
                  <a:schemeClr val="dk1"/>
                </a:solidFill>
                <a:effectLst/>
                <a:latin typeface="Arial"/>
                <a:ea typeface="Arial"/>
                <a:cs typeface="Arial"/>
                <a:sym typeface="Arial"/>
              </a:rPr>
              <a:t>This is as an effort to transition the system of journal subscriptions to one that meets dual needs: </a:t>
            </a:r>
          </a:p>
          <a:p>
            <a:pPr lvl="2" rtl="0" fontAlgn="base"/>
            <a:r>
              <a:rPr lang="en-US" sz="1200" b="0" i="0" u="none" strike="noStrike" kern="1200" cap="none" dirty="0">
                <a:solidFill>
                  <a:schemeClr val="dk1"/>
                </a:solidFill>
                <a:effectLst/>
                <a:latin typeface="Arial"/>
                <a:ea typeface="Arial"/>
                <a:cs typeface="Arial"/>
                <a:sym typeface="Arial"/>
              </a:rPr>
              <a:t>controlling institutional costs in gaining access to scholarly literature created by others, </a:t>
            </a:r>
          </a:p>
          <a:p>
            <a:pPr lvl="2" rtl="0" fontAlgn="base"/>
            <a:r>
              <a:rPr lang="en-US" sz="1200" b="0" i="0" u="none" strike="noStrike" kern="1200" cap="none" dirty="0">
                <a:solidFill>
                  <a:schemeClr val="dk1"/>
                </a:solidFill>
                <a:effectLst/>
                <a:latin typeface="Arial"/>
                <a:ea typeface="Arial"/>
                <a:cs typeface="Arial"/>
                <a:sym typeface="Arial"/>
              </a:rPr>
              <a:t>while ensuring free, immediate, and open access (OA) to the publications created by our own scholars.</a:t>
            </a:r>
          </a:p>
          <a:p>
            <a:pPr lvl="1" rtl="0" fontAlgn="base"/>
            <a:r>
              <a:rPr lang="en-US" sz="1200" b="0" i="0" u="none" strike="noStrike" kern="1200" cap="none" dirty="0">
                <a:solidFill>
                  <a:schemeClr val="dk1"/>
                </a:solidFill>
                <a:effectLst/>
                <a:latin typeface="Arial"/>
                <a:ea typeface="Arial"/>
                <a:cs typeface="Arial"/>
                <a:sym typeface="Arial"/>
              </a:rPr>
              <a:t>While the first purpose speaks especially to library budgets, the second purpose relates to IRs and rights management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609632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2_Title Slide - White+Seal">
    <p:bg>
      <p:bgPr>
        <a:blipFill rotWithShape="1">
          <a:blip r:embed="rId2">
            <a:alphaModFix/>
          </a:blip>
          <a:stretch>
            <a:fillRect/>
          </a:stretch>
        </a:blipFill>
        <a:effectLst/>
      </p:bgPr>
    </p:bg>
    <p:spTree>
      <p:nvGrpSpPr>
        <p:cNvPr id="1" name="Shape 42"/>
        <p:cNvGrpSpPr/>
        <p:nvPr/>
      </p:nvGrpSpPr>
      <p:grpSpPr>
        <a:xfrm>
          <a:off x="0" y="0"/>
          <a:ext cx="0" cy="0"/>
          <a:chOff x="0" y="0"/>
          <a:chExt cx="0" cy="0"/>
        </a:xfrm>
      </p:grpSpPr>
      <p:sp>
        <p:nvSpPr>
          <p:cNvPr id="43" name="Shape 43"/>
          <p:cNvSpPr txBox="1">
            <a:spLocks noGrp="1"/>
          </p:cNvSpPr>
          <p:nvPr>
            <p:ph type="ctrTitle"/>
          </p:nvPr>
        </p:nvSpPr>
        <p:spPr>
          <a:xfrm>
            <a:off x="3515932" y="2639073"/>
            <a:ext cx="8300100" cy="14700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rgbClr val="006A96"/>
              </a:buClr>
              <a:buSzPts val="4000"/>
              <a:buFont typeface="Cambria"/>
              <a:buNone/>
              <a:defRPr sz="4000" b="1" i="0" u="none" strike="noStrike" cap="none">
                <a:solidFill>
                  <a:srgbClr val="006A96"/>
                </a:solidFill>
                <a:latin typeface="Cambria"/>
                <a:ea typeface="Cambria"/>
                <a:cs typeface="Cambria"/>
                <a:sym typeface="Cambria"/>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44" name="Shape 44"/>
          <p:cNvSpPr txBox="1">
            <a:spLocks noGrp="1"/>
          </p:cNvSpPr>
          <p:nvPr>
            <p:ph type="subTitle" idx="1"/>
          </p:nvPr>
        </p:nvSpPr>
        <p:spPr>
          <a:xfrm>
            <a:off x="3515932" y="4407001"/>
            <a:ext cx="8300100" cy="4872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rgbClr val="006A96"/>
              </a:buClr>
              <a:buSzPts val="2000"/>
              <a:buFont typeface="Arial"/>
              <a:buNone/>
              <a:defRPr sz="2000" b="0" i="0" u="none" strike="noStrike" cap="none">
                <a:solidFill>
                  <a:srgbClr val="006A96"/>
                </a:solidFill>
                <a:latin typeface="Cabin"/>
                <a:ea typeface="Cabin"/>
                <a:cs typeface="Cabin"/>
                <a:sym typeface="Cabin"/>
              </a:defRPr>
            </a:lvl1pPr>
            <a:lvl2pPr marL="457139" marR="0" lvl="1" indent="0"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L="914280" marR="0" lvl="2" indent="0"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L="1371419" marR="0" lvl="3" indent="0"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L="1828561" marR="0" lvl="4" indent="0"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L="2285700" marR="0" lvl="5" indent="0"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L="2742839" marR="0" lvl="6" indent="0"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L="3199979" marR="0" lvl="7" indent="0"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L="3657118" marR="0" lvl="8" indent="0"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pic>
        <p:nvPicPr>
          <p:cNvPr id="45" name="Shape 45"/>
          <p:cNvPicPr preferRelativeResize="0"/>
          <p:nvPr/>
        </p:nvPicPr>
        <p:blipFill rotWithShape="1">
          <a:blip r:embed="rId3">
            <a:alphaModFix/>
          </a:blip>
          <a:srcRect/>
          <a:stretch/>
        </p:blipFill>
        <p:spPr>
          <a:xfrm flipH="1">
            <a:off x="-1" y="0"/>
            <a:ext cx="3173127" cy="3366876"/>
          </a:xfrm>
          <a:prstGeom prst="rect">
            <a:avLst/>
          </a:prstGeom>
          <a:noFill/>
          <a:ln>
            <a:noFill/>
          </a:ln>
        </p:spPr>
      </p:pic>
      <p:pic>
        <p:nvPicPr>
          <p:cNvPr id="46" name="Shape 46"/>
          <p:cNvPicPr preferRelativeResize="0"/>
          <p:nvPr/>
        </p:nvPicPr>
        <p:blipFill rotWithShape="1">
          <a:blip r:embed="rId4">
            <a:alphaModFix/>
          </a:blip>
          <a:srcRect/>
          <a:stretch/>
        </p:blipFill>
        <p:spPr>
          <a:xfrm>
            <a:off x="8915400" y="5760720"/>
            <a:ext cx="2731614" cy="512064"/>
          </a:xfrm>
          <a:prstGeom prst="rect">
            <a:avLst/>
          </a:prstGeom>
          <a:noFill/>
          <a:ln>
            <a:noFill/>
          </a:ln>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8" name="Shape 88"/>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1"/>
        <p:cNvGrpSpPr/>
        <p:nvPr/>
      </p:nvGrpSpPr>
      <p:grpSpPr>
        <a:xfrm>
          <a:off x="0" y="0"/>
          <a:ext cx="0" cy="0"/>
          <a:chOff x="0" y="0"/>
          <a:chExt cx="0" cy="0"/>
        </a:xfrm>
      </p:grpSpPr>
      <p:sp>
        <p:nvSpPr>
          <p:cNvPr id="92" name="Shape 9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7" name="Shape 97"/>
          <p:cNvSpPr txBox="1">
            <a:spLocks noGrp="1"/>
          </p:cNvSpPr>
          <p:nvPr>
            <p:ph type="body" idx="1"/>
          </p:nvPr>
        </p:nvSpPr>
        <p:spPr>
          <a:xfrm>
            <a:off x="5183188" y="987425"/>
            <a:ext cx="6172200" cy="4873500"/>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2"/>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39788" y="457200"/>
            <a:ext cx="3932100"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4" name="Shape 104"/>
          <p:cNvSpPr>
            <a:spLocks noGrp="1"/>
          </p:cNvSpPr>
          <p:nvPr>
            <p:ph type="pic" idx="2"/>
          </p:nvPr>
        </p:nvSpPr>
        <p:spPr>
          <a:xfrm>
            <a:off x="5183188" y="987425"/>
            <a:ext cx="6172200" cy="4873500"/>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1"/>
          </p:nvPr>
        </p:nvSpPr>
        <p:spPr>
          <a:xfrm>
            <a:off x="839788" y="2057400"/>
            <a:ext cx="3932100" cy="38115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1" name="Shape 11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rot="5400000">
            <a:off x="7133400" y="1956625"/>
            <a:ext cx="5811900"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7" name="Shape 11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Section Slide">
    <p:bg>
      <p:bgPr>
        <a:blipFill rotWithShape="1">
          <a:blip r:embed="rId2">
            <a:alphaModFix/>
          </a:blip>
          <a:stretch>
            <a:fillRect/>
          </a:stretch>
        </a:blipFill>
        <a:effectLst/>
      </p:bgPr>
    </p:bg>
    <p:spTree>
      <p:nvGrpSpPr>
        <p:cNvPr id="1" name="Shape 121"/>
        <p:cNvGrpSpPr/>
        <p:nvPr/>
      </p:nvGrpSpPr>
      <p:grpSpPr>
        <a:xfrm>
          <a:off x="0" y="0"/>
          <a:ext cx="0" cy="0"/>
          <a:chOff x="0" y="0"/>
          <a:chExt cx="0" cy="0"/>
        </a:xfrm>
      </p:grpSpPr>
      <p:pic>
        <p:nvPicPr>
          <p:cNvPr id="122" name="Shape 122"/>
          <p:cNvPicPr preferRelativeResize="0"/>
          <p:nvPr/>
        </p:nvPicPr>
        <p:blipFill rotWithShape="1">
          <a:blip r:embed="rId3">
            <a:alphaModFix/>
          </a:blip>
          <a:srcRect/>
          <a:stretch/>
        </p:blipFill>
        <p:spPr>
          <a:xfrm>
            <a:off x="3683001" y="3010587"/>
            <a:ext cx="4877896" cy="914400"/>
          </a:xfrm>
          <a:prstGeom prst="rect">
            <a:avLst/>
          </a:prstGeom>
          <a:noFill/>
          <a:ln>
            <a:noFill/>
          </a:ln>
        </p:spPr>
      </p:pic>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23"/>
        <p:cNvGrpSpPr/>
        <p:nvPr/>
      </p:nvGrpSpPr>
      <p:grpSpPr>
        <a:xfrm>
          <a:off x="0" y="0"/>
          <a:ext cx="0" cy="0"/>
          <a:chOff x="0" y="0"/>
          <a:chExt cx="0" cy="0"/>
        </a:xfrm>
      </p:grpSpPr>
      <p:sp>
        <p:nvSpPr>
          <p:cNvPr id="124" name="Shape 124"/>
          <p:cNvSpPr/>
          <p:nvPr/>
        </p:nvSpPr>
        <p:spPr>
          <a:xfrm rot="-8100000">
            <a:off x="1828324" y="-2198159"/>
            <a:ext cx="2021618" cy="9906990"/>
          </a:xfrm>
          <a:prstGeom prst="rect">
            <a:avLst/>
          </a:prstGeom>
          <a:solidFill>
            <a:srgbClr val="F2F2F2">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Shape 125"/>
          <p:cNvSpPr/>
          <p:nvPr/>
        </p:nvSpPr>
        <p:spPr>
          <a:xfrm rot="-8100000">
            <a:off x="-609818" y="-2141195"/>
            <a:ext cx="2021618" cy="7839976"/>
          </a:xfrm>
          <a:prstGeom prst="rect">
            <a:avLst/>
          </a:prstGeom>
          <a:solidFill>
            <a:srgbClr val="F2F2F2">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Shape 126"/>
          <p:cNvSpPr/>
          <p:nvPr/>
        </p:nvSpPr>
        <p:spPr>
          <a:xfrm rot="-8100000">
            <a:off x="2089670" y="3000130"/>
            <a:ext cx="2021618" cy="5817085"/>
          </a:xfrm>
          <a:prstGeom prst="rect">
            <a:avLst/>
          </a:prstGeom>
          <a:solidFill>
            <a:srgbClr val="F2F2F2">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ackground - Large seal">
    <p:bg>
      <p:bgPr>
        <a:blipFill rotWithShape="1">
          <a:blip r:embed="rId2">
            <a:alphaModFix/>
          </a:blip>
          <a:stretch>
            <a:fillRect/>
          </a:stretch>
        </a:blipFill>
        <a:effectLst/>
      </p:bgPr>
    </p:bg>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3">
            <a:alphaModFix/>
          </a:blip>
          <a:srcRect/>
          <a:stretch/>
        </p:blipFill>
        <p:spPr>
          <a:xfrm>
            <a:off x="8915400" y="5760720"/>
            <a:ext cx="2731614" cy="512064"/>
          </a:xfrm>
          <a:prstGeom prst="rect">
            <a:avLst/>
          </a:prstGeom>
          <a:noFill/>
          <a:ln>
            <a:noFill/>
          </a:ln>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ackground - Seal">
    <p:bg>
      <p:bgPr>
        <a:blipFill rotWithShape="1">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Shape 48"/>
          <p:cNvPicPr preferRelativeResize="0"/>
          <p:nvPr/>
        </p:nvPicPr>
        <p:blipFill rotWithShape="1">
          <a:blip r:embed="rId3">
            <a:alphaModFix/>
          </a:blip>
          <a:srcRect/>
          <a:stretch/>
        </p:blipFill>
        <p:spPr>
          <a:xfrm>
            <a:off x="9921240" y="6172200"/>
            <a:ext cx="1951153" cy="365760"/>
          </a:xfrm>
          <a:prstGeom prst="rect">
            <a:avLst/>
          </a:prstGeom>
          <a:noFill/>
          <a:ln>
            <a:noFill/>
          </a:ln>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ackground - No seal">
    <p:bg>
      <p:bgPr>
        <a:blipFill rotWithShape="1">
          <a:blip r:embed="rId2">
            <a:alphaModFix/>
          </a:blip>
          <a:stretch>
            <a:fillRect/>
          </a:stretch>
        </a:blipFill>
        <a:effectLst/>
      </p:bgPr>
    </p:bg>
    <p:spTree>
      <p:nvGrpSpPr>
        <p:cNvPr id="1" name="Shape 49"/>
        <p:cNvGrpSpPr/>
        <p:nvPr/>
      </p:nvGrpSpPr>
      <p:grpSpPr>
        <a:xfrm>
          <a:off x="0" y="0"/>
          <a:ext cx="0" cy="0"/>
          <a:chOff x="0" y="0"/>
          <a:chExt cx="0" cy="0"/>
        </a:xfrm>
      </p:grpSpPr>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losing Slide - Center seal">
    <p:bg>
      <p:bgPr>
        <a:blipFill rotWithShape="1">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3">
            <a:alphaModFix/>
          </a:blip>
          <a:srcRect/>
          <a:stretch/>
        </p:blipFill>
        <p:spPr>
          <a:xfrm>
            <a:off x="3657600" y="2971800"/>
            <a:ext cx="4877885" cy="914400"/>
          </a:xfrm>
          <a:prstGeom prst="rect">
            <a:avLst/>
          </a:prstGeom>
          <a:noFill/>
          <a:ln>
            <a:noFill/>
          </a:ln>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1524000" y="1122363"/>
            <a:ext cx="9144000" cy="23877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4" name="Shape 54"/>
          <p:cNvSpPr txBox="1">
            <a:spLocks noGrp="1"/>
          </p:cNvSpPr>
          <p:nvPr>
            <p:ph type="subTitle" idx="1"/>
          </p:nvPr>
        </p:nvSpPr>
        <p:spPr>
          <a:xfrm>
            <a:off x="1524000" y="3602038"/>
            <a:ext cx="9144000" cy="1655700"/>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831850" y="1709738"/>
            <a:ext cx="10515600" cy="28527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6" name="Shape 66"/>
          <p:cNvSpPr txBox="1">
            <a:spLocks noGrp="1"/>
          </p:cNvSpPr>
          <p:nvPr>
            <p:ph type="body" idx="1"/>
          </p:nvPr>
        </p:nvSpPr>
        <p:spPr>
          <a:xfrm>
            <a:off x="831850" y="4589463"/>
            <a:ext cx="10515600" cy="1500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2" name="Shape 72"/>
          <p:cNvSpPr txBox="1">
            <a:spLocks noGrp="1"/>
          </p:cNvSpPr>
          <p:nvPr>
            <p:ph type="body" idx="1"/>
          </p:nvPr>
        </p:nvSpPr>
        <p:spPr>
          <a:xfrm>
            <a:off x="838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2"/>
          </p:nvPr>
        </p:nvSpPr>
        <p:spPr>
          <a:xfrm>
            <a:off x="6172200" y="1825625"/>
            <a:ext cx="5181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839788"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9" name="Shape 79"/>
          <p:cNvSpPr txBox="1">
            <a:spLocks noGrp="1"/>
          </p:cNvSpPr>
          <p:nvPr>
            <p:ph type="body" idx="1"/>
          </p:nvPr>
        </p:nvSpPr>
        <p:spPr>
          <a:xfrm>
            <a:off x="839788" y="1681163"/>
            <a:ext cx="51579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body" idx="2"/>
          </p:nvPr>
        </p:nvSpPr>
        <p:spPr>
          <a:xfrm>
            <a:off x="839788" y="2505075"/>
            <a:ext cx="51579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3"/>
          </p:nvPr>
        </p:nvSpPr>
        <p:spPr>
          <a:xfrm>
            <a:off x="6172200" y="1681163"/>
            <a:ext cx="5183100" cy="8238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4"/>
          </p:nvPr>
        </p:nvSpPr>
        <p:spPr>
          <a:xfrm>
            <a:off x="6172200" y="2505075"/>
            <a:ext cx="5183100" cy="3684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8200" y="365125"/>
            <a:ext cx="10515600" cy="1325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838200" y="1825625"/>
            <a:ext cx="10515600" cy="43512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hyperlink" Target="https://osc.universityofcalifornia.edu/2018/06/championing-change-in-journal-negotiations/" TargetMode="External"/><Relationship Id="rId3" Type="http://schemas.openxmlformats.org/officeDocument/2006/relationships/hyperlink" Target="mailto:akswift@ucsd.edu" TargetMode="External"/><Relationship Id="rId7" Type="http://schemas.openxmlformats.org/officeDocument/2006/relationships/hyperlink" Target="https://senate.universityofcalifornia.edu/_files/committees/ucolasc/scholcommprinciples-20180425.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hyperlink" Target="https://knit.ucsd.edu/scholcomm/" TargetMode="External"/><Relationship Id="rId10" Type="http://schemas.openxmlformats.org/officeDocument/2006/relationships/hyperlink" Target="https://libraries.universityofcalifornia.edu/groups/files/slasiac/docs/NegotiatingJournalAgreementsAtUC_ACallToAction_final.pdf" TargetMode="External"/><Relationship Id="rId4" Type="http://schemas.openxmlformats.org/officeDocument/2006/relationships/hyperlink" Target="http://ucsd.libguides.com/ScholComm/Home" TargetMode="External"/><Relationship Id="rId9" Type="http://schemas.openxmlformats.org/officeDocument/2006/relationships/hyperlink" Target="http://blogs.lse.ac.uk/impactofsocialsciences/2018/07/23/a-variety-of-strategies-and-funding-approaches-are-required-to-accelerate-the-transition-to-open-access-but-in-all-authors-are-ke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oa2020.u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braries.universityofcalifornia.edu/groups/files/slasiac/docs/NegotiatingJournalAgreementsAtUC_ACallToAction_final.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osc.universityofcalifornia.edu/2018/06/championing-change-in-journal-negotiation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3272400" y="1050325"/>
            <a:ext cx="7725114" cy="2854410"/>
          </a:xfrm>
          <a:prstGeom prst="rect">
            <a:avLst/>
          </a:prstGeom>
          <a:noFill/>
          <a:ln>
            <a:noFill/>
          </a:ln>
        </p:spPr>
        <p:txBody>
          <a:bodyPr spcFirstLastPara="1" wrap="square" lIns="0" tIns="0" rIns="0" bIns="0" anchor="b" anchorCtr="0">
            <a:noAutofit/>
          </a:bodyPr>
          <a:lstStyle/>
          <a:p>
            <a:pPr lvl="0" algn="ctr">
              <a:lnSpc>
                <a:spcPct val="90000"/>
              </a:lnSpc>
              <a:buClr>
                <a:srgbClr val="1B2860"/>
              </a:buClr>
              <a:buSzPts val="4800"/>
            </a:pPr>
            <a:r>
              <a:rPr lang="en-US" sz="4800" b="1" dirty="0">
                <a:solidFill>
                  <a:srgbClr val="1B2860"/>
                </a:solidFill>
                <a:latin typeface="Calibri"/>
                <a:ea typeface="Calibri"/>
                <a:cs typeface="Calibri"/>
                <a:sym typeface="Calibri"/>
              </a:rPr>
              <a:t> Declaration of Rights and </a:t>
            </a:r>
            <a:r>
              <a:rPr lang="en-US" sz="4800" b="1" spc="600" dirty="0">
                <a:solidFill>
                  <a:srgbClr val="1B2860"/>
                </a:solidFill>
                <a:latin typeface="Calibri"/>
                <a:ea typeface="Calibri"/>
                <a:cs typeface="Calibri"/>
                <a:sym typeface="Calibri"/>
              </a:rPr>
              <a:t>Principles</a:t>
            </a:r>
            <a:r>
              <a:rPr lang="en-US" sz="4800" b="1" dirty="0">
                <a:solidFill>
                  <a:srgbClr val="1B2860"/>
                </a:solidFill>
                <a:latin typeface="Calibri"/>
                <a:ea typeface="Calibri"/>
                <a:cs typeface="Calibri"/>
                <a:sym typeface="Calibri"/>
              </a:rPr>
              <a:t> to </a:t>
            </a:r>
            <a:r>
              <a:rPr lang="en-US" sz="4800" b="1" spc="600" dirty="0">
                <a:solidFill>
                  <a:srgbClr val="1B2860"/>
                </a:solidFill>
                <a:latin typeface="Calibri"/>
                <a:ea typeface="Calibri"/>
                <a:cs typeface="Calibri"/>
                <a:sym typeface="Calibri"/>
              </a:rPr>
              <a:t>Transform </a:t>
            </a:r>
          </a:p>
          <a:p>
            <a:pPr lvl="0" algn="ctr">
              <a:lnSpc>
                <a:spcPct val="90000"/>
              </a:lnSpc>
              <a:buClr>
                <a:srgbClr val="1B2860"/>
              </a:buClr>
              <a:buSzPts val="4800"/>
            </a:pPr>
            <a:r>
              <a:rPr lang="en-US" sz="4800" b="1" dirty="0">
                <a:solidFill>
                  <a:srgbClr val="1B2860"/>
                </a:solidFill>
                <a:latin typeface="Calibri"/>
                <a:ea typeface="Calibri"/>
                <a:cs typeface="Calibri"/>
                <a:sym typeface="Calibri"/>
              </a:rPr>
              <a:t>Scholarly Communication</a:t>
            </a:r>
            <a:endParaRPr dirty="0">
              <a:latin typeface="Calibri"/>
              <a:ea typeface="Calibri"/>
              <a:cs typeface="Calibri"/>
              <a:sym typeface="Calibri"/>
            </a:endParaRPr>
          </a:p>
        </p:txBody>
      </p:sp>
      <p:sp>
        <p:nvSpPr>
          <p:cNvPr id="2" name="TextBox 1">
            <a:extLst>
              <a:ext uri="{FF2B5EF4-FFF2-40B4-BE49-F238E27FC236}">
                <a16:creationId xmlns:a16="http://schemas.microsoft.com/office/drawing/2014/main" id="{937BCA5E-D026-DC49-A6AF-CA5B405B760B}"/>
              </a:ext>
            </a:extLst>
          </p:cNvPr>
          <p:cNvSpPr txBox="1"/>
          <p:nvPr/>
        </p:nvSpPr>
        <p:spPr>
          <a:xfrm>
            <a:off x="518984" y="5721177"/>
            <a:ext cx="6005384" cy="646331"/>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2018 </a:t>
            </a:r>
            <a:r>
              <a:rPr lang="en-US" sz="1800" dirty="0" err="1">
                <a:latin typeface="Calibri" panose="020F0502020204030204" pitchFamily="34" charset="0"/>
                <a:cs typeface="Calibri" panose="020F0502020204030204" pitchFamily="34" charset="0"/>
              </a:rPr>
              <a:t>ScholarWorks</a:t>
            </a:r>
            <a:r>
              <a:rPr lang="en-US" sz="1800" dirty="0">
                <a:latin typeface="Calibri" panose="020F0502020204030204" pitchFamily="34" charset="0"/>
                <a:cs typeface="Calibri" panose="020F0502020204030204" pitchFamily="34" charset="0"/>
              </a:rPr>
              <a:t> Symposium - July 24, 2018</a:t>
            </a:r>
          </a:p>
          <a:p>
            <a:r>
              <a:rPr lang="en-US" sz="1800" dirty="0">
                <a:latin typeface="Calibri" panose="020F0502020204030204" pitchFamily="34" charset="0"/>
                <a:cs typeface="Calibri" panose="020F0502020204030204" pitchFamily="34" charset="0"/>
              </a:rPr>
              <a:t>CC-BY Allegra Swift, Scholarly Communication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5C641-6685-5749-859E-B3B1900B0DF2}"/>
              </a:ext>
            </a:extLst>
          </p:cNvPr>
          <p:cNvSpPr txBox="1"/>
          <p:nvPr/>
        </p:nvSpPr>
        <p:spPr>
          <a:xfrm>
            <a:off x="5334000" y="4876800"/>
            <a:ext cx="6080760" cy="1015663"/>
          </a:xfrm>
          <a:prstGeom prst="rect">
            <a:avLst/>
          </a:prstGeom>
          <a:noFill/>
        </p:spPr>
        <p:txBody>
          <a:bodyPr wrap="square" rtlCol="0">
            <a:spAutoFit/>
          </a:bodyPr>
          <a:lstStyle/>
          <a:p>
            <a:r>
              <a:rPr lang="en-US" sz="6000" dirty="0">
                <a:solidFill>
                  <a:schemeClr val="bg1"/>
                </a:solidFill>
                <a:latin typeface="Gungsuh" panose="02030600000101010101" pitchFamily="18" charset="-127"/>
                <a:ea typeface="Gungsuh" panose="02030600000101010101" pitchFamily="18" charset="-127"/>
              </a:rPr>
              <a:t>Next  steps …</a:t>
            </a:r>
          </a:p>
        </p:txBody>
      </p:sp>
      <p:sp>
        <p:nvSpPr>
          <p:cNvPr id="4" name="Rectangle 3">
            <a:extLst>
              <a:ext uri="{FF2B5EF4-FFF2-40B4-BE49-F238E27FC236}">
                <a16:creationId xmlns:a16="http://schemas.microsoft.com/office/drawing/2014/main" id="{F70CDB8F-2C64-B746-BB6B-C9E693C9D5FE}"/>
              </a:ext>
            </a:extLst>
          </p:cNvPr>
          <p:cNvSpPr/>
          <p:nvPr/>
        </p:nvSpPr>
        <p:spPr>
          <a:xfrm>
            <a:off x="3529584" y="6022324"/>
            <a:ext cx="7699248" cy="523220"/>
          </a:xfrm>
          <a:prstGeom prst="rect">
            <a:avLst/>
          </a:prstGeom>
        </p:spPr>
        <p:txBody>
          <a:bodyPr wrap="square">
            <a:spAutoFit/>
          </a:bodyPr>
          <a:lstStyle/>
          <a:p>
            <a:r>
              <a:rPr lang="en-US" dirty="0">
                <a:solidFill>
                  <a:schemeClr val="bg1"/>
                </a:solidFill>
              </a:rPr>
              <a:t>http://</a:t>
            </a:r>
            <a:r>
              <a:rPr lang="en-US" dirty="0" err="1">
                <a:solidFill>
                  <a:schemeClr val="bg1"/>
                </a:solidFill>
              </a:rPr>
              <a:t>blogs.lse.ac.uk</a:t>
            </a:r>
            <a:r>
              <a:rPr lang="en-US" dirty="0">
                <a:solidFill>
                  <a:schemeClr val="bg1"/>
                </a:solidFill>
              </a:rPr>
              <a:t>/</a:t>
            </a:r>
            <a:r>
              <a:rPr lang="en-US" dirty="0" err="1">
                <a:solidFill>
                  <a:schemeClr val="bg1"/>
                </a:solidFill>
              </a:rPr>
              <a:t>impactofsocialsciences</a:t>
            </a:r>
            <a:r>
              <a:rPr lang="en-US" dirty="0">
                <a:solidFill>
                  <a:schemeClr val="bg1"/>
                </a:solidFill>
              </a:rPr>
              <a:t>/2018/07/23/a-variety-of-strategies-and-funding-approaches-are-required-to-accelerate-the-transition-to-open-access-but-in-all-authors-are-key/</a:t>
            </a:r>
          </a:p>
        </p:txBody>
      </p:sp>
    </p:spTree>
    <p:extLst>
      <p:ext uri="{BB962C8B-B14F-4D97-AF65-F5344CB8AC3E}">
        <p14:creationId xmlns:p14="http://schemas.microsoft.com/office/powerpoint/2010/main" val="144739589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28B3EE-C7C7-9447-93F5-6B13DBDA1E7C}"/>
              </a:ext>
            </a:extLst>
          </p:cNvPr>
          <p:cNvSpPr>
            <a:spLocks noGrp="1"/>
          </p:cNvSpPr>
          <p:nvPr>
            <p:ph type="sldNum" idx="4294967295"/>
          </p:nvPr>
        </p:nvSpPr>
        <p:spPr>
          <a:xfrm>
            <a:off x="9448800" y="6356350"/>
            <a:ext cx="2743200" cy="365125"/>
          </a:xfrm>
        </p:spPr>
        <p:txBody>
          <a:bodyPr/>
          <a:lstStyle/>
          <a:p>
            <a:pPr marL="0" marR="0" lvl="0" indent="0" algn="r" rtl="0">
              <a:spcBef>
                <a:spcPts val="0"/>
              </a:spcBef>
              <a:spcAft>
                <a:spcPts val="0"/>
              </a:spcAft>
              <a:buNone/>
            </a:pPr>
            <a:fld id="{00000000-1234-1234-1234-123412341234}" type="slidenum">
              <a:rPr lang="en-US" sz="1200" smtClean="0">
                <a:solidFill>
                  <a:srgbClr val="888888"/>
                </a:solidFill>
                <a:latin typeface="Calibri"/>
                <a:ea typeface="Calibri"/>
                <a:cs typeface="Calibri"/>
                <a:sym typeface="Calibri"/>
              </a:rPr>
              <a:t>11</a:t>
            </a:fld>
            <a:endParaRPr lang="en-US" sz="1200">
              <a:solidFill>
                <a:srgbClr val="888888"/>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AABC9A27-4177-C14B-AB07-2E1704335DA1}"/>
              </a:ext>
            </a:extLst>
          </p:cNvPr>
          <p:cNvPicPr>
            <a:picLocks noChangeAspect="1"/>
          </p:cNvPicPr>
          <p:nvPr/>
        </p:nvPicPr>
        <p:blipFill>
          <a:blip r:embed="rId3"/>
          <a:stretch>
            <a:fillRect/>
          </a:stretch>
        </p:blipFill>
        <p:spPr>
          <a:xfrm>
            <a:off x="731520" y="88454"/>
            <a:ext cx="10881360" cy="6633021"/>
          </a:xfrm>
          <a:prstGeom prst="rect">
            <a:avLst/>
          </a:prstGeom>
        </p:spPr>
      </p:pic>
      <p:sp>
        <p:nvSpPr>
          <p:cNvPr id="8" name="TextBox 7">
            <a:extLst>
              <a:ext uri="{FF2B5EF4-FFF2-40B4-BE49-F238E27FC236}">
                <a16:creationId xmlns:a16="http://schemas.microsoft.com/office/drawing/2014/main" id="{068FD8E3-5D3B-FC40-9950-ABFAACC544D4}"/>
              </a:ext>
            </a:extLst>
          </p:cNvPr>
          <p:cNvSpPr txBox="1"/>
          <p:nvPr/>
        </p:nvSpPr>
        <p:spPr>
          <a:xfrm>
            <a:off x="731520" y="883920"/>
            <a:ext cx="3566160" cy="707886"/>
          </a:xfrm>
          <a:prstGeom prst="rect">
            <a:avLst/>
          </a:prstGeom>
          <a:noFill/>
        </p:spPr>
        <p:txBody>
          <a:bodyPr wrap="square" rtlCol="0">
            <a:spAutoFit/>
          </a:bodyPr>
          <a:lstStyle/>
          <a:p>
            <a:r>
              <a:rPr lang="en-US" sz="2000" dirty="0">
                <a:latin typeface="Baghdad" pitchFamily="2" charset="-78"/>
                <a:cs typeface="Baghdad" pitchFamily="2" charset="-78"/>
              </a:rPr>
              <a:t>https://cp2oa18.com/ </a:t>
            </a:r>
          </a:p>
          <a:p>
            <a:endParaRPr lang="en-US" sz="2000" dirty="0">
              <a:latin typeface="Baghdad" pitchFamily="2" charset="-78"/>
              <a:cs typeface="Baghdad" pitchFamily="2" charset="-78"/>
            </a:endParaRPr>
          </a:p>
        </p:txBody>
      </p:sp>
    </p:spTree>
    <p:extLst>
      <p:ext uri="{BB962C8B-B14F-4D97-AF65-F5344CB8AC3E}">
        <p14:creationId xmlns:p14="http://schemas.microsoft.com/office/powerpoint/2010/main" val="951404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TextBox 2">
            <a:extLst>
              <a:ext uri="{FF2B5EF4-FFF2-40B4-BE49-F238E27FC236}">
                <a16:creationId xmlns:a16="http://schemas.microsoft.com/office/drawing/2014/main" id="{B448F663-9E50-9B45-81E2-1E601F8D6509}"/>
              </a:ext>
            </a:extLst>
          </p:cNvPr>
          <p:cNvSpPr txBox="1"/>
          <p:nvPr/>
        </p:nvSpPr>
        <p:spPr>
          <a:xfrm>
            <a:off x="3608173" y="4201297"/>
            <a:ext cx="5758249" cy="1631216"/>
          </a:xfrm>
          <a:prstGeom prst="rect">
            <a:avLst/>
          </a:prstGeom>
          <a:noFill/>
        </p:spPr>
        <p:txBody>
          <a:bodyPr wrap="square" rtlCol="0">
            <a:spAutoFit/>
          </a:bodyPr>
          <a:lstStyle/>
          <a:p>
            <a:r>
              <a:rPr lang="en-US" sz="2000" spc="600" dirty="0">
                <a:latin typeface="Calibri Light" panose="020F0302020204030204" pitchFamily="34" charset="0"/>
                <a:cs typeface="Calibri Light" panose="020F0302020204030204" pitchFamily="34" charset="0"/>
              </a:rPr>
              <a:t>Allegra Swift</a:t>
            </a:r>
          </a:p>
          <a:p>
            <a:r>
              <a:rPr lang="en-US" sz="2000" dirty="0">
                <a:latin typeface="Calibri Light" panose="020F0302020204030204" pitchFamily="34" charset="0"/>
                <a:cs typeface="Calibri Light" panose="020F0302020204030204" pitchFamily="34" charset="0"/>
                <a:hlinkClick r:id="rId3"/>
              </a:rPr>
              <a:t>akswift@ucsd.edu</a:t>
            </a:r>
            <a:endParaRPr lang="en-US" sz="2000" dirty="0">
              <a:latin typeface="Calibri Light" panose="020F0302020204030204" pitchFamily="34" charset="0"/>
              <a:cs typeface="Calibri Light" panose="020F0302020204030204" pitchFamily="34" charset="0"/>
            </a:endParaRPr>
          </a:p>
          <a:p>
            <a:r>
              <a:rPr lang="en-US" sz="2000" dirty="0" err="1">
                <a:latin typeface="Calibri Light" panose="020F0302020204030204" pitchFamily="34" charset="0"/>
                <a:cs typeface="Calibri Light" panose="020F0302020204030204" pitchFamily="34" charset="0"/>
                <a:hlinkClick r:id="rId4"/>
              </a:rPr>
              <a:t>lib.ucsd.edu</a:t>
            </a:r>
            <a:r>
              <a:rPr lang="en-US" sz="2000" dirty="0">
                <a:latin typeface="Calibri Light" panose="020F0302020204030204" pitchFamily="34" charset="0"/>
                <a:cs typeface="Calibri Light" panose="020F0302020204030204" pitchFamily="34" charset="0"/>
                <a:hlinkClick r:id="rId4"/>
              </a:rPr>
              <a:t>/</a:t>
            </a:r>
            <a:r>
              <a:rPr lang="en-US" sz="2000" dirty="0" err="1">
                <a:latin typeface="Calibri Light" panose="020F0302020204030204" pitchFamily="34" charset="0"/>
                <a:cs typeface="Calibri Light" panose="020F0302020204030204" pitchFamily="34" charset="0"/>
                <a:hlinkClick r:id="rId4"/>
              </a:rPr>
              <a:t>schol-comm</a:t>
            </a:r>
            <a:r>
              <a:rPr lang="en-US" sz="2000" dirty="0">
                <a:latin typeface="Calibri Light" panose="020F0302020204030204" pitchFamily="34" charset="0"/>
                <a:cs typeface="Calibri Light" panose="020F0302020204030204" pitchFamily="34" charset="0"/>
                <a:hlinkClick r:id="rId4"/>
              </a:rPr>
              <a:t>   </a:t>
            </a:r>
            <a:endParaRPr lang="en-US" sz="2000" dirty="0">
              <a:latin typeface="Calibri Light" panose="020F0302020204030204" pitchFamily="34" charset="0"/>
              <a:cs typeface="Calibri Light" panose="020F0302020204030204" pitchFamily="34" charset="0"/>
            </a:endParaRPr>
          </a:p>
          <a:p>
            <a:r>
              <a:rPr lang="en-US" sz="2000" dirty="0">
                <a:latin typeface="Calibri Light" panose="020F0302020204030204" pitchFamily="34" charset="0"/>
                <a:cs typeface="Calibri Light" panose="020F0302020204030204" pitchFamily="34" charset="0"/>
              </a:rPr>
              <a:t>CONDUIT </a:t>
            </a:r>
            <a:r>
              <a:rPr lang="en-US" sz="2000" dirty="0">
                <a:latin typeface="Calibri Light" panose="020F0302020204030204" pitchFamily="34" charset="0"/>
                <a:cs typeface="Calibri Light" panose="020F0302020204030204" pitchFamily="34" charset="0"/>
                <a:hlinkClick r:id="rId5"/>
              </a:rPr>
              <a:t>https://knit.ucsd.edu/scholcomm/</a:t>
            </a:r>
            <a:endParaRPr lang="en-US" sz="2000" dirty="0">
              <a:latin typeface="Calibri Light" panose="020F0302020204030204" pitchFamily="34" charset="0"/>
              <a:cs typeface="Calibri Light" panose="020F0302020204030204" pitchFamily="34" charset="0"/>
            </a:endParaRPr>
          </a:p>
          <a:p>
            <a:r>
              <a:rPr lang="en-US" sz="2000" dirty="0">
                <a:latin typeface="Calibri Light" panose="020F0302020204030204" pitchFamily="34" charset="0"/>
                <a:cs typeface="Calibri Light" panose="020F0302020204030204" pitchFamily="34" charset="0"/>
              </a:rPr>
              <a:t>      @</a:t>
            </a:r>
            <a:r>
              <a:rPr lang="en-US" sz="2000" dirty="0" err="1">
                <a:latin typeface="Calibri Light" panose="020F0302020204030204" pitchFamily="34" charset="0"/>
                <a:cs typeface="Calibri Light" panose="020F0302020204030204" pitchFamily="34" charset="0"/>
              </a:rPr>
              <a:t>UCSDScholComm</a:t>
            </a:r>
            <a:r>
              <a:rPr lang="en-US" sz="2000" dirty="0">
                <a:latin typeface="Calibri Light" panose="020F0302020204030204" pitchFamily="34" charset="0"/>
                <a:cs typeface="Calibri Light" panose="020F0302020204030204" pitchFamily="34" charset="0"/>
              </a:rPr>
              <a:t> </a:t>
            </a:r>
          </a:p>
        </p:txBody>
      </p:sp>
      <p:pic>
        <p:nvPicPr>
          <p:cNvPr id="5" name="Picture 4">
            <a:extLst>
              <a:ext uri="{FF2B5EF4-FFF2-40B4-BE49-F238E27FC236}">
                <a16:creationId xmlns:a16="http://schemas.microsoft.com/office/drawing/2014/main" id="{C9AA48D7-F46E-F74C-96CF-4ED44AD38D47}"/>
              </a:ext>
            </a:extLst>
          </p:cNvPr>
          <p:cNvPicPr>
            <a:picLocks noChangeAspect="1"/>
          </p:cNvPicPr>
          <p:nvPr/>
        </p:nvPicPr>
        <p:blipFill>
          <a:blip r:embed="rId6"/>
          <a:stretch>
            <a:fillRect/>
          </a:stretch>
        </p:blipFill>
        <p:spPr>
          <a:xfrm>
            <a:off x="3608173" y="5362832"/>
            <a:ext cx="558114" cy="558114"/>
          </a:xfrm>
          <a:prstGeom prst="rect">
            <a:avLst/>
          </a:prstGeom>
        </p:spPr>
      </p:pic>
      <p:sp>
        <p:nvSpPr>
          <p:cNvPr id="8" name="TextBox 7">
            <a:extLst>
              <a:ext uri="{FF2B5EF4-FFF2-40B4-BE49-F238E27FC236}">
                <a16:creationId xmlns:a16="http://schemas.microsoft.com/office/drawing/2014/main" id="{8B1B649C-AD48-A54D-AA8A-ED9DEA4286EE}"/>
              </a:ext>
            </a:extLst>
          </p:cNvPr>
          <p:cNvSpPr txBox="1"/>
          <p:nvPr/>
        </p:nvSpPr>
        <p:spPr>
          <a:xfrm>
            <a:off x="1037968" y="556054"/>
            <a:ext cx="10577383" cy="3539430"/>
          </a:xfrm>
          <a:prstGeom prst="rect">
            <a:avLst/>
          </a:prstGeom>
          <a:noFill/>
        </p:spPr>
        <p:txBody>
          <a:bodyPr wrap="square" rtlCol="0">
            <a:spAutoFit/>
          </a:bodyPr>
          <a:lstStyle/>
          <a:p>
            <a:r>
              <a:rPr lang="en-US" dirty="0">
                <a:hlinkClick r:id="rId7"/>
              </a:rPr>
              <a:t>https://senate.universityofcalifornia.edu/_files/committees/ucolasc/scholcommprinciples-20180425.pdf</a:t>
            </a:r>
            <a:endParaRPr lang="en-US" dirty="0"/>
          </a:p>
          <a:p>
            <a:endParaRPr lang="en-US" dirty="0"/>
          </a:p>
          <a:p>
            <a:r>
              <a:rPr lang="en-US" dirty="0">
                <a:hlinkClick r:id="rId8"/>
              </a:rPr>
              <a:t>https://osc.universityofcalifornia.edu/2018/06/championing-change-in-journal-negotiations/</a:t>
            </a:r>
            <a:r>
              <a:rPr lang="en-US" dirty="0"/>
              <a:t>  </a:t>
            </a:r>
          </a:p>
          <a:p>
            <a:endParaRPr lang="en-US" dirty="0"/>
          </a:p>
          <a:p>
            <a:r>
              <a:rPr lang="en-US" dirty="0">
                <a:hlinkClick r:id="rId9"/>
              </a:rPr>
              <a:t>http://blogs.lse.ac.uk/impactofsocialsciences/2018/07/23/a-variety-of-strategies-and-funding-approaches-are-required-to-accelerate-the-transition-to-open-access-but-in-all-authors-are-key/</a:t>
            </a:r>
            <a:r>
              <a:rPr lang="en-US" dirty="0"/>
              <a:t> </a:t>
            </a:r>
          </a:p>
          <a:p>
            <a:endParaRPr lang="en-US" dirty="0"/>
          </a:p>
          <a:p>
            <a:r>
              <a:rPr lang="en-US" dirty="0">
                <a:hlinkClick r:id="rId10"/>
              </a:rPr>
              <a:t>https://libraries.universityofcalifornia.edu/groups/files/slasiac/docs/NegotiatingJournalAgreementsAtUC_ACallToAction_final.pdf</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idx="4294967295"/>
          </p:nvPr>
        </p:nvSpPr>
        <p:spPr>
          <a:xfrm>
            <a:off x="320040" y="320040"/>
            <a:ext cx="9144000" cy="704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2860"/>
              </a:buClr>
              <a:buSzPts val="4000"/>
              <a:buFont typeface="Cambria"/>
              <a:buNone/>
            </a:pPr>
            <a:r>
              <a:rPr lang="en-US" sz="4000" b="1" dirty="0">
                <a:solidFill>
                  <a:srgbClr val="1B2860"/>
                </a:solidFill>
              </a:rPr>
              <a:t>Also…</a:t>
            </a:r>
            <a:endParaRPr dirty="0"/>
          </a:p>
        </p:txBody>
      </p:sp>
      <p:sp>
        <p:nvSpPr>
          <p:cNvPr id="141" name="Shape 141"/>
          <p:cNvSpPr txBox="1">
            <a:spLocks noGrp="1"/>
          </p:cNvSpPr>
          <p:nvPr>
            <p:ph type="body" idx="4294967295"/>
          </p:nvPr>
        </p:nvSpPr>
        <p:spPr>
          <a:xfrm>
            <a:off x="320040" y="1142999"/>
            <a:ext cx="11871960" cy="4900961"/>
          </a:xfrm>
          <a:prstGeom prst="rect">
            <a:avLst/>
          </a:prstGeom>
          <a:noFill/>
          <a:ln>
            <a:noFill/>
          </a:ln>
        </p:spPr>
        <p:txBody>
          <a:bodyPr spcFirstLastPara="1" wrap="square" lIns="91425" tIns="45700" rIns="91425" bIns="45700" anchor="t" anchorCtr="0">
            <a:noAutofit/>
          </a:bodyPr>
          <a:lstStyle/>
          <a:p>
            <a:pPr marL="682625" lvl="0" indent="-220662">
              <a:spcBef>
                <a:spcPts val="1800"/>
              </a:spcBef>
              <a:buClr>
                <a:srgbClr val="1B2860"/>
              </a:buClr>
              <a:buFont typeface="Calibri"/>
              <a:buChar char="•"/>
            </a:pPr>
            <a:r>
              <a:rPr lang="en-US" dirty="0">
                <a:solidFill>
                  <a:srgbClr val="1B2860"/>
                </a:solidFill>
              </a:rPr>
              <a:t>Declaration of Rights and Principles to Transform Scholarly Communication</a:t>
            </a:r>
          </a:p>
          <a:p>
            <a:pPr marL="682625" lvl="0" indent="-220662">
              <a:spcBef>
                <a:spcPts val="1800"/>
              </a:spcBef>
              <a:buClr>
                <a:srgbClr val="1B2860"/>
              </a:buClr>
              <a:buFont typeface="Calibri"/>
              <a:buChar char="•"/>
            </a:pPr>
            <a:r>
              <a:rPr lang="en-US" dirty="0">
                <a:solidFill>
                  <a:srgbClr val="1B2860"/>
                </a:solidFill>
              </a:rPr>
              <a:t>OA2020</a:t>
            </a:r>
          </a:p>
          <a:p>
            <a:pPr marL="682625" lvl="0" indent="-220662">
              <a:spcBef>
                <a:spcPts val="1800"/>
              </a:spcBef>
              <a:buClr>
                <a:srgbClr val="1B2860"/>
              </a:buClr>
              <a:buFont typeface="Calibri"/>
              <a:buChar char="•"/>
            </a:pPr>
            <a:r>
              <a:rPr lang="en-US" dirty="0">
                <a:solidFill>
                  <a:srgbClr val="1B2860"/>
                </a:solidFill>
              </a:rPr>
              <a:t>Call to Action</a:t>
            </a:r>
          </a:p>
          <a:p>
            <a:pPr marL="682625" marR="0" lvl="0" indent="-220662" algn="l" rtl="0">
              <a:lnSpc>
                <a:spcPct val="90000"/>
              </a:lnSpc>
              <a:spcBef>
                <a:spcPts val="1800"/>
              </a:spcBef>
              <a:spcAft>
                <a:spcPts val="0"/>
              </a:spcAft>
              <a:buClr>
                <a:srgbClr val="1B2860"/>
              </a:buClr>
              <a:buSzPts val="2800"/>
              <a:buFont typeface="Calibri"/>
              <a:buChar char="•"/>
            </a:pPr>
            <a:r>
              <a:rPr lang="en-US" dirty="0">
                <a:solidFill>
                  <a:srgbClr val="1B2860"/>
                </a:solidFill>
              </a:rPr>
              <a:t>Choosing Pathways to OA &amp; #CP2OA18</a:t>
            </a:r>
          </a:p>
          <a:p>
            <a:pPr marL="682625" marR="0" lvl="0" indent="-220662" algn="l" rtl="0">
              <a:lnSpc>
                <a:spcPct val="90000"/>
              </a:lnSpc>
              <a:spcBef>
                <a:spcPts val="1800"/>
              </a:spcBef>
              <a:spcAft>
                <a:spcPts val="0"/>
              </a:spcAft>
              <a:buClr>
                <a:srgbClr val="1B2860"/>
              </a:buClr>
              <a:buSzPts val="2800"/>
              <a:buFont typeface="Calibri"/>
              <a:buChar char="•"/>
            </a:pPr>
            <a:endParaRPr lang="en-US" dirty="0">
              <a:solidFill>
                <a:srgbClr val="1B2860"/>
              </a:solidFill>
            </a:endParaRPr>
          </a:p>
          <a:p>
            <a:pPr marL="461963" marR="0" lvl="0" indent="0" algn="ctr" rtl="0">
              <a:lnSpc>
                <a:spcPct val="90000"/>
              </a:lnSpc>
              <a:spcBef>
                <a:spcPts val="1800"/>
              </a:spcBef>
              <a:spcAft>
                <a:spcPts val="0"/>
              </a:spcAft>
              <a:buClr>
                <a:srgbClr val="1B2860"/>
              </a:buClr>
              <a:buSzPts val="2800"/>
              <a:buNone/>
            </a:pPr>
            <a:r>
              <a:rPr lang="en-US" dirty="0">
                <a:solidFill>
                  <a:srgbClr val="1B2860"/>
                </a:solidFill>
              </a:rPr>
              <a:t>[any documentation or publications I mention </a:t>
            </a:r>
          </a:p>
          <a:p>
            <a:pPr marL="461963" marR="0" lvl="0" indent="0" algn="ctr" rtl="0">
              <a:lnSpc>
                <a:spcPct val="90000"/>
              </a:lnSpc>
              <a:spcBef>
                <a:spcPts val="1800"/>
              </a:spcBef>
              <a:spcAft>
                <a:spcPts val="0"/>
              </a:spcAft>
              <a:buClr>
                <a:srgbClr val="1B2860"/>
              </a:buClr>
              <a:buSzPts val="2800"/>
              <a:buNone/>
            </a:pPr>
            <a:r>
              <a:rPr lang="en-US" dirty="0">
                <a:solidFill>
                  <a:srgbClr val="1B2860"/>
                </a:solidFill>
              </a:rPr>
              <a:t>will be linked at the end of the presentation]</a:t>
            </a:r>
          </a:p>
          <a:p>
            <a:pPr marL="682625" marR="0" lvl="0" indent="-220662" algn="l" rtl="0">
              <a:lnSpc>
                <a:spcPct val="90000"/>
              </a:lnSpc>
              <a:spcBef>
                <a:spcPts val="1800"/>
              </a:spcBef>
              <a:spcAft>
                <a:spcPts val="0"/>
              </a:spcAft>
              <a:buClr>
                <a:srgbClr val="1B2860"/>
              </a:buClr>
              <a:buSzPts val="2800"/>
              <a:buFont typeface="Calibri"/>
              <a:buChar char="•"/>
            </a:pPr>
            <a:endParaRPr lang="en-US" dirty="0">
              <a:solidFill>
                <a:srgbClr val="1B2860"/>
              </a:solidFill>
            </a:endParaRPr>
          </a:p>
          <a:p>
            <a:pPr marL="461963" marR="0" lvl="0" indent="0" algn="l" rtl="0">
              <a:lnSpc>
                <a:spcPct val="90000"/>
              </a:lnSpc>
              <a:spcBef>
                <a:spcPts val="1800"/>
              </a:spcBef>
              <a:spcAft>
                <a:spcPts val="0"/>
              </a:spcAft>
              <a:buClr>
                <a:srgbClr val="1B2860"/>
              </a:buClr>
              <a:buSzPts val="28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98A3C1-96A4-BB47-98F2-1C94682405CA}"/>
              </a:ext>
            </a:extLst>
          </p:cNvPr>
          <p:cNvSpPr txBox="1"/>
          <p:nvPr/>
        </p:nvSpPr>
        <p:spPr>
          <a:xfrm>
            <a:off x="5364480" y="4617720"/>
            <a:ext cx="9692640" cy="1938992"/>
          </a:xfrm>
          <a:prstGeom prst="rect">
            <a:avLst/>
          </a:prstGeom>
          <a:noFill/>
        </p:spPr>
        <p:txBody>
          <a:bodyPr wrap="square" rtlCol="0">
            <a:spAutoFit/>
          </a:bodyPr>
          <a:lstStyle/>
          <a:p>
            <a:r>
              <a:rPr lang="en-US" sz="6000" dirty="0">
                <a:solidFill>
                  <a:schemeClr val="bg1"/>
                </a:solidFill>
                <a:latin typeface="Gungsuh" panose="02030600000101010101" pitchFamily="18" charset="-127"/>
                <a:ea typeface="Gungsuh" panose="02030600000101010101" pitchFamily="18" charset="-127"/>
              </a:rPr>
              <a:t>The California Connection…</a:t>
            </a:r>
          </a:p>
        </p:txBody>
      </p:sp>
    </p:spTree>
    <p:extLst>
      <p:ext uri="{BB962C8B-B14F-4D97-AF65-F5344CB8AC3E}">
        <p14:creationId xmlns:p14="http://schemas.microsoft.com/office/powerpoint/2010/main" val="408009428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9B6C80-EE8E-0141-AF51-ACDADBA20A48}"/>
              </a:ext>
            </a:extLst>
          </p:cNvPr>
          <p:cNvPicPr>
            <a:picLocks noChangeAspect="1"/>
          </p:cNvPicPr>
          <p:nvPr/>
        </p:nvPicPr>
        <p:blipFill>
          <a:blip r:embed="rId3"/>
          <a:stretch>
            <a:fillRect/>
          </a:stretch>
        </p:blipFill>
        <p:spPr>
          <a:xfrm>
            <a:off x="2653990" y="264045"/>
            <a:ext cx="6724186" cy="6484036"/>
          </a:xfrm>
          <a:prstGeom prst="rect">
            <a:avLst/>
          </a:prstGeom>
        </p:spPr>
      </p:pic>
      <p:sp>
        <p:nvSpPr>
          <p:cNvPr id="4" name="TextBox 3">
            <a:extLst>
              <a:ext uri="{FF2B5EF4-FFF2-40B4-BE49-F238E27FC236}">
                <a16:creationId xmlns:a16="http://schemas.microsoft.com/office/drawing/2014/main" id="{FBD41439-6366-E946-A1C4-6BA5496A95F2}"/>
              </a:ext>
            </a:extLst>
          </p:cNvPr>
          <p:cNvSpPr txBox="1"/>
          <p:nvPr/>
        </p:nvSpPr>
        <p:spPr>
          <a:xfrm>
            <a:off x="457201" y="6163901"/>
            <a:ext cx="1798320" cy="523220"/>
          </a:xfrm>
          <a:prstGeom prst="rect">
            <a:avLst/>
          </a:prstGeom>
          <a:solidFill>
            <a:schemeClr val="accent1">
              <a:alpha val="31000"/>
            </a:schemeClr>
          </a:solidFill>
        </p:spPr>
        <p:txBody>
          <a:bodyPr wrap="square" rtlCol="0">
            <a:spAutoFit/>
          </a:bodyPr>
          <a:lstStyle/>
          <a:p>
            <a:r>
              <a:rPr lang="en-US" dirty="0"/>
              <a:t>https://</a:t>
            </a:r>
            <a:r>
              <a:rPr lang="en-US" dirty="0" err="1"/>
              <a:t>ucop.edu</a:t>
            </a:r>
            <a:r>
              <a:rPr lang="en-US" dirty="0"/>
              <a:t>/</a:t>
            </a:r>
            <a:r>
              <a:rPr lang="en-US" dirty="0" err="1"/>
              <a:t>uc</a:t>
            </a:r>
            <a:r>
              <a:rPr lang="en-US" dirty="0"/>
              <a:t>-mission/</a:t>
            </a:r>
            <a:r>
              <a:rPr lang="en-US" dirty="0" err="1"/>
              <a:t>index.html</a:t>
            </a:r>
            <a:endParaRPr lang="en-US" dirty="0"/>
          </a:p>
        </p:txBody>
      </p:sp>
    </p:spTree>
    <p:extLst>
      <p:ext uri="{BB962C8B-B14F-4D97-AF65-F5344CB8AC3E}">
        <p14:creationId xmlns:p14="http://schemas.microsoft.com/office/powerpoint/2010/main" val="205582792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AF7D-AD45-DF44-B104-C550EC878A1C}"/>
              </a:ext>
            </a:extLst>
          </p:cNvPr>
          <p:cNvSpPr>
            <a:spLocks noGrp="1"/>
          </p:cNvSpPr>
          <p:nvPr>
            <p:ph type="title"/>
          </p:nvPr>
        </p:nvSpPr>
        <p:spPr/>
        <p:txBody>
          <a:bodyPr/>
          <a:lstStyle/>
          <a:p>
            <a:r>
              <a:rPr lang="en-US" dirty="0"/>
              <a:t>Declaration</a:t>
            </a:r>
          </a:p>
        </p:txBody>
      </p:sp>
      <p:sp>
        <p:nvSpPr>
          <p:cNvPr id="3" name="Text Placeholder 2">
            <a:extLst>
              <a:ext uri="{FF2B5EF4-FFF2-40B4-BE49-F238E27FC236}">
                <a16:creationId xmlns:a16="http://schemas.microsoft.com/office/drawing/2014/main" id="{90B158D0-674A-BE47-A47B-1CEA2820CA4C}"/>
              </a:ext>
            </a:extLst>
          </p:cNvPr>
          <p:cNvSpPr>
            <a:spLocks noGrp="1"/>
          </p:cNvSpPr>
          <p:nvPr>
            <p:ph type="body" idx="1"/>
          </p:nvPr>
        </p:nvSpPr>
        <p:spPr/>
        <p:txBody>
          <a:bodyPr/>
          <a:lstStyle/>
          <a:p>
            <a:pPr marL="50800" indent="0">
              <a:buNone/>
            </a:pPr>
            <a:r>
              <a:rPr lang="en-US" b="1" dirty="0"/>
              <a:t>What?</a:t>
            </a:r>
          </a:p>
          <a:p>
            <a:r>
              <a:rPr lang="en-US" dirty="0"/>
              <a:t>2017-2018 developed and “strongly endorsed” by UCOLASC </a:t>
            </a:r>
          </a:p>
          <a:p>
            <a:r>
              <a:rPr lang="en-US" dirty="0"/>
              <a:t>UC will push for terms and conditions in publisher agreements that are transformative and closely aligned with short- and long-term goals for </a:t>
            </a:r>
            <a:r>
              <a:rPr lang="en-US" dirty="0" err="1"/>
              <a:t>scholcomm</a:t>
            </a:r>
            <a:endParaRPr lang="en-US" dirty="0"/>
          </a:p>
          <a:p>
            <a:endParaRPr lang="en-US" dirty="0"/>
          </a:p>
        </p:txBody>
      </p:sp>
      <p:sp>
        <p:nvSpPr>
          <p:cNvPr id="4" name="Text Placeholder 3">
            <a:extLst>
              <a:ext uri="{FF2B5EF4-FFF2-40B4-BE49-F238E27FC236}">
                <a16:creationId xmlns:a16="http://schemas.microsoft.com/office/drawing/2014/main" id="{669FB5FC-DED4-1942-9196-7014F32E128A}"/>
              </a:ext>
            </a:extLst>
          </p:cNvPr>
          <p:cNvSpPr>
            <a:spLocks noGrp="1"/>
          </p:cNvSpPr>
          <p:nvPr>
            <p:ph type="body" idx="2"/>
          </p:nvPr>
        </p:nvSpPr>
        <p:spPr/>
        <p:txBody>
          <a:bodyPr/>
          <a:lstStyle/>
          <a:p>
            <a:pPr marL="50800" indent="0">
              <a:buNone/>
            </a:pPr>
            <a:r>
              <a:rPr lang="en-US" b="1" dirty="0"/>
              <a:t>Why?</a:t>
            </a:r>
          </a:p>
          <a:p>
            <a:pPr marL="565150" indent="-514350">
              <a:buFont typeface="+mj-lt"/>
              <a:buAutoNum type="arabicPeriod"/>
            </a:pPr>
            <a:r>
              <a:rPr lang="en-US" dirty="0"/>
              <a:t>Advance the public mission of the UC</a:t>
            </a:r>
          </a:p>
          <a:p>
            <a:pPr marL="565150" indent="-514350">
              <a:buFont typeface="+mj-lt"/>
              <a:buAutoNum type="arabicPeriod"/>
            </a:pPr>
            <a:r>
              <a:rPr lang="en-US" dirty="0"/>
              <a:t>Accelerate OA for UC pubs</a:t>
            </a:r>
          </a:p>
          <a:p>
            <a:pPr marL="565150" indent="-514350">
              <a:buFont typeface="+mj-lt"/>
              <a:buAutoNum type="arabicPeriod"/>
            </a:pPr>
            <a:r>
              <a:rPr lang="en-US" b="1" dirty="0"/>
              <a:t>Leverage faculty backing </a:t>
            </a:r>
            <a:r>
              <a:rPr lang="en-US" dirty="0"/>
              <a:t>to ensure the UC spends taxpayer money in an ethical, moral, and socially responsible way</a:t>
            </a:r>
          </a:p>
          <a:p>
            <a:endParaRPr lang="en-US" dirty="0"/>
          </a:p>
        </p:txBody>
      </p:sp>
      <p:sp>
        <p:nvSpPr>
          <p:cNvPr id="5" name="Slide Number Placeholder 4">
            <a:extLst>
              <a:ext uri="{FF2B5EF4-FFF2-40B4-BE49-F238E27FC236}">
                <a16:creationId xmlns:a16="http://schemas.microsoft.com/office/drawing/2014/main" id="{CAA3307D-BD88-6941-AF6C-1BF2F4C7A42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smtClean="0">
                <a:solidFill>
                  <a:srgbClr val="888888"/>
                </a:solidFill>
                <a:latin typeface="Calibri"/>
                <a:ea typeface="Calibri"/>
                <a:cs typeface="Calibri"/>
                <a:sym typeface="Calibri"/>
              </a:rPr>
              <a:t>5</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77925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501CE-C791-BF4A-8ED5-599534F5CB40}"/>
              </a:ext>
            </a:extLst>
          </p:cNvPr>
          <p:cNvSpPr>
            <a:spLocks noGrp="1"/>
          </p:cNvSpPr>
          <p:nvPr>
            <p:ph type="title"/>
          </p:nvPr>
        </p:nvSpPr>
        <p:spPr/>
        <p:txBody>
          <a:bodyPr/>
          <a:lstStyle/>
          <a:p>
            <a:r>
              <a:rPr lang="en-US" sz="3200" dirty="0"/>
              <a:t>The Declaration: Assert the R&amp;P when negotiating with publishers during journal license renewals</a:t>
            </a:r>
          </a:p>
        </p:txBody>
      </p:sp>
      <p:sp>
        <p:nvSpPr>
          <p:cNvPr id="3" name="Text Placeholder 2">
            <a:extLst>
              <a:ext uri="{FF2B5EF4-FFF2-40B4-BE49-F238E27FC236}">
                <a16:creationId xmlns:a16="http://schemas.microsoft.com/office/drawing/2014/main" id="{61475414-5E3A-E743-86D0-CE52AB4F4524}"/>
              </a:ext>
            </a:extLst>
          </p:cNvPr>
          <p:cNvSpPr>
            <a:spLocks noGrp="1"/>
          </p:cNvSpPr>
          <p:nvPr>
            <p:ph type="body" idx="1"/>
          </p:nvPr>
        </p:nvSpPr>
        <p:spPr/>
        <p:txBody>
          <a:bodyPr/>
          <a:lstStyle/>
          <a:p>
            <a:pPr>
              <a:buFont typeface="+mj-lt"/>
              <a:buAutoNum type="arabicPeriod"/>
            </a:pPr>
            <a:r>
              <a:rPr lang="en-US" sz="2400" dirty="0"/>
              <a:t>No copyright transfers.</a:t>
            </a:r>
          </a:p>
          <a:p>
            <a:pPr>
              <a:buFont typeface="+mj-lt"/>
              <a:buAutoNum type="arabicPeriod"/>
            </a:pPr>
            <a:r>
              <a:rPr lang="en-US" sz="2400" dirty="0"/>
              <a:t>No restrictions on preprints.</a:t>
            </a:r>
          </a:p>
          <a:p>
            <a:pPr>
              <a:buFont typeface="+mj-lt"/>
              <a:buAutoNum type="arabicPeriod"/>
            </a:pPr>
            <a:r>
              <a:rPr lang="en-US" sz="2400" dirty="0"/>
              <a:t>No waivers of OA Policy.</a:t>
            </a:r>
          </a:p>
          <a:p>
            <a:pPr>
              <a:buFont typeface="+mj-lt"/>
              <a:buAutoNum type="arabicPeriod"/>
            </a:pPr>
            <a:r>
              <a:rPr lang="en-US" sz="2400" dirty="0"/>
              <a:t>No delays to sharing.</a:t>
            </a:r>
          </a:p>
          <a:p>
            <a:pPr>
              <a:buFont typeface="+mj-lt"/>
              <a:buAutoNum type="arabicPeriod"/>
            </a:pPr>
            <a:r>
              <a:rPr lang="en-US" sz="2400" dirty="0"/>
              <a:t>No limitations on author reuse.</a:t>
            </a:r>
          </a:p>
          <a:p>
            <a:pPr>
              <a:buFont typeface="+mj-lt"/>
              <a:buAutoNum type="arabicPeriod"/>
            </a:pPr>
            <a:r>
              <a:rPr lang="en-US" sz="2400" dirty="0"/>
              <a:t>No impediments to rights reversion.</a:t>
            </a:r>
          </a:p>
          <a:p>
            <a:pPr>
              <a:buFont typeface="+mj-lt"/>
              <a:buAutoNum type="arabicPeriod"/>
            </a:pPr>
            <a:r>
              <a:rPr lang="en-US" sz="2400" dirty="0"/>
              <a:t>No curtailment of copyright exceptions.</a:t>
            </a:r>
          </a:p>
          <a:p>
            <a:pPr>
              <a:buFont typeface="+mj-lt"/>
              <a:buAutoNum type="arabicPeriod"/>
            </a:pPr>
            <a:r>
              <a:rPr lang="en-US" sz="2400" dirty="0"/>
              <a:t>No barriers to data availability.  </a:t>
            </a:r>
          </a:p>
          <a:p>
            <a:pPr>
              <a:buFont typeface="+mj-lt"/>
              <a:buAutoNum type="arabicPeriod"/>
            </a:pPr>
            <a:r>
              <a:rPr lang="en-US" sz="2400" dirty="0"/>
              <a:t>No constraints on content mining.</a:t>
            </a:r>
          </a:p>
          <a:p>
            <a:pPr>
              <a:buFont typeface="+mj-lt"/>
              <a:buAutoNum type="arabicPeriod"/>
            </a:pPr>
            <a:endParaRPr lang="en-US" sz="1400" dirty="0"/>
          </a:p>
        </p:txBody>
      </p:sp>
      <p:sp>
        <p:nvSpPr>
          <p:cNvPr id="4" name="Text Placeholder 3">
            <a:extLst>
              <a:ext uri="{FF2B5EF4-FFF2-40B4-BE49-F238E27FC236}">
                <a16:creationId xmlns:a16="http://schemas.microsoft.com/office/drawing/2014/main" id="{6FE1164B-A7D2-7F44-ACD2-A8E1F495D739}"/>
              </a:ext>
            </a:extLst>
          </p:cNvPr>
          <p:cNvSpPr>
            <a:spLocks noGrp="1"/>
          </p:cNvSpPr>
          <p:nvPr>
            <p:ph type="body" idx="2"/>
          </p:nvPr>
        </p:nvSpPr>
        <p:spPr>
          <a:xfrm>
            <a:off x="6172200" y="1825625"/>
            <a:ext cx="5181600" cy="4760526"/>
          </a:xfrm>
        </p:spPr>
        <p:txBody>
          <a:bodyPr/>
          <a:lstStyle/>
          <a:p>
            <a:pPr marL="50800" indent="0">
              <a:buNone/>
            </a:pPr>
            <a:r>
              <a:rPr lang="en-US" sz="2400" dirty="0"/>
              <a:t>10. No closed metadata.</a:t>
            </a:r>
          </a:p>
          <a:p>
            <a:pPr marL="50800" indent="0">
              <a:buNone/>
            </a:pPr>
            <a:r>
              <a:rPr lang="en-US" sz="2400" dirty="0"/>
              <a:t>11. No free labor.</a:t>
            </a:r>
          </a:p>
          <a:p>
            <a:pPr marL="50800" indent="0">
              <a:buNone/>
            </a:pPr>
            <a:r>
              <a:rPr lang="en-US" sz="2400" dirty="0"/>
              <a:t>12. No long term subscriptions.</a:t>
            </a:r>
          </a:p>
          <a:p>
            <a:pPr marL="50800" indent="0">
              <a:buNone/>
            </a:pPr>
            <a:r>
              <a:rPr lang="en-US" sz="2400" dirty="0"/>
              <a:t>13. No permanent paywalls.</a:t>
            </a:r>
          </a:p>
          <a:p>
            <a:pPr marL="50800" indent="0">
              <a:buNone/>
            </a:pPr>
            <a:r>
              <a:rPr lang="en-US" sz="2400" dirty="0"/>
              <a:t>14. No double payments.</a:t>
            </a:r>
          </a:p>
          <a:p>
            <a:pPr marL="50800" indent="0">
              <a:buNone/>
            </a:pPr>
            <a:r>
              <a:rPr lang="en-US" sz="2400" dirty="0"/>
              <a:t>15. No hidden profits. </a:t>
            </a:r>
          </a:p>
          <a:p>
            <a:pPr marL="50800" indent="0">
              <a:buNone/>
            </a:pPr>
            <a:r>
              <a:rPr lang="en-US" sz="2400" dirty="0"/>
              <a:t>16. No deals without OA offsets.</a:t>
            </a:r>
          </a:p>
          <a:p>
            <a:pPr marL="50800" indent="0">
              <a:buNone/>
            </a:pPr>
            <a:r>
              <a:rPr lang="en-US" sz="2400" dirty="0"/>
              <a:t>17. No new paywalls for our work.</a:t>
            </a:r>
          </a:p>
          <a:p>
            <a:pPr marL="50800" indent="0">
              <a:buNone/>
            </a:pPr>
            <a:r>
              <a:rPr lang="en-US" sz="2400" dirty="0"/>
              <a:t>18. No non-disclosure agreements</a:t>
            </a:r>
          </a:p>
        </p:txBody>
      </p:sp>
      <p:sp>
        <p:nvSpPr>
          <p:cNvPr id="5" name="Slide Number Placeholder 4">
            <a:extLst>
              <a:ext uri="{FF2B5EF4-FFF2-40B4-BE49-F238E27FC236}">
                <a16:creationId xmlns:a16="http://schemas.microsoft.com/office/drawing/2014/main" id="{6146FA1B-3FE9-FA4F-B49B-056BC844DEA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smtClean="0">
                <a:solidFill>
                  <a:srgbClr val="888888"/>
                </a:solidFill>
                <a:latin typeface="Calibri"/>
                <a:ea typeface="Calibri"/>
                <a:cs typeface="Calibri"/>
                <a:sym typeface="Calibri"/>
              </a:rPr>
              <a:t>6</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2250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8AF3-2F37-1640-858D-9CD15E478E43}"/>
              </a:ext>
            </a:extLst>
          </p:cNvPr>
          <p:cNvSpPr>
            <a:spLocks noGrp="1"/>
          </p:cNvSpPr>
          <p:nvPr>
            <p:ph type="title"/>
          </p:nvPr>
        </p:nvSpPr>
        <p:spPr/>
        <p:txBody>
          <a:bodyPr/>
          <a:lstStyle/>
          <a:p>
            <a:r>
              <a:rPr lang="en-US" dirty="0"/>
              <a:t>OA2020</a:t>
            </a:r>
          </a:p>
        </p:txBody>
      </p:sp>
      <p:sp>
        <p:nvSpPr>
          <p:cNvPr id="3" name="Text Placeholder 2">
            <a:extLst>
              <a:ext uri="{FF2B5EF4-FFF2-40B4-BE49-F238E27FC236}">
                <a16:creationId xmlns:a16="http://schemas.microsoft.com/office/drawing/2014/main" id="{99F68A1D-A654-624C-B5AB-23B89E991FE5}"/>
              </a:ext>
            </a:extLst>
          </p:cNvPr>
          <p:cNvSpPr>
            <a:spLocks noGrp="1"/>
          </p:cNvSpPr>
          <p:nvPr>
            <p:ph type="body" idx="1"/>
          </p:nvPr>
        </p:nvSpPr>
        <p:spPr>
          <a:xfrm>
            <a:off x="838200" y="1309817"/>
            <a:ext cx="3560805" cy="4867008"/>
          </a:xfrm>
        </p:spPr>
        <p:txBody>
          <a:bodyPr/>
          <a:lstStyle/>
          <a:p>
            <a:r>
              <a:rPr lang="en-US" dirty="0"/>
              <a:t>Journal subscriptions</a:t>
            </a:r>
          </a:p>
          <a:p>
            <a:r>
              <a:rPr lang="en-US" dirty="0"/>
              <a:t>Funds that support sustainable business models</a:t>
            </a:r>
          </a:p>
          <a:p>
            <a:r>
              <a:rPr lang="en-US" dirty="0"/>
              <a:t>More than 100 signatories in 35 countries</a:t>
            </a:r>
          </a:p>
          <a:p>
            <a:r>
              <a:rPr lang="en-US" dirty="0"/>
              <a:t>UC San Diego Academic Senate will review</a:t>
            </a:r>
          </a:p>
        </p:txBody>
      </p:sp>
      <p:sp>
        <p:nvSpPr>
          <p:cNvPr id="5" name="Slide Number Placeholder 4">
            <a:extLst>
              <a:ext uri="{FF2B5EF4-FFF2-40B4-BE49-F238E27FC236}">
                <a16:creationId xmlns:a16="http://schemas.microsoft.com/office/drawing/2014/main" id="{4B8CE084-F655-E440-964C-3556F1C1EE7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smtClean="0">
                <a:solidFill>
                  <a:srgbClr val="888888"/>
                </a:solidFill>
                <a:latin typeface="Calibri"/>
                <a:ea typeface="Calibri"/>
                <a:cs typeface="Calibri"/>
                <a:sym typeface="Calibri"/>
              </a:rPr>
              <a:t>7</a:t>
            </a:fld>
            <a:endParaRPr lang="en-US" sz="1200">
              <a:solidFill>
                <a:srgbClr val="888888"/>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BF2D6392-116E-3A43-9007-AF7AEFF97D8D}"/>
              </a:ext>
            </a:extLst>
          </p:cNvPr>
          <p:cNvPicPr>
            <a:picLocks noChangeAspect="1"/>
          </p:cNvPicPr>
          <p:nvPr/>
        </p:nvPicPr>
        <p:blipFill>
          <a:blip r:embed="rId3"/>
          <a:stretch>
            <a:fillRect/>
          </a:stretch>
        </p:blipFill>
        <p:spPr>
          <a:xfrm>
            <a:off x="4399006" y="2113005"/>
            <a:ext cx="7741748" cy="3378016"/>
          </a:xfrm>
          <a:prstGeom prst="rect">
            <a:avLst/>
          </a:prstGeom>
        </p:spPr>
      </p:pic>
      <p:sp>
        <p:nvSpPr>
          <p:cNvPr id="8" name="TextBox 7">
            <a:extLst>
              <a:ext uri="{FF2B5EF4-FFF2-40B4-BE49-F238E27FC236}">
                <a16:creationId xmlns:a16="http://schemas.microsoft.com/office/drawing/2014/main" id="{279FFD74-C6A7-9844-A4C3-A5CCD1AAC55C}"/>
              </a:ext>
            </a:extLst>
          </p:cNvPr>
          <p:cNvSpPr txBox="1"/>
          <p:nvPr/>
        </p:nvSpPr>
        <p:spPr>
          <a:xfrm>
            <a:off x="8269880" y="5058536"/>
            <a:ext cx="3608173" cy="307777"/>
          </a:xfrm>
          <a:prstGeom prst="rect">
            <a:avLst/>
          </a:prstGeom>
          <a:noFill/>
        </p:spPr>
        <p:txBody>
          <a:bodyPr wrap="square" rtlCol="0">
            <a:spAutoFit/>
          </a:bodyPr>
          <a:lstStyle/>
          <a:p>
            <a:r>
              <a:rPr lang="en-US" dirty="0"/>
              <a:t>U.S. signatory institution </a:t>
            </a:r>
            <a:r>
              <a:rPr lang="en-US" dirty="0">
                <a:hlinkClick r:id="rId4"/>
              </a:rPr>
              <a:t>https://oa2020.us/</a:t>
            </a:r>
            <a:r>
              <a:rPr lang="en-US" dirty="0"/>
              <a:t> </a:t>
            </a:r>
          </a:p>
        </p:txBody>
      </p:sp>
    </p:spTree>
    <p:extLst>
      <p:ext uri="{BB962C8B-B14F-4D97-AF65-F5344CB8AC3E}">
        <p14:creationId xmlns:p14="http://schemas.microsoft.com/office/powerpoint/2010/main" val="1995868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8BBC1E-0FF6-5A4E-9838-C50837183ABD}"/>
              </a:ext>
            </a:extLst>
          </p:cNvPr>
          <p:cNvSpPr>
            <a:spLocks noGrp="1"/>
          </p:cNvSpPr>
          <p:nvPr>
            <p:ph type="title"/>
          </p:nvPr>
        </p:nvSpPr>
        <p:spPr/>
        <p:txBody>
          <a:bodyPr/>
          <a:lstStyle/>
          <a:p>
            <a:r>
              <a:rPr lang="en-US" sz="3200" dirty="0"/>
              <a:t>Call to Action - Strategic Guiding our Near Term Actions</a:t>
            </a:r>
            <a:br>
              <a:rPr lang="en-US" sz="3200" dirty="0"/>
            </a:br>
            <a:r>
              <a:rPr lang="en-US" sz="1400" dirty="0">
                <a:hlinkClick r:id="rId3"/>
              </a:rPr>
              <a:t>https://libraries.universityofcalifornia.edu/groups/files/slasiac/docs/NegotiatingJournalAgreementsAtUC_ACallToAction_final.pdf</a:t>
            </a:r>
            <a:r>
              <a:rPr lang="en-US" sz="1400" dirty="0"/>
              <a:t>  </a:t>
            </a:r>
            <a:br>
              <a:rPr lang="en-US" sz="3200" dirty="0"/>
            </a:br>
            <a:endParaRPr lang="en-US" sz="3200" dirty="0"/>
          </a:p>
        </p:txBody>
      </p:sp>
      <p:sp>
        <p:nvSpPr>
          <p:cNvPr id="9" name="Text Placeholder 8">
            <a:extLst>
              <a:ext uri="{FF2B5EF4-FFF2-40B4-BE49-F238E27FC236}">
                <a16:creationId xmlns:a16="http://schemas.microsoft.com/office/drawing/2014/main" id="{A1FC9ABA-01CF-044C-A6BB-0F27ED2A66C1}"/>
              </a:ext>
            </a:extLst>
          </p:cNvPr>
          <p:cNvSpPr>
            <a:spLocks noGrp="1"/>
          </p:cNvSpPr>
          <p:nvPr>
            <p:ph type="body" idx="1"/>
          </p:nvPr>
        </p:nvSpPr>
        <p:spPr/>
        <p:txBody>
          <a:bodyPr/>
          <a:lstStyle/>
          <a:p>
            <a:r>
              <a:rPr lang="en-US" sz="2400" dirty="0"/>
              <a:t>We will evaluate all publishers on both cost-benefit and values-based grounds in our cancellation and retention decisions, including conformance to the </a:t>
            </a:r>
            <a:r>
              <a:rPr lang="en-US" sz="2400" b="1" dirty="0"/>
              <a:t>UCOLASC Declaration of Rights and Principles to Transform Scholarly Communication</a:t>
            </a:r>
            <a:r>
              <a:rPr lang="en-US" sz="2400" dirty="0"/>
              <a:t>, and sustainable, transparent, cost-based OA fees.</a:t>
            </a:r>
          </a:p>
          <a:p>
            <a:r>
              <a:rPr lang="en-US" sz="2400" dirty="0"/>
              <a:t>We will adjust our investments to follow and support transformative initiatives mounted by academic authors, editorial boards, and societies when they seek to establish a journal on fair open access principles, including transitioning support from prior legacy journals when necessary.</a:t>
            </a:r>
          </a:p>
          <a:p>
            <a:r>
              <a:rPr lang="en-US" sz="2400" b="1" dirty="0"/>
              <a:t>We will actively seek to partner with other national and global research institutions in transforming research output to OA.</a:t>
            </a:r>
          </a:p>
        </p:txBody>
      </p:sp>
      <p:sp>
        <p:nvSpPr>
          <p:cNvPr id="7" name="Slide Number Placeholder 6">
            <a:extLst>
              <a:ext uri="{FF2B5EF4-FFF2-40B4-BE49-F238E27FC236}">
                <a16:creationId xmlns:a16="http://schemas.microsoft.com/office/drawing/2014/main" id="{B76C9F06-FF79-4D48-9970-FA3C02CBAE2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smtClean="0">
                <a:solidFill>
                  <a:srgbClr val="888888"/>
                </a:solidFill>
                <a:latin typeface="Calibri"/>
                <a:ea typeface="Calibri"/>
                <a:cs typeface="Calibri"/>
                <a:sym typeface="Calibri"/>
              </a:rPr>
              <a:t>8</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8887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16BE9-999E-424F-9B90-EA78B532DF2C}"/>
              </a:ext>
            </a:extLst>
          </p:cNvPr>
          <p:cNvSpPr>
            <a:spLocks noGrp="1"/>
          </p:cNvSpPr>
          <p:nvPr>
            <p:ph type="title"/>
          </p:nvPr>
        </p:nvSpPr>
        <p:spPr/>
        <p:txBody>
          <a:bodyPr/>
          <a:lstStyle/>
          <a:p>
            <a:r>
              <a:rPr lang="en-US" sz="3200" dirty="0">
                <a:solidFill>
                  <a:schemeClr val="tx1"/>
                </a:solidFill>
              </a:rPr>
              <a:t>Call to Action – Stakeholders &amp; Partners</a:t>
            </a:r>
            <a:br>
              <a:rPr lang="en-US" dirty="0">
                <a:solidFill>
                  <a:schemeClr val="tx1"/>
                </a:solidFill>
              </a:rPr>
            </a:br>
            <a:r>
              <a:rPr lang="en-US" sz="1400" dirty="0">
                <a:solidFill>
                  <a:schemeClr val="tx1"/>
                </a:solidFill>
                <a:hlinkClick r:id="rId3">
                  <a:extLst>
                    <a:ext uri="{A12FA001-AC4F-418D-AE19-62706E023703}">
                      <ahyp:hlinkClr xmlns:ahyp="http://schemas.microsoft.com/office/drawing/2018/hyperlinkcolor" val="tx"/>
                    </a:ext>
                  </a:extLst>
                </a:hlinkClick>
              </a:rPr>
              <a:t>https://osc.universityofcalifornia.edu/2018/06/championing-change-in-journal-negotiations/</a:t>
            </a:r>
            <a:r>
              <a:rPr lang="en-US" sz="1400" dirty="0">
                <a:solidFill>
                  <a:schemeClr val="tx1"/>
                </a:solidFill>
              </a:rPr>
              <a:t>   </a:t>
            </a:r>
            <a:br>
              <a:rPr lang="en-US" dirty="0">
                <a:solidFill>
                  <a:schemeClr val="tx1"/>
                </a:solidFill>
              </a:rPr>
            </a:br>
            <a:endParaRPr lang="en-US" dirty="0">
              <a:solidFill>
                <a:schemeClr val="tx1"/>
              </a:solidFill>
            </a:endParaRPr>
          </a:p>
        </p:txBody>
      </p:sp>
      <p:sp>
        <p:nvSpPr>
          <p:cNvPr id="3" name="Text Placeholder 2">
            <a:extLst>
              <a:ext uri="{FF2B5EF4-FFF2-40B4-BE49-F238E27FC236}">
                <a16:creationId xmlns:a16="http://schemas.microsoft.com/office/drawing/2014/main" id="{48663DAB-B244-0D40-A545-AE85C1607FB8}"/>
              </a:ext>
            </a:extLst>
          </p:cNvPr>
          <p:cNvSpPr>
            <a:spLocks noGrp="1"/>
          </p:cNvSpPr>
          <p:nvPr>
            <p:ph type="body" idx="1"/>
          </p:nvPr>
        </p:nvSpPr>
        <p:spPr/>
        <p:txBody>
          <a:bodyPr/>
          <a:lstStyle/>
          <a:p>
            <a:pPr marL="50800" indent="0">
              <a:buNone/>
            </a:pPr>
            <a:r>
              <a:rPr lang="en-US" sz="3600" b="1" dirty="0"/>
              <a:t>Other libraries, research institutions, and consortia must be key strategic partners in transforming the scholarly literature. </a:t>
            </a:r>
            <a:r>
              <a:rPr lang="en-US" sz="3600" dirty="0"/>
              <a:t>We will work proactively with peer institutions across the globe, through the OA2020 initiative and other means, to foster a sense of shared mission, cultivate and share best practices, and to enter into constructive collaborations that can advance our shared goals. </a:t>
            </a:r>
          </a:p>
        </p:txBody>
      </p:sp>
      <p:sp>
        <p:nvSpPr>
          <p:cNvPr id="4" name="Slide Number Placeholder 3">
            <a:extLst>
              <a:ext uri="{FF2B5EF4-FFF2-40B4-BE49-F238E27FC236}">
                <a16:creationId xmlns:a16="http://schemas.microsoft.com/office/drawing/2014/main" id="{96FA9436-BC7A-F94F-A317-37D6BCDF85E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smtClean="0">
                <a:solidFill>
                  <a:srgbClr val="888888"/>
                </a:solidFill>
                <a:latin typeface="Calibri"/>
                <a:ea typeface="Calibri"/>
                <a:cs typeface="Calibri"/>
                <a:sym typeface="Calibri"/>
              </a:rPr>
              <a:t>9</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2678131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3232</TotalTime>
  <Words>1161</Words>
  <Application>Microsoft Macintosh PowerPoint</Application>
  <PresentationFormat>Widescreen</PresentationFormat>
  <Paragraphs>156</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Gungsuh</vt:lpstr>
      <vt:lpstr>Arial</vt:lpstr>
      <vt:lpstr>Baghdad</vt:lpstr>
      <vt:lpstr>Cabin</vt:lpstr>
      <vt:lpstr>Calibri</vt:lpstr>
      <vt:lpstr>Calibri Light</vt:lpstr>
      <vt:lpstr>Cambria</vt:lpstr>
      <vt:lpstr>Office Theme</vt:lpstr>
      <vt:lpstr>PowerPoint Presentation</vt:lpstr>
      <vt:lpstr>Also…</vt:lpstr>
      <vt:lpstr>PowerPoint Presentation</vt:lpstr>
      <vt:lpstr>PowerPoint Presentation</vt:lpstr>
      <vt:lpstr>Declaration</vt:lpstr>
      <vt:lpstr>The Declaration: Assert the R&amp;P when negotiating with publishers during journal license renewals</vt:lpstr>
      <vt:lpstr>OA2020</vt:lpstr>
      <vt:lpstr>Call to Action - Strategic Guiding our Near Term Actions https://libraries.universityofcalifornia.edu/groups/files/slasiac/docs/NegotiatingJournalAgreementsAtUC_ACallToAction_final.pdf   </vt:lpstr>
      <vt:lpstr>Call to Action – Stakeholders &amp; Partners https://osc.universityofcalifornia.edu/2018/06/championing-change-in-journal-negotiations/    </vt:lpstr>
      <vt:lpstr>PowerPoint Presentation</vt:lpstr>
      <vt:lpstr>PowerPoint Presentation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Luna, Leslie</dc:creator>
  <cp:lastModifiedBy>Swift, Allegra</cp:lastModifiedBy>
  <cp:revision>44</cp:revision>
  <dcterms:modified xsi:type="dcterms:W3CDTF">2018-07-24T21:28:59Z</dcterms:modified>
</cp:coreProperties>
</file>