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Montserrat"/>
      <p:regular r:id="rId31"/>
      <p:bold r:id="rId32"/>
      <p:italic r:id="rId33"/>
      <p:boldItalic r:id="rId34"/>
    </p:embeddedFont>
    <p:embeddedFont>
      <p:font typeface="Merriweather"/>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Merriweather-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Merriweather-italic.fntdata"/><Relationship Id="rId14" Type="http://schemas.openxmlformats.org/officeDocument/2006/relationships/slide" Target="slides/slide8.xml"/><Relationship Id="rId36" Type="http://schemas.openxmlformats.org/officeDocument/2006/relationships/font" Target="fonts/Merriweather-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Merriweather-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0" name="Google Shape;1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3e2db4d6fb_2_68: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183" name="Google Shape;183;g3e2db4d6fb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e2db4d6fb_2_73: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188" name="Google Shape;188;g3e2db4d6fb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3e2db4d6fb_2_79: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195" name="Google Shape;195;g3e2db4d6fb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e2db4d6fb_2_88: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05" name="Google Shape;205;g3e2db4d6fb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When one campus does things on their own, it’s much more difficult to share the changes and innovations. The new system allows for code to be pushed to the shared instance...but that only works if you are already using the shared code to start with. CM - talk about the history here.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e2db4d6fb_2_95: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13" name="Google Shape;213;g3e2db4d6fb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lnSpc>
                <a:spcPct val="115000"/>
              </a:lnSpc>
              <a:spcBef>
                <a:spcPts val="0"/>
              </a:spcBef>
              <a:spcAft>
                <a:spcPts val="0"/>
              </a:spcAft>
              <a:buNone/>
            </a:pPr>
            <a:r>
              <a:rPr lang="en"/>
              <a:t>Campus experts? Utilize the IGs! Share information via the CSU Confluence site!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3e2db4d6fb_2_101: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20" name="Google Shape;220;g3e2db4d6fb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3e2db4d6fb_2_111: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31" name="Google Shape;231;g3e2db4d6fb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3e2db4d6fb_2_117: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38" name="Google Shape;238;g3e2db4d6fb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3e2db4d6fb_2_121: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44" name="Google Shape;244;g3e2db4d6fb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3e3e0115ea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Google Shape;252;g3e3e0115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d0372ebc0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Google Shape;135;g3d0372eb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e2db4d6fb_2_128:notes"/>
          <p:cNvSpPr/>
          <p:nvPr>
            <p:ph idx="2" type="sldImg"/>
          </p:nvPr>
        </p:nvSpPr>
        <p:spPr>
          <a:xfrm>
            <a:off x="381175" y="685800"/>
            <a:ext cx="6096400" cy="3429000"/>
          </a:xfrm>
          <a:custGeom>
            <a:pathLst>
              <a:path extrusionOk="0" h="120000" w="120000">
                <a:moveTo>
                  <a:pt x="0" y="0"/>
                </a:moveTo>
                <a:lnTo>
                  <a:pt x="120000" y="0"/>
                </a:lnTo>
                <a:lnTo>
                  <a:pt x="120000" y="120000"/>
                </a:lnTo>
                <a:lnTo>
                  <a:pt x="0" y="120000"/>
                </a:lnTo>
                <a:close/>
              </a:path>
            </a:pathLst>
          </a:custGeom>
        </p:spPr>
      </p:sp>
      <p:sp>
        <p:nvSpPr>
          <p:cNvPr id="257" name="Google Shape;257;g3e2db4d6fb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d0372ebc0_0_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Google Shape;141;g3d0372eb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d0372ebc0_0_1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Google Shape;147;g3d0372ebc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d0372ebc0_0_1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Google Shape;153;g3d0372ebc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d8afb75b2_0_35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Google Shape;159;g3d8afb75b2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d8afb75b2_0_35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Google Shape;165;g3d8afb75b2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d0372ebc0_0_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Google Shape;171;g3d0372ebc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3d8afb75b2_0_34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Google Shape;177;g3d8afb75b2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63" name="Shape 63"/>
        <p:cNvGrpSpPr/>
        <p:nvPr/>
      </p:nvGrpSpPr>
      <p:grpSpPr>
        <a:xfrm>
          <a:off x="0" y="0"/>
          <a:ext cx="0" cy="0"/>
          <a:chOff x="0" y="0"/>
          <a:chExt cx="0" cy="0"/>
        </a:xfrm>
      </p:grpSpPr>
      <p:sp>
        <p:nvSpPr>
          <p:cNvPr id="64" name="Google Shape;64;p14"/>
          <p:cNvSpPr txBox="1"/>
          <p:nvPr>
            <p:ph type="ctrTitle"/>
          </p:nvPr>
        </p:nvSpPr>
        <p:spPr>
          <a:xfrm>
            <a:off x="443450" y="2906213"/>
            <a:ext cx="6154500" cy="1188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65" name="Google Shape;65;p14"/>
          <p:cNvSpPr/>
          <p:nvPr/>
        </p:nvSpPr>
        <p:spPr>
          <a:xfrm>
            <a:off x="581050" y="4392919"/>
            <a:ext cx="60168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66" name="Shape 66"/>
        <p:cNvGrpSpPr/>
        <p:nvPr/>
      </p:nvGrpSpPr>
      <p:grpSpPr>
        <a:xfrm>
          <a:off x="0" y="0"/>
          <a:ext cx="0" cy="0"/>
          <a:chOff x="0" y="0"/>
          <a:chExt cx="0" cy="0"/>
        </a:xfrm>
      </p:grpSpPr>
      <p:sp>
        <p:nvSpPr>
          <p:cNvPr id="67" name="Google Shape;67;p15"/>
          <p:cNvSpPr txBox="1"/>
          <p:nvPr>
            <p:ph type="ctrTitle"/>
          </p:nvPr>
        </p:nvSpPr>
        <p:spPr>
          <a:xfrm>
            <a:off x="565775" y="1583344"/>
            <a:ext cx="6009300" cy="1159875"/>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8" name="Google Shape;68;p15"/>
          <p:cNvSpPr txBox="1"/>
          <p:nvPr>
            <p:ph idx="1" type="subTitle"/>
          </p:nvPr>
        </p:nvSpPr>
        <p:spPr>
          <a:xfrm>
            <a:off x="481675" y="3494044"/>
            <a:ext cx="6093600" cy="819225"/>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69" name="Google Shape;69;p15"/>
          <p:cNvSpPr/>
          <p:nvPr/>
        </p:nvSpPr>
        <p:spPr>
          <a:xfrm>
            <a:off x="581050" y="3055519"/>
            <a:ext cx="60168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70" name="Shape 70"/>
        <p:cNvGrpSpPr/>
        <p:nvPr/>
      </p:nvGrpSpPr>
      <p:grpSpPr>
        <a:xfrm>
          <a:off x="0" y="0"/>
          <a:ext cx="0" cy="0"/>
          <a:chOff x="0" y="0"/>
          <a:chExt cx="0" cy="0"/>
        </a:xfrm>
      </p:grpSpPr>
      <p:sp>
        <p:nvSpPr>
          <p:cNvPr id="71" name="Google Shape;71;p16"/>
          <p:cNvSpPr txBox="1"/>
          <p:nvPr>
            <p:ph type="ctrTitle"/>
          </p:nvPr>
        </p:nvSpPr>
        <p:spPr>
          <a:xfrm>
            <a:off x="565775" y="1583344"/>
            <a:ext cx="6009300" cy="1159875"/>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2" name="Google Shape;72;p16"/>
          <p:cNvSpPr txBox="1"/>
          <p:nvPr>
            <p:ph idx="1" type="subTitle"/>
          </p:nvPr>
        </p:nvSpPr>
        <p:spPr>
          <a:xfrm>
            <a:off x="481675" y="3494044"/>
            <a:ext cx="6093600" cy="819225"/>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73" name="Google Shape;73;p16"/>
          <p:cNvSpPr/>
          <p:nvPr/>
        </p:nvSpPr>
        <p:spPr>
          <a:xfrm>
            <a:off x="581050" y="3055519"/>
            <a:ext cx="60168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74" name="Shape 74"/>
        <p:cNvGrpSpPr/>
        <p:nvPr/>
      </p:nvGrpSpPr>
      <p:grpSpPr>
        <a:xfrm>
          <a:off x="0" y="0"/>
          <a:ext cx="0" cy="0"/>
          <a:chOff x="0" y="0"/>
          <a:chExt cx="0" cy="0"/>
        </a:xfrm>
      </p:grpSpPr>
      <p:sp>
        <p:nvSpPr>
          <p:cNvPr id="75" name="Google Shape;75;p17"/>
          <p:cNvSpPr txBox="1"/>
          <p:nvPr>
            <p:ph idx="1" type="body"/>
          </p:nvPr>
        </p:nvSpPr>
        <p:spPr>
          <a:xfrm>
            <a:off x="1513800" y="2161800"/>
            <a:ext cx="6116400" cy="8199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76" name="Google Shape;76;p17"/>
          <p:cNvSpPr txBox="1"/>
          <p:nvPr/>
        </p:nvSpPr>
        <p:spPr>
          <a:xfrm>
            <a:off x="3593400" y="1181419"/>
            <a:ext cx="1957200" cy="653625"/>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77" name="Google Shape;77;p17"/>
          <p:cNvSpPr/>
          <p:nvPr/>
        </p:nvSpPr>
        <p:spPr>
          <a:xfrm>
            <a:off x="2584275" y="4565606"/>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Google Shape;78;p17"/>
          <p:cNvSpPr/>
          <p:nvPr/>
        </p:nvSpPr>
        <p:spPr>
          <a:xfrm>
            <a:off x="2584275" y="451669"/>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79" name="Shape 79"/>
        <p:cNvGrpSpPr/>
        <p:nvPr/>
      </p:nvGrpSpPr>
      <p:grpSpPr>
        <a:xfrm>
          <a:off x="0" y="0"/>
          <a:ext cx="0" cy="0"/>
          <a:chOff x="0" y="0"/>
          <a:chExt cx="0" cy="0"/>
        </a:xfrm>
      </p:grpSpPr>
      <p:sp>
        <p:nvSpPr>
          <p:cNvPr id="80" name="Google Shape;80;p18"/>
          <p:cNvSpPr txBox="1"/>
          <p:nvPr>
            <p:ph idx="1" type="body"/>
          </p:nvPr>
        </p:nvSpPr>
        <p:spPr>
          <a:xfrm>
            <a:off x="1513800" y="2161800"/>
            <a:ext cx="6116400" cy="8199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81" name="Google Shape;81;p18"/>
          <p:cNvSpPr txBox="1"/>
          <p:nvPr/>
        </p:nvSpPr>
        <p:spPr>
          <a:xfrm>
            <a:off x="3593400" y="1181419"/>
            <a:ext cx="1957200" cy="6536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82" name="Google Shape;82;p18"/>
          <p:cNvSpPr/>
          <p:nvPr/>
        </p:nvSpPr>
        <p:spPr>
          <a:xfrm>
            <a:off x="2584275" y="4565606"/>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Google Shape;83;p18"/>
          <p:cNvSpPr/>
          <p:nvPr/>
        </p:nvSpPr>
        <p:spPr>
          <a:xfrm>
            <a:off x="2584275" y="451669"/>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4" name="Shape 84"/>
        <p:cNvGrpSpPr/>
        <p:nvPr/>
      </p:nvGrpSpPr>
      <p:grpSpPr>
        <a:xfrm>
          <a:off x="0" y="0"/>
          <a:ext cx="0" cy="0"/>
          <a:chOff x="0" y="0"/>
          <a:chExt cx="0" cy="0"/>
        </a:xfrm>
      </p:grpSpPr>
      <p:sp>
        <p:nvSpPr>
          <p:cNvPr id="85" name="Google Shape;85;p19"/>
          <p:cNvSpPr txBox="1"/>
          <p:nvPr>
            <p:ph type="title"/>
          </p:nvPr>
        </p:nvSpPr>
        <p:spPr>
          <a:xfrm>
            <a:off x="457200" y="447620"/>
            <a:ext cx="8229600" cy="10719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86" name="Google Shape;86;p19"/>
          <p:cNvSpPr txBox="1"/>
          <p:nvPr>
            <p:ph idx="1" type="body"/>
          </p:nvPr>
        </p:nvSpPr>
        <p:spPr>
          <a:xfrm>
            <a:off x="561950" y="1880794"/>
            <a:ext cx="8020200" cy="28152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87" name="Google Shape;87;p19"/>
          <p:cNvSpPr/>
          <p:nvPr/>
        </p:nvSpPr>
        <p:spPr>
          <a:xfrm>
            <a:off x="0" y="1118175"/>
            <a:ext cx="412800" cy="2580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88" name="Shape 88"/>
        <p:cNvGrpSpPr/>
        <p:nvPr/>
      </p:nvGrpSpPr>
      <p:grpSpPr>
        <a:xfrm>
          <a:off x="0" y="0"/>
          <a:ext cx="0" cy="0"/>
          <a:chOff x="0" y="0"/>
          <a:chExt cx="0" cy="0"/>
        </a:xfrm>
      </p:grpSpPr>
      <p:sp>
        <p:nvSpPr>
          <p:cNvPr id="89" name="Google Shape;89;p20"/>
          <p:cNvSpPr txBox="1"/>
          <p:nvPr>
            <p:ph type="title"/>
          </p:nvPr>
        </p:nvSpPr>
        <p:spPr>
          <a:xfrm>
            <a:off x="457200" y="447620"/>
            <a:ext cx="8229600" cy="10719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90" name="Google Shape;90;p20"/>
          <p:cNvSpPr txBox="1"/>
          <p:nvPr>
            <p:ph idx="1" type="body"/>
          </p:nvPr>
        </p:nvSpPr>
        <p:spPr>
          <a:xfrm>
            <a:off x="457200" y="1852210"/>
            <a:ext cx="3561000" cy="3073725"/>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91" name="Google Shape;91;p20"/>
          <p:cNvSpPr txBox="1"/>
          <p:nvPr>
            <p:ph idx="2" type="body"/>
          </p:nvPr>
        </p:nvSpPr>
        <p:spPr>
          <a:xfrm>
            <a:off x="5131069" y="1852125"/>
            <a:ext cx="3600000" cy="3073725"/>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92" name="Google Shape;92;p20"/>
          <p:cNvSpPr/>
          <p:nvPr/>
        </p:nvSpPr>
        <p:spPr>
          <a:xfrm>
            <a:off x="0" y="1118175"/>
            <a:ext cx="412800" cy="2580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3" name="Shape 93"/>
        <p:cNvGrpSpPr/>
        <p:nvPr/>
      </p:nvGrpSpPr>
      <p:grpSpPr>
        <a:xfrm>
          <a:off x="0" y="0"/>
          <a:ext cx="0" cy="0"/>
          <a:chOff x="0" y="0"/>
          <a:chExt cx="0" cy="0"/>
        </a:xfrm>
      </p:grpSpPr>
      <p:sp>
        <p:nvSpPr>
          <p:cNvPr id="94" name="Google Shape;94;p21"/>
          <p:cNvSpPr txBox="1"/>
          <p:nvPr>
            <p:ph type="title"/>
          </p:nvPr>
        </p:nvSpPr>
        <p:spPr>
          <a:xfrm>
            <a:off x="457200" y="447620"/>
            <a:ext cx="8229600" cy="10719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5" name="Google Shape;95;p21"/>
          <p:cNvSpPr txBox="1"/>
          <p:nvPr>
            <p:ph idx="1" type="body"/>
          </p:nvPr>
        </p:nvSpPr>
        <p:spPr>
          <a:xfrm>
            <a:off x="397575" y="1846388"/>
            <a:ext cx="2691000" cy="2838375"/>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96" name="Google Shape;96;p21"/>
          <p:cNvSpPr txBox="1"/>
          <p:nvPr>
            <p:ph idx="2" type="body"/>
          </p:nvPr>
        </p:nvSpPr>
        <p:spPr>
          <a:xfrm>
            <a:off x="3226491" y="1846388"/>
            <a:ext cx="2691000" cy="2838375"/>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97" name="Google Shape;97;p21"/>
          <p:cNvSpPr txBox="1"/>
          <p:nvPr>
            <p:ph idx="3" type="body"/>
          </p:nvPr>
        </p:nvSpPr>
        <p:spPr>
          <a:xfrm>
            <a:off x="6055408" y="1846388"/>
            <a:ext cx="2691000" cy="2838375"/>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98" name="Google Shape;98;p21"/>
          <p:cNvSpPr/>
          <p:nvPr/>
        </p:nvSpPr>
        <p:spPr>
          <a:xfrm>
            <a:off x="0" y="1118175"/>
            <a:ext cx="412800" cy="2580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sp>
        <p:nvSpPr>
          <p:cNvPr id="100" name="Google Shape;100;p22"/>
          <p:cNvSpPr txBox="1"/>
          <p:nvPr>
            <p:ph type="title"/>
          </p:nvPr>
        </p:nvSpPr>
        <p:spPr>
          <a:xfrm>
            <a:off x="457200" y="276169"/>
            <a:ext cx="8229600" cy="573075"/>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101" name="Google Shape;101;p22"/>
          <p:cNvSpPr/>
          <p:nvPr/>
        </p:nvSpPr>
        <p:spPr>
          <a:xfrm>
            <a:off x="2584275" y="4565606"/>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2" name="Shape 102"/>
        <p:cNvGrpSpPr/>
        <p:nvPr/>
      </p:nvGrpSpPr>
      <p:grpSpPr>
        <a:xfrm>
          <a:off x="0" y="0"/>
          <a:ext cx="0" cy="0"/>
          <a:chOff x="0" y="0"/>
          <a:chExt cx="0" cy="0"/>
        </a:xfrm>
      </p:grpSpPr>
      <p:sp>
        <p:nvSpPr>
          <p:cNvPr id="103" name="Google Shape;103;p23"/>
          <p:cNvSpPr txBox="1"/>
          <p:nvPr>
            <p:ph idx="1" type="body"/>
          </p:nvPr>
        </p:nvSpPr>
        <p:spPr>
          <a:xfrm>
            <a:off x="588700" y="4406306"/>
            <a:ext cx="7966500" cy="27855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104" name="Google Shape;104;p23"/>
          <p:cNvSpPr/>
          <p:nvPr/>
        </p:nvSpPr>
        <p:spPr>
          <a:xfrm>
            <a:off x="2584275" y="451669"/>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5" name="Shape 10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106" name="Shape 106"/>
        <p:cNvGrpSpPr/>
        <p:nvPr/>
      </p:nvGrpSpPr>
      <p:grpSpPr>
        <a:xfrm>
          <a:off x="0" y="0"/>
          <a:ext cx="0" cy="0"/>
          <a:chOff x="0" y="0"/>
          <a:chExt cx="0" cy="0"/>
        </a:xfrm>
      </p:grpSpPr>
      <p:sp>
        <p:nvSpPr>
          <p:cNvPr id="107" name="Google Shape;107;p25"/>
          <p:cNvSpPr txBox="1"/>
          <p:nvPr>
            <p:ph type="title"/>
          </p:nvPr>
        </p:nvSpPr>
        <p:spPr>
          <a:xfrm>
            <a:off x="457200" y="447620"/>
            <a:ext cx="8229600" cy="10719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8" name="Google Shape;108;p25"/>
          <p:cNvSpPr txBox="1"/>
          <p:nvPr>
            <p:ph idx="1" type="body"/>
          </p:nvPr>
        </p:nvSpPr>
        <p:spPr>
          <a:xfrm>
            <a:off x="561950" y="1880794"/>
            <a:ext cx="8020200" cy="28152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09" name="Google Shape;109;p25"/>
          <p:cNvSpPr/>
          <p:nvPr/>
        </p:nvSpPr>
        <p:spPr>
          <a:xfrm>
            <a:off x="0" y="1118175"/>
            <a:ext cx="412800" cy="2580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110" name="Shape 110"/>
        <p:cNvGrpSpPr/>
        <p:nvPr/>
      </p:nvGrpSpPr>
      <p:grpSpPr>
        <a:xfrm>
          <a:off x="0" y="0"/>
          <a:ext cx="0" cy="0"/>
          <a:chOff x="0" y="0"/>
          <a:chExt cx="0" cy="0"/>
        </a:xfrm>
      </p:grpSpPr>
      <p:sp>
        <p:nvSpPr>
          <p:cNvPr id="111" name="Google Shape;111;p26"/>
          <p:cNvSpPr txBox="1"/>
          <p:nvPr>
            <p:ph type="title"/>
          </p:nvPr>
        </p:nvSpPr>
        <p:spPr>
          <a:xfrm>
            <a:off x="457200" y="447620"/>
            <a:ext cx="8229600" cy="10719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2" name="Google Shape;112;p26"/>
          <p:cNvSpPr txBox="1"/>
          <p:nvPr>
            <p:ph idx="1" type="body"/>
          </p:nvPr>
        </p:nvSpPr>
        <p:spPr>
          <a:xfrm>
            <a:off x="457200" y="1852210"/>
            <a:ext cx="3561000" cy="3073725"/>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113" name="Google Shape;113;p26"/>
          <p:cNvSpPr txBox="1"/>
          <p:nvPr>
            <p:ph idx="2" type="body"/>
          </p:nvPr>
        </p:nvSpPr>
        <p:spPr>
          <a:xfrm>
            <a:off x="5131069" y="1852125"/>
            <a:ext cx="3600000" cy="3073725"/>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114" name="Google Shape;114;p26"/>
          <p:cNvSpPr/>
          <p:nvPr/>
        </p:nvSpPr>
        <p:spPr>
          <a:xfrm>
            <a:off x="0" y="1118175"/>
            <a:ext cx="412800" cy="2580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457200" y="447620"/>
            <a:ext cx="8229600" cy="10719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7" name="Google Shape;117;p27"/>
          <p:cNvSpPr txBox="1"/>
          <p:nvPr>
            <p:ph idx="1" type="body"/>
          </p:nvPr>
        </p:nvSpPr>
        <p:spPr>
          <a:xfrm>
            <a:off x="397575" y="1846388"/>
            <a:ext cx="2691000" cy="2838375"/>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118" name="Google Shape;118;p27"/>
          <p:cNvSpPr txBox="1"/>
          <p:nvPr>
            <p:ph idx="2" type="body"/>
          </p:nvPr>
        </p:nvSpPr>
        <p:spPr>
          <a:xfrm>
            <a:off x="3226491" y="1846388"/>
            <a:ext cx="2691000" cy="2838375"/>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119" name="Google Shape;119;p27"/>
          <p:cNvSpPr txBox="1"/>
          <p:nvPr>
            <p:ph idx="3" type="body"/>
          </p:nvPr>
        </p:nvSpPr>
        <p:spPr>
          <a:xfrm>
            <a:off x="6055408" y="1846388"/>
            <a:ext cx="2691000" cy="2838375"/>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120" name="Google Shape;120;p27"/>
          <p:cNvSpPr/>
          <p:nvPr/>
        </p:nvSpPr>
        <p:spPr>
          <a:xfrm>
            <a:off x="0" y="1118175"/>
            <a:ext cx="412800" cy="2580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121" name="Shape 121"/>
        <p:cNvGrpSpPr/>
        <p:nvPr/>
      </p:nvGrpSpPr>
      <p:grpSpPr>
        <a:xfrm>
          <a:off x="0" y="0"/>
          <a:ext cx="0" cy="0"/>
          <a:chOff x="0" y="0"/>
          <a:chExt cx="0" cy="0"/>
        </a:xfrm>
      </p:grpSpPr>
      <p:sp>
        <p:nvSpPr>
          <p:cNvPr id="122" name="Google Shape;122;p28"/>
          <p:cNvSpPr txBox="1"/>
          <p:nvPr>
            <p:ph type="title"/>
          </p:nvPr>
        </p:nvSpPr>
        <p:spPr>
          <a:xfrm>
            <a:off x="457200" y="276169"/>
            <a:ext cx="8229600" cy="573075"/>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123" name="Google Shape;123;p28"/>
          <p:cNvSpPr/>
          <p:nvPr/>
        </p:nvSpPr>
        <p:spPr>
          <a:xfrm>
            <a:off x="2584275" y="4565606"/>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124" name="Shape 124"/>
        <p:cNvGrpSpPr/>
        <p:nvPr/>
      </p:nvGrpSpPr>
      <p:grpSpPr>
        <a:xfrm>
          <a:off x="0" y="0"/>
          <a:ext cx="0" cy="0"/>
          <a:chOff x="0" y="0"/>
          <a:chExt cx="0" cy="0"/>
        </a:xfrm>
      </p:grpSpPr>
      <p:sp>
        <p:nvSpPr>
          <p:cNvPr id="125" name="Google Shape;125;p29"/>
          <p:cNvSpPr txBox="1"/>
          <p:nvPr>
            <p:ph idx="1" type="body"/>
          </p:nvPr>
        </p:nvSpPr>
        <p:spPr>
          <a:xfrm>
            <a:off x="588700" y="4406306"/>
            <a:ext cx="7966500" cy="27855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126" name="Google Shape;126;p29"/>
          <p:cNvSpPr/>
          <p:nvPr/>
        </p:nvSpPr>
        <p:spPr>
          <a:xfrm>
            <a:off x="2584275" y="451669"/>
            <a:ext cx="3996000" cy="12622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127" name="Shape 1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1.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457200" y="447620"/>
            <a:ext cx="8229600" cy="10719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62" name="Google Shape;62;p13"/>
          <p:cNvSpPr txBox="1"/>
          <p:nvPr>
            <p:ph idx="1" type="body"/>
          </p:nvPr>
        </p:nvSpPr>
        <p:spPr>
          <a:xfrm>
            <a:off x="561950" y="1880794"/>
            <a:ext cx="8020200" cy="28152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drive.google.com/file/d/1jtFy0f77TWLFSDS_H7x3f2z9zqstIhqF/vie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hyperlink" Target="mailto:cmitchell@csusm.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hyperlink" Target="http://www.slidescarniv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31" name="Shape 131"/>
        <p:cNvGrpSpPr/>
        <p:nvPr/>
      </p:nvGrpSpPr>
      <p:grpSpPr>
        <a:xfrm>
          <a:off x="0" y="0"/>
          <a:ext cx="0" cy="0"/>
          <a:chOff x="0" y="0"/>
          <a:chExt cx="0" cy="0"/>
        </a:xfrm>
      </p:grpSpPr>
      <p:sp>
        <p:nvSpPr>
          <p:cNvPr id="132" name="Google Shape;132;p31"/>
          <p:cNvSpPr txBox="1"/>
          <p:nvPr>
            <p:ph type="ctrTitle"/>
          </p:nvPr>
        </p:nvSpPr>
        <p:spPr>
          <a:xfrm>
            <a:off x="311700" y="166075"/>
            <a:ext cx="8520600" cy="1847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ScholarWorks Symposium ‘18</a:t>
            </a:r>
            <a:endParaRPr b="1"/>
          </a:p>
          <a:p>
            <a:pPr indent="0" lvl="0" marL="0">
              <a:spcBef>
                <a:spcPts val="0"/>
              </a:spcBef>
              <a:spcAft>
                <a:spcPts val="0"/>
              </a:spcAft>
              <a:buNone/>
            </a:pPr>
            <a:r>
              <a:t/>
            </a:r>
            <a:endParaRPr/>
          </a:p>
          <a:p>
            <a:pPr indent="0" lvl="0" marL="0">
              <a:spcBef>
                <a:spcPts val="0"/>
              </a:spcBef>
              <a:spcAft>
                <a:spcPts val="0"/>
              </a:spcAft>
              <a:buNone/>
            </a:pPr>
            <a:r>
              <a:rPr lang="en" sz="1800"/>
              <a:t>Where we’ve been, where we are, and where we’re going</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184" name="Shape 184"/>
        <p:cNvGrpSpPr/>
        <p:nvPr/>
      </p:nvGrpSpPr>
      <p:grpSpPr>
        <a:xfrm>
          <a:off x="0" y="0"/>
          <a:ext cx="0" cy="0"/>
          <a:chOff x="0" y="0"/>
          <a:chExt cx="0" cy="0"/>
        </a:xfrm>
      </p:grpSpPr>
      <p:sp>
        <p:nvSpPr>
          <p:cNvPr id="185" name="Google Shape;185;p40"/>
          <p:cNvSpPr txBox="1"/>
          <p:nvPr>
            <p:ph idx="4294967295" type="body"/>
          </p:nvPr>
        </p:nvSpPr>
        <p:spPr>
          <a:xfrm>
            <a:off x="975450" y="877825"/>
            <a:ext cx="7193100" cy="34461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chemeClr val="dk1"/>
              </a:buClr>
              <a:buSzPts val="1100"/>
              <a:buFont typeface="Arial"/>
              <a:buNone/>
            </a:pPr>
            <a:r>
              <a:rPr i="0" lang="en">
                <a:solidFill>
                  <a:schemeClr val="lt1"/>
                </a:solidFill>
                <a:latin typeface="Calibri"/>
                <a:ea typeface="Calibri"/>
                <a:cs typeface="Calibri"/>
                <a:sym typeface="Calibri"/>
              </a:rPr>
              <a:t>If we can put a man on the moon and sequence the human genome, we should be able to devise something close to a universal digital public library.</a:t>
            </a:r>
            <a:endParaRPr i="0">
              <a:solidFill>
                <a:schemeClr val="lt1"/>
              </a:solidFill>
              <a:latin typeface="Calibri"/>
              <a:ea typeface="Calibri"/>
              <a:cs typeface="Calibri"/>
              <a:sym typeface="Calibri"/>
            </a:endParaRPr>
          </a:p>
          <a:p>
            <a:pPr indent="0" lvl="0" marL="0" rtl="0" algn="l">
              <a:lnSpc>
                <a:spcPct val="160000"/>
              </a:lnSpc>
              <a:spcBef>
                <a:spcPts val="900"/>
              </a:spcBef>
              <a:spcAft>
                <a:spcPts val="0"/>
              </a:spcAft>
              <a:buClr>
                <a:schemeClr val="dk1"/>
              </a:buClr>
              <a:buSzPts val="1100"/>
              <a:buFont typeface="Arial"/>
              <a:buNone/>
            </a:pPr>
            <a:r>
              <a:rPr i="0" lang="en">
                <a:solidFill>
                  <a:schemeClr val="lt1"/>
                </a:solidFill>
                <a:latin typeface="Calibri"/>
                <a:ea typeface="Calibri"/>
                <a:cs typeface="Calibri"/>
                <a:sym typeface="Calibri"/>
              </a:rPr>
              <a:t>–Peter Singer</a:t>
            </a:r>
            <a:endParaRPr i="0">
              <a:solidFill>
                <a:schemeClr val="lt1"/>
              </a:solidFill>
              <a:latin typeface="Calibri"/>
              <a:ea typeface="Calibri"/>
              <a:cs typeface="Calibri"/>
              <a:sym typeface="Calibri"/>
            </a:endParaRPr>
          </a:p>
          <a:p>
            <a:pPr indent="0" lvl="0" marL="0" rtl="0" algn="l">
              <a:spcBef>
                <a:spcPts val="900"/>
              </a:spcBef>
              <a:spcAft>
                <a:spcPts val="0"/>
              </a:spcAft>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1"/>
          <p:cNvSpPr txBox="1"/>
          <p:nvPr>
            <p:ph idx="4294967295" type="ctrTitle"/>
          </p:nvPr>
        </p:nvSpPr>
        <p:spPr>
          <a:xfrm>
            <a:off x="1981200" y="502650"/>
            <a:ext cx="6047100" cy="1284525"/>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9600">
                <a:latin typeface="Calibri"/>
                <a:ea typeface="Calibri"/>
                <a:cs typeface="Calibri"/>
                <a:sym typeface="Calibri"/>
              </a:rPr>
              <a:t>Hello!</a:t>
            </a:r>
            <a:endParaRPr sz="9600">
              <a:latin typeface="Calibri"/>
              <a:ea typeface="Calibri"/>
              <a:cs typeface="Calibri"/>
              <a:sym typeface="Calibri"/>
            </a:endParaRPr>
          </a:p>
        </p:txBody>
      </p:sp>
      <p:sp>
        <p:nvSpPr>
          <p:cNvPr id="191" name="Google Shape;191;p41"/>
          <p:cNvSpPr txBox="1"/>
          <p:nvPr>
            <p:ph idx="4294967295" type="subTitle"/>
          </p:nvPr>
        </p:nvSpPr>
        <p:spPr>
          <a:xfrm>
            <a:off x="2026375" y="1639913"/>
            <a:ext cx="6001800" cy="7848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sz="3600">
                <a:solidFill>
                  <a:srgbClr val="FFC800"/>
                </a:solidFill>
                <a:latin typeface="Calibri"/>
                <a:ea typeface="Calibri"/>
                <a:cs typeface="Calibri"/>
                <a:sym typeface="Calibri"/>
              </a:rPr>
              <a:t>I am Carmen Mitchell</a:t>
            </a:r>
            <a:endParaRPr sz="3600">
              <a:solidFill>
                <a:srgbClr val="FFC800"/>
              </a:solidFill>
              <a:latin typeface="Calibri"/>
              <a:ea typeface="Calibri"/>
              <a:cs typeface="Calibri"/>
              <a:sym typeface="Calibri"/>
            </a:endParaRPr>
          </a:p>
        </p:txBody>
      </p:sp>
      <p:sp>
        <p:nvSpPr>
          <p:cNvPr id="192" name="Google Shape;192;p41"/>
          <p:cNvSpPr txBox="1"/>
          <p:nvPr>
            <p:ph idx="4294967295" type="body"/>
          </p:nvPr>
        </p:nvSpPr>
        <p:spPr>
          <a:xfrm>
            <a:off x="2026500" y="2563144"/>
            <a:ext cx="6001800" cy="2362725"/>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a:t>I am here because I love to give presentations. </a:t>
            </a:r>
            <a:endParaRPr/>
          </a:p>
          <a:p>
            <a:pPr indent="0" lvl="0" marL="0" rtl="0">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196" name="Shape 196"/>
        <p:cNvGrpSpPr/>
        <p:nvPr/>
      </p:nvGrpSpPr>
      <p:grpSpPr>
        <a:xfrm>
          <a:off x="0" y="0"/>
          <a:ext cx="0" cy="0"/>
          <a:chOff x="0" y="0"/>
          <a:chExt cx="0" cy="0"/>
        </a:xfrm>
      </p:grpSpPr>
      <p:sp>
        <p:nvSpPr>
          <p:cNvPr id="197" name="Google Shape;197;p42"/>
          <p:cNvSpPr txBox="1"/>
          <p:nvPr>
            <p:ph type="ctrTitle"/>
          </p:nvPr>
        </p:nvSpPr>
        <p:spPr>
          <a:xfrm>
            <a:off x="443450" y="2906213"/>
            <a:ext cx="6154500" cy="1188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lt1"/>
                </a:solidFill>
                <a:latin typeface="Calibri"/>
                <a:ea typeface="Calibri"/>
                <a:cs typeface="Calibri"/>
                <a:sym typeface="Calibri"/>
              </a:rPr>
              <a:t>Planning for the</a:t>
            </a:r>
            <a:r>
              <a:rPr lang="en">
                <a:solidFill>
                  <a:srgbClr val="FFC800"/>
                </a:solidFill>
                <a:latin typeface="Calibri"/>
                <a:ea typeface="Calibri"/>
                <a:cs typeface="Calibri"/>
                <a:sym typeface="Calibri"/>
              </a:rPr>
              <a:t> Future </a:t>
            </a:r>
            <a:r>
              <a:rPr lang="en">
                <a:solidFill>
                  <a:schemeClr val="lt1"/>
                </a:solidFill>
                <a:latin typeface="Calibri"/>
                <a:ea typeface="Calibri"/>
                <a:cs typeface="Calibri"/>
                <a:sym typeface="Calibri"/>
              </a:rPr>
              <a:t>of</a:t>
            </a:r>
            <a:r>
              <a:rPr lang="en">
                <a:solidFill>
                  <a:srgbClr val="FFC800"/>
                </a:solidFill>
                <a:latin typeface="Calibri"/>
                <a:ea typeface="Calibri"/>
                <a:cs typeface="Calibri"/>
                <a:sym typeface="Calibri"/>
              </a:rPr>
              <a:t> </a:t>
            </a:r>
            <a:r>
              <a:rPr lang="en">
                <a:solidFill>
                  <a:schemeClr val="lt1"/>
                </a:solidFill>
                <a:latin typeface="Calibri"/>
                <a:ea typeface="Calibri"/>
                <a:cs typeface="Calibri"/>
                <a:sym typeface="Calibri"/>
              </a:rPr>
              <a:t>ScholarWorks</a:t>
            </a:r>
            <a:endParaRPr>
              <a:solidFill>
                <a:schemeClr val="lt1"/>
              </a:solidFill>
              <a:latin typeface="Calibri"/>
              <a:ea typeface="Calibri"/>
              <a:cs typeface="Calibri"/>
              <a:sym typeface="Calibri"/>
            </a:endParaRPr>
          </a:p>
        </p:txBody>
      </p:sp>
      <p:grpSp>
        <p:nvGrpSpPr>
          <p:cNvPr id="198" name="Google Shape;198;p42"/>
          <p:cNvGrpSpPr/>
          <p:nvPr/>
        </p:nvGrpSpPr>
        <p:grpSpPr>
          <a:xfrm>
            <a:off x="5681434" y="393659"/>
            <a:ext cx="2601832" cy="2209963"/>
            <a:chOff x="576250" y="4319400"/>
            <a:chExt cx="442075" cy="442050"/>
          </a:xfrm>
        </p:grpSpPr>
        <p:sp>
          <p:nvSpPr>
            <p:cNvPr id="199" name="Google Shape;199;p42"/>
            <p:cNvSpPr/>
            <p:nvPr/>
          </p:nvSpPr>
          <p:spPr>
            <a:xfrm>
              <a:off x="576250" y="4319400"/>
              <a:ext cx="442075" cy="442050"/>
            </a:xfrm>
            <a:custGeom>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381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Google Shape;200;p42"/>
            <p:cNvSpPr/>
            <p:nvPr/>
          </p:nvSpPr>
          <p:spPr>
            <a:xfrm>
              <a:off x="595725" y="4668875"/>
              <a:ext cx="73100" cy="73100"/>
            </a:xfrm>
            <a:custGeom>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381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Google Shape;201;p42"/>
            <p:cNvSpPr/>
            <p:nvPr/>
          </p:nvSpPr>
          <p:spPr>
            <a:xfrm>
              <a:off x="652350" y="4711500"/>
              <a:ext cx="46925" cy="46925"/>
            </a:xfrm>
            <a:custGeom>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381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Google Shape;202;p42"/>
            <p:cNvSpPr/>
            <p:nvPr/>
          </p:nvSpPr>
          <p:spPr>
            <a:xfrm>
              <a:off x="579300" y="4638450"/>
              <a:ext cx="46900" cy="46900"/>
            </a:xfrm>
            <a:custGeom>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381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06" name="Shape 206"/>
        <p:cNvGrpSpPr/>
        <p:nvPr/>
      </p:nvGrpSpPr>
      <p:grpSpPr>
        <a:xfrm>
          <a:off x="0" y="0"/>
          <a:ext cx="0" cy="0"/>
          <a:chOff x="0" y="0"/>
          <a:chExt cx="0" cy="0"/>
        </a:xfrm>
      </p:grpSpPr>
      <p:sp>
        <p:nvSpPr>
          <p:cNvPr id="207" name="Google Shape;207;p43"/>
          <p:cNvSpPr txBox="1"/>
          <p:nvPr>
            <p:ph type="title"/>
          </p:nvPr>
        </p:nvSpPr>
        <p:spPr>
          <a:xfrm>
            <a:off x="457200" y="447623"/>
            <a:ext cx="8229600" cy="706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b="0" lang="en" sz="4800">
                <a:latin typeface="Calibri"/>
                <a:ea typeface="Calibri"/>
                <a:cs typeface="Calibri"/>
                <a:sym typeface="Calibri"/>
              </a:rPr>
              <a:t>Why plan?</a:t>
            </a:r>
            <a:r>
              <a:rPr lang="en" sz="4800">
                <a:latin typeface="Calibri"/>
                <a:ea typeface="Calibri"/>
                <a:cs typeface="Calibri"/>
                <a:sym typeface="Calibri"/>
              </a:rPr>
              <a:t> </a:t>
            </a:r>
            <a:endParaRPr sz="4800">
              <a:latin typeface="Calibri"/>
              <a:ea typeface="Calibri"/>
              <a:cs typeface="Calibri"/>
              <a:sym typeface="Calibri"/>
            </a:endParaRPr>
          </a:p>
        </p:txBody>
      </p:sp>
      <p:sp>
        <p:nvSpPr>
          <p:cNvPr id="208" name="Google Shape;208;p43"/>
          <p:cNvSpPr txBox="1"/>
          <p:nvPr>
            <p:ph idx="1" type="body"/>
          </p:nvPr>
        </p:nvSpPr>
        <p:spPr>
          <a:xfrm>
            <a:off x="457200" y="1357375"/>
            <a:ext cx="4037700" cy="35688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a:latin typeface="Calibri"/>
                <a:ea typeface="Calibri"/>
                <a:cs typeface="Calibri"/>
                <a:sym typeface="Calibri"/>
              </a:rPr>
              <a:t>We is smarter than me. </a:t>
            </a:r>
            <a:endParaRPr>
              <a:latin typeface="Calibri"/>
              <a:ea typeface="Calibri"/>
              <a:cs typeface="Calibri"/>
              <a:sym typeface="Calibri"/>
            </a:endParaRPr>
          </a:p>
          <a:p>
            <a:pPr indent="0" lvl="0" marL="0" rtl="0">
              <a:spcBef>
                <a:spcPts val="600"/>
              </a:spcBef>
              <a:spcAft>
                <a:spcPts val="0"/>
              </a:spcAft>
              <a:buNone/>
            </a:pPr>
            <a:r>
              <a:t/>
            </a:r>
            <a:endParaRPr sz="600">
              <a:latin typeface="Calibri"/>
              <a:ea typeface="Calibri"/>
              <a:cs typeface="Calibri"/>
              <a:sym typeface="Calibri"/>
            </a:endParaRPr>
          </a:p>
          <a:p>
            <a:pPr indent="0" lvl="0" marL="0" rtl="0">
              <a:spcBef>
                <a:spcPts val="600"/>
              </a:spcBef>
              <a:spcAft>
                <a:spcPts val="0"/>
              </a:spcAft>
              <a:buNone/>
            </a:pPr>
            <a:r>
              <a:rPr lang="en">
                <a:latin typeface="Calibri"/>
                <a:ea typeface="Calibri"/>
                <a:cs typeface="Calibri"/>
                <a:sym typeface="Calibri"/>
              </a:rPr>
              <a:t>The Samvera Way: investment is in a framework, not an application. </a:t>
            </a:r>
            <a:endParaRPr>
              <a:latin typeface="Calibri"/>
              <a:ea typeface="Calibri"/>
              <a:cs typeface="Calibri"/>
              <a:sym typeface="Calibri"/>
            </a:endParaRPr>
          </a:p>
          <a:p>
            <a:pPr indent="0" lvl="0" marL="0" rtl="0">
              <a:spcBef>
                <a:spcPts val="600"/>
              </a:spcBef>
              <a:spcAft>
                <a:spcPts val="0"/>
              </a:spcAft>
              <a:buNone/>
            </a:pPr>
            <a:r>
              <a:t/>
            </a:r>
            <a:endParaRPr sz="600">
              <a:latin typeface="Calibri"/>
              <a:ea typeface="Calibri"/>
              <a:cs typeface="Calibri"/>
              <a:sym typeface="Calibri"/>
            </a:endParaRPr>
          </a:p>
          <a:p>
            <a:pPr indent="0" lvl="0" marL="0">
              <a:spcBef>
                <a:spcPts val="600"/>
              </a:spcBef>
              <a:spcAft>
                <a:spcPts val="0"/>
              </a:spcAft>
              <a:buNone/>
            </a:pPr>
            <a:r>
              <a:rPr lang="en">
                <a:latin typeface="Calibri"/>
                <a:ea typeface="Calibri"/>
                <a:cs typeface="Calibri"/>
                <a:sym typeface="Calibri"/>
              </a:rPr>
              <a:t>Share our strengths and expertise.</a:t>
            </a:r>
            <a:endParaRPr>
              <a:latin typeface="Calibri"/>
              <a:ea typeface="Calibri"/>
              <a:cs typeface="Calibri"/>
              <a:sym typeface="Calibri"/>
            </a:endParaRPr>
          </a:p>
        </p:txBody>
      </p:sp>
      <p:sp>
        <p:nvSpPr>
          <p:cNvPr id="209" name="Google Shape;209;p43"/>
          <p:cNvSpPr txBox="1"/>
          <p:nvPr>
            <p:ph idx="2" type="body"/>
          </p:nvPr>
        </p:nvSpPr>
        <p:spPr>
          <a:xfrm>
            <a:off x="5131069" y="1852125"/>
            <a:ext cx="3600000" cy="3073725"/>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t/>
            </a:r>
            <a:endParaRPr/>
          </a:p>
        </p:txBody>
      </p:sp>
      <p:pic>
        <p:nvPicPr>
          <p:cNvPr descr="the-hague-day-two_25349823353_o.jpg" id="210" name="Google Shape;210;p43"/>
          <p:cNvPicPr preferRelativeResize="0"/>
          <p:nvPr/>
        </p:nvPicPr>
        <p:blipFill>
          <a:blip r:embed="rId3">
            <a:alphaModFix/>
          </a:blip>
          <a:stretch>
            <a:fillRect/>
          </a:stretch>
        </p:blipFill>
        <p:spPr>
          <a:xfrm>
            <a:off x="4797950" y="1531406"/>
            <a:ext cx="4346051" cy="36162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214" name="Shape 214"/>
        <p:cNvGrpSpPr/>
        <p:nvPr/>
      </p:nvGrpSpPr>
      <p:grpSpPr>
        <a:xfrm>
          <a:off x="0" y="0"/>
          <a:ext cx="0" cy="0"/>
          <a:chOff x="0" y="0"/>
          <a:chExt cx="0" cy="0"/>
        </a:xfrm>
      </p:grpSpPr>
      <p:sp>
        <p:nvSpPr>
          <p:cNvPr id="215" name="Google Shape;215;p44"/>
          <p:cNvSpPr txBox="1"/>
          <p:nvPr>
            <p:ph type="title"/>
          </p:nvPr>
        </p:nvSpPr>
        <p:spPr>
          <a:xfrm>
            <a:off x="457200" y="427557"/>
            <a:ext cx="8229600" cy="1071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0" lang="en">
                <a:latin typeface="Calibri"/>
                <a:ea typeface="Calibri"/>
                <a:cs typeface="Calibri"/>
                <a:sym typeface="Calibri"/>
              </a:rPr>
              <a:t>It's about </a:t>
            </a:r>
            <a:r>
              <a:rPr b="0" lang="en">
                <a:latin typeface="Calibri"/>
                <a:ea typeface="Calibri"/>
                <a:cs typeface="Calibri"/>
                <a:sym typeface="Calibri"/>
              </a:rPr>
              <a:t>utilizing</a:t>
            </a:r>
            <a:r>
              <a:rPr b="0" lang="en">
                <a:latin typeface="Calibri"/>
                <a:ea typeface="Calibri"/>
                <a:cs typeface="Calibri"/>
                <a:sym typeface="Calibri"/>
              </a:rPr>
              <a:t> the </a:t>
            </a:r>
            <a:r>
              <a:rPr b="0" lang="en">
                <a:solidFill>
                  <a:srgbClr val="FFC800"/>
                </a:solidFill>
                <a:latin typeface="Calibri"/>
                <a:ea typeface="Calibri"/>
                <a:cs typeface="Calibri"/>
                <a:sym typeface="Calibri"/>
              </a:rPr>
              <a:t>expertise</a:t>
            </a:r>
            <a:r>
              <a:rPr b="0" lang="en">
                <a:latin typeface="Calibri"/>
                <a:ea typeface="Calibri"/>
                <a:cs typeface="Calibri"/>
                <a:sym typeface="Calibri"/>
              </a:rPr>
              <a:t> of the </a:t>
            </a:r>
            <a:r>
              <a:rPr b="0" lang="en">
                <a:solidFill>
                  <a:srgbClr val="FFC800"/>
                </a:solidFill>
                <a:latin typeface="Calibri"/>
                <a:ea typeface="Calibri"/>
                <a:cs typeface="Calibri"/>
                <a:sym typeface="Calibri"/>
              </a:rPr>
              <a:t>people</a:t>
            </a:r>
            <a:r>
              <a:rPr b="0" lang="en">
                <a:latin typeface="Calibri"/>
                <a:ea typeface="Calibri"/>
                <a:cs typeface="Calibri"/>
                <a:sym typeface="Calibri"/>
              </a:rPr>
              <a:t> who </a:t>
            </a:r>
            <a:r>
              <a:rPr b="0" lang="en">
                <a:solidFill>
                  <a:srgbClr val="FFC800"/>
                </a:solidFill>
                <a:latin typeface="Calibri"/>
                <a:ea typeface="Calibri"/>
                <a:cs typeface="Calibri"/>
                <a:sym typeface="Calibri"/>
              </a:rPr>
              <a:t>[already]</a:t>
            </a:r>
            <a:r>
              <a:rPr b="0" lang="en">
                <a:latin typeface="Calibri"/>
                <a:ea typeface="Calibri"/>
                <a:cs typeface="Calibri"/>
                <a:sym typeface="Calibri"/>
              </a:rPr>
              <a:t> do the work</a:t>
            </a:r>
            <a:endParaRPr b="0">
              <a:latin typeface="Calibri"/>
              <a:ea typeface="Calibri"/>
              <a:cs typeface="Calibri"/>
              <a:sym typeface="Calibri"/>
            </a:endParaRPr>
          </a:p>
        </p:txBody>
      </p:sp>
      <p:sp>
        <p:nvSpPr>
          <p:cNvPr id="216" name="Google Shape;216;p44"/>
          <p:cNvSpPr txBox="1"/>
          <p:nvPr>
            <p:ph idx="1" type="body"/>
          </p:nvPr>
        </p:nvSpPr>
        <p:spPr>
          <a:xfrm>
            <a:off x="561900" y="1626544"/>
            <a:ext cx="8020200" cy="2815200"/>
          </a:xfrm>
          <a:prstGeom prst="rect">
            <a:avLst/>
          </a:prstGeom>
        </p:spPr>
        <p:txBody>
          <a:bodyPr anchorCtr="0" anchor="t" bIns="91425" lIns="91425" spcFirstLastPara="1" rIns="91425" wrap="square" tIns="91425">
            <a:noAutofit/>
          </a:bodyPr>
          <a:lstStyle/>
          <a:p>
            <a:pPr indent="0" lvl="0" marL="91440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a:spcBef>
                <a:spcPts val="600"/>
              </a:spcBef>
              <a:spcAft>
                <a:spcPts val="0"/>
              </a:spcAft>
              <a:buNone/>
            </a:pPr>
            <a:r>
              <a:t/>
            </a:r>
            <a:endParaRPr/>
          </a:p>
        </p:txBody>
      </p:sp>
      <p:pic>
        <p:nvPicPr>
          <p:cNvPr id="217" name="Google Shape;217;p44"/>
          <p:cNvPicPr preferRelativeResize="0"/>
          <p:nvPr/>
        </p:nvPicPr>
        <p:blipFill>
          <a:blip r:embed="rId3">
            <a:alphaModFix/>
          </a:blip>
          <a:stretch>
            <a:fillRect/>
          </a:stretch>
        </p:blipFill>
        <p:spPr>
          <a:xfrm>
            <a:off x="1805264" y="1481461"/>
            <a:ext cx="4800601" cy="36038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45"/>
          <p:cNvSpPr txBox="1"/>
          <p:nvPr>
            <p:ph idx="4294967295" type="title"/>
          </p:nvPr>
        </p:nvSpPr>
        <p:spPr>
          <a:xfrm>
            <a:off x="457200" y="2056376"/>
            <a:ext cx="8229600" cy="75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4800">
                <a:latin typeface="Calibri"/>
                <a:ea typeface="Calibri"/>
                <a:cs typeface="Calibri"/>
                <a:sym typeface="Calibri"/>
              </a:rPr>
              <a:t>We might need </a:t>
            </a:r>
            <a:r>
              <a:rPr b="0" lang="en" sz="4800">
                <a:solidFill>
                  <a:srgbClr val="FFC800"/>
                </a:solidFill>
                <a:latin typeface="Calibri"/>
                <a:ea typeface="Calibri"/>
                <a:cs typeface="Calibri"/>
                <a:sym typeface="Calibri"/>
              </a:rPr>
              <a:t>HELP</a:t>
            </a:r>
            <a:endParaRPr b="0" sz="4800">
              <a:solidFill>
                <a:srgbClr val="FFC800"/>
              </a:solidFill>
              <a:latin typeface="Calibri"/>
              <a:ea typeface="Calibri"/>
              <a:cs typeface="Calibri"/>
              <a:sym typeface="Calibri"/>
            </a:endParaRPr>
          </a:p>
        </p:txBody>
      </p:sp>
      <p:sp>
        <p:nvSpPr>
          <p:cNvPr id="223" name="Google Shape;223;p45"/>
          <p:cNvSpPr txBox="1"/>
          <p:nvPr>
            <p:ph idx="4294967295" type="subTitle"/>
          </p:nvPr>
        </p:nvSpPr>
        <p:spPr>
          <a:xfrm>
            <a:off x="317000" y="3162975"/>
            <a:ext cx="8477400" cy="178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Calibri"/>
                <a:ea typeface="Calibri"/>
                <a:cs typeface="Calibri"/>
                <a:sym typeface="Calibri"/>
              </a:rPr>
              <a:t>$52,500 budget request to COLD for enhancements!</a:t>
            </a:r>
            <a:endParaRPr>
              <a:latin typeface="Calibri"/>
              <a:ea typeface="Calibri"/>
              <a:cs typeface="Calibri"/>
              <a:sym typeface="Calibri"/>
            </a:endParaRPr>
          </a:p>
          <a:p>
            <a:pPr indent="0" lvl="0" marL="0" rtl="0" algn="ctr">
              <a:spcBef>
                <a:spcPts val="600"/>
              </a:spcBef>
              <a:spcAft>
                <a:spcPts val="0"/>
              </a:spcAft>
              <a:buNone/>
            </a:pPr>
            <a:r>
              <a:t/>
            </a:r>
            <a:endParaRPr>
              <a:latin typeface="Calibri"/>
              <a:ea typeface="Calibri"/>
              <a:cs typeface="Calibri"/>
              <a:sym typeface="Calibri"/>
            </a:endParaRPr>
          </a:p>
          <a:p>
            <a:pPr indent="0" lvl="0" marL="0" rtl="0" algn="ctr">
              <a:spcBef>
                <a:spcPts val="600"/>
              </a:spcBef>
              <a:spcAft>
                <a:spcPts val="0"/>
              </a:spcAft>
              <a:buNone/>
            </a:pPr>
            <a:r>
              <a:rPr lang="en">
                <a:latin typeface="Calibri"/>
                <a:ea typeface="Calibri"/>
                <a:cs typeface="Calibri"/>
                <a:sym typeface="Calibri"/>
              </a:rPr>
              <a:t>We need your </a:t>
            </a:r>
            <a:r>
              <a:rPr lang="en">
                <a:solidFill>
                  <a:srgbClr val="FFC800"/>
                </a:solidFill>
                <a:latin typeface="Calibri"/>
                <a:ea typeface="Calibri"/>
                <a:cs typeface="Calibri"/>
                <a:sym typeface="Calibri"/>
              </a:rPr>
              <a:t>ideas: </a:t>
            </a:r>
            <a:r>
              <a:rPr lang="en">
                <a:latin typeface="Calibri"/>
                <a:ea typeface="Calibri"/>
                <a:cs typeface="Calibri"/>
                <a:sym typeface="Calibri"/>
              </a:rPr>
              <a:t>http://bit.ly/SWSY2018</a:t>
            </a:r>
            <a:endParaRPr>
              <a:latin typeface="Calibri"/>
              <a:ea typeface="Calibri"/>
              <a:cs typeface="Calibri"/>
              <a:sym typeface="Calibri"/>
            </a:endParaRPr>
          </a:p>
        </p:txBody>
      </p:sp>
      <p:sp>
        <p:nvSpPr>
          <p:cNvPr id="224" name="Google Shape;224;p45"/>
          <p:cNvSpPr/>
          <p:nvPr/>
        </p:nvSpPr>
        <p:spPr>
          <a:xfrm>
            <a:off x="3979200" y="2949856"/>
            <a:ext cx="1185600" cy="495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25" name="Google Shape;225;p45"/>
          <p:cNvGrpSpPr/>
          <p:nvPr/>
        </p:nvGrpSpPr>
        <p:grpSpPr>
          <a:xfrm>
            <a:off x="3708069" y="616427"/>
            <a:ext cx="2094640" cy="1334057"/>
            <a:chOff x="568950" y="3686775"/>
            <a:chExt cx="472500" cy="362900"/>
          </a:xfrm>
        </p:grpSpPr>
        <p:sp>
          <p:nvSpPr>
            <p:cNvPr id="226" name="Google Shape;226;p45"/>
            <p:cNvSpPr/>
            <p:nvPr/>
          </p:nvSpPr>
          <p:spPr>
            <a:xfrm>
              <a:off x="568950" y="3686775"/>
              <a:ext cx="472500" cy="362900"/>
            </a:xfrm>
            <a:custGeom>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Google Shape;227;p45"/>
            <p:cNvSpPr/>
            <p:nvPr/>
          </p:nvSpPr>
          <p:spPr>
            <a:xfrm>
              <a:off x="645650" y="3820725"/>
              <a:ext cx="34125" cy="34125"/>
            </a:xfrm>
            <a:custGeom>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Google Shape;228;p45"/>
            <p:cNvSpPr/>
            <p:nvPr/>
          </p:nvSpPr>
          <p:spPr>
            <a:xfrm>
              <a:off x="747950" y="3753750"/>
              <a:ext cx="85275" cy="12200"/>
            </a:xfrm>
            <a:custGeom>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46"/>
          <p:cNvPicPr preferRelativeResize="0"/>
          <p:nvPr/>
        </p:nvPicPr>
        <p:blipFill rotWithShape="1">
          <a:blip r:embed="rId3">
            <a:alphaModFix/>
          </a:blip>
          <a:srcRect b="0" l="0" r="0" t="0"/>
          <a:stretch/>
        </p:blipFill>
        <p:spPr>
          <a:xfrm>
            <a:off x="0" y="0"/>
            <a:ext cx="9143998" cy="5143499"/>
          </a:xfrm>
          <a:prstGeom prst="rect">
            <a:avLst/>
          </a:prstGeom>
          <a:noFill/>
          <a:ln>
            <a:noFill/>
          </a:ln>
        </p:spPr>
      </p:pic>
      <p:sp>
        <p:nvSpPr>
          <p:cNvPr id="234" name="Google Shape;234;p46"/>
          <p:cNvSpPr/>
          <p:nvPr/>
        </p:nvSpPr>
        <p:spPr>
          <a:xfrm>
            <a:off x="-6950" y="1108013"/>
            <a:ext cx="3903300" cy="2927475"/>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Google Shape;235;p46"/>
          <p:cNvSpPr txBox="1"/>
          <p:nvPr>
            <p:ph idx="4294967295" type="title"/>
          </p:nvPr>
        </p:nvSpPr>
        <p:spPr>
          <a:xfrm>
            <a:off x="286200" y="1262831"/>
            <a:ext cx="3539400" cy="259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AA84F"/>
                </a:solidFill>
                <a:latin typeface="Calibri"/>
                <a:ea typeface="Calibri"/>
                <a:cs typeface="Calibri"/>
                <a:sym typeface="Calibri"/>
              </a:rPr>
              <a:t>ScholarWorks Symposium 2019 </a:t>
            </a:r>
            <a:r>
              <a:rPr lang="en">
                <a:solidFill>
                  <a:srgbClr val="1D98C7"/>
                </a:solidFill>
                <a:latin typeface="Calibri"/>
                <a:ea typeface="Calibri"/>
                <a:cs typeface="Calibri"/>
                <a:sym typeface="Calibri"/>
              </a:rPr>
              <a:t>Codesprint! </a:t>
            </a:r>
            <a:endParaRPr>
              <a:solidFill>
                <a:srgbClr val="1D98C7"/>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7" title="IMG_8025.mp4">
            <a:hlinkClick r:id="rId3"/>
          </p:cNvPr>
          <p:cNvSpPr/>
          <p:nvPr/>
        </p:nvSpPr>
        <p:spPr>
          <a:xfrm>
            <a:off x="2733040" y="1204594"/>
            <a:ext cx="3429000" cy="2571750"/>
          </a:xfrm>
          <a:prstGeom prst="rect">
            <a:avLst/>
          </a:prstGeom>
          <a:noFill/>
          <a:ln>
            <a:noFill/>
          </a:ln>
        </p:spPr>
      </p:sp>
      <p:sp>
        <p:nvSpPr>
          <p:cNvPr id="241" name="Google Shape;241;p47"/>
          <p:cNvSpPr txBox="1"/>
          <p:nvPr/>
        </p:nvSpPr>
        <p:spPr>
          <a:xfrm>
            <a:off x="2574675" y="4181900"/>
            <a:ext cx="3947700" cy="18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Video © Carmen Mitchell, all rights reserved.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245" name="Shape 245"/>
        <p:cNvGrpSpPr/>
        <p:nvPr/>
      </p:nvGrpSpPr>
      <p:grpSpPr>
        <a:xfrm>
          <a:off x="0" y="0"/>
          <a:ext cx="0" cy="0"/>
          <a:chOff x="0" y="0"/>
          <a:chExt cx="0" cy="0"/>
        </a:xfrm>
      </p:grpSpPr>
      <p:sp>
        <p:nvSpPr>
          <p:cNvPr id="246" name="Google Shape;246;p48"/>
          <p:cNvSpPr txBox="1"/>
          <p:nvPr>
            <p:ph idx="4294967295" type="ctrTitle"/>
          </p:nvPr>
        </p:nvSpPr>
        <p:spPr>
          <a:xfrm>
            <a:off x="457200" y="611792"/>
            <a:ext cx="7772400" cy="1159875"/>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latin typeface="Calibri"/>
                <a:ea typeface="Calibri"/>
                <a:cs typeface="Calibri"/>
                <a:sym typeface="Calibri"/>
              </a:rPr>
              <a:t>THANKS!</a:t>
            </a:r>
            <a:endParaRPr sz="9600">
              <a:latin typeface="Calibri"/>
              <a:ea typeface="Calibri"/>
              <a:cs typeface="Calibri"/>
              <a:sym typeface="Calibri"/>
            </a:endParaRPr>
          </a:p>
        </p:txBody>
      </p:sp>
      <p:sp>
        <p:nvSpPr>
          <p:cNvPr id="247" name="Google Shape;247;p48"/>
          <p:cNvSpPr txBox="1"/>
          <p:nvPr>
            <p:ph idx="4294967295" type="subTitle"/>
          </p:nvPr>
        </p:nvSpPr>
        <p:spPr>
          <a:xfrm>
            <a:off x="1046542" y="1639913"/>
            <a:ext cx="65937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4800">
                <a:solidFill>
                  <a:srgbClr val="FFC800"/>
                </a:solidFill>
                <a:latin typeface="Calibri"/>
                <a:ea typeface="Calibri"/>
                <a:cs typeface="Calibri"/>
                <a:sym typeface="Calibri"/>
              </a:rPr>
              <a:t>Any questions?</a:t>
            </a:r>
            <a:endParaRPr sz="4800">
              <a:solidFill>
                <a:srgbClr val="FFC800"/>
              </a:solidFill>
              <a:latin typeface="Calibri"/>
              <a:ea typeface="Calibri"/>
              <a:cs typeface="Calibri"/>
              <a:sym typeface="Calibri"/>
            </a:endParaRPr>
          </a:p>
        </p:txBody>
      </p:sp>
      <p:sp>
        <p:nvSpPr>
          <p:cNvPr id="248" name="Google Shape;248;p48"/>
          <p:cNvSpPr txBox="1"/>
          <p:nvPr>
            <p:ph idx="4294967295" type="body"/>
          </p:nvPr>
        </p:nvSpPr>
        <p:spPr>
          <a:xfrm>
            <a:off x="2324959" y="2837206"/>
            <a:ext cx="4863900" cy="18282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a:t>You can find me at:</a:t>
            </a:r>
            <a:endParaRPr/>
          </a:p>
          <a:p>
            <a:pPr indent="0" lvl="0" marL="0">
              <a:spcBef>
                <a:spcPts val="600"/>
              </a:spcBef>
              <a:spcAft>
                <a:spcPts val="0"/>
              </a:spcAft>
              <a:buNone/>
            </a:pPr>
            <a:r>
              <a:rPr lang="en" u="sng">
                <a:solidFill>
                  <a:schemeClr val="hlink"/>
                </a:solidFill>
                <a:hlinkClick r:id="rId3"/>
              </a:rPr>
              <a:t>cmitchell@csusm.edu</a:t>
            </a:r>
            <a:endParaRPr/>
          </a:p>
          <a:p>
            <a:pPr indent="0" lvl="0" marL="0" rtl="0">
              <a:spcBef>
                <a:spcPts val="600"/>
              </a:spcBef>
              <a:spcAft>
                <a:spcPts val="0"/>
              </a:spcAft>
              <a:buNone/>
            </a:pPr>
            <a:r>
              <a:t/>
            </a:r>
            <a:endParaRPr/>
          </a:p>
        </p:txBody>
      </p:sp>
      <p:sp>
        <p:nvSpPr>
          <p:cNvPr id="249" name="Google Shape;249;p48"/>
          <p:cNvSpPr/>
          <p:nvPr/>
        </p:nvSpPr>
        <p:spPr>
          <a:xfrm>
            <a:off x="1335007" y="2508606"/>
            <a:ext cx="6016800" cy="126300"/>
          </a:xfrm>
          <a:prstGeom prst="rect">
            <a:avLst/>
          </a:prstGeom>
          <a:solidFill>
            <a:srgbClr val="FFFFFF"/>
          </a:solidFill>
          <a:ln>
            <a:noFill/>
          </a:ln>
        </p:spPr>
        <p:txBody>
          <a:bodyPr anchorCtr="0" anchor="ctr" bIns="91425" lIns="91425" spcFirstLastPara="1" rIns="91425" wrap="square" tIns="91425">
            <a:noAutofit/>
          </a:bodyPr>
          <a:lstStyle/>
          <a:p>
            <a:pPr indent="0" lvl="0" mar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9"/>
          <p:cNvSpPr txBox="1"/>
          <p:nvPr>
            <p:ph idx="1" type="body"/>
          </p:nvPr>
        </p:nvSpPr>
        <p:spPr>
          <a:xfrm>
            <a:off x="322675" y="1882911"/>
            <a:ext cx="7966500" cy="914700"/>
          </a:xfrm>
          <a:prstGeom prst="rect">
            <a:avLst/>
          </a:prstGeom>
        </p:spPr>
        <p:txBody>
          <a:bodyPr anchorCtr="0" anchor="t" bIns="91425" lIns="91425" spcFirstLastPara="1" rIns="91425" wrap="square" tIns="91425">
            <a:noAutofit/>
          </a:bodyPr>
          <a:lstStyle/>
          <a:p>
            <a:pPr indent="0" lvl="0" marL="0" rtl="0">
              <a:spcBef>
                <a:spcPts val="360"/>
              </a:spcBef>
              <a:spcAft>
                <a:spcPts val="0"/>
              </a:spcAft>
              <a:buClr>
                <a:schemeClr val="dk1"/>
              </a:buClr>
              <a:buSzPts val="1100"/>
              <a:buFont typeface="Arial"/>
              <a:buNone/>
            </a:pPr>
            <a:r>
              <a:rPr lang="en" sz="7200">
                <a:solidFill>
                  <a:schemeClr val="lt1"/>
                </a:solidFill>
                <a:latin typeface="Calibri"/>
                <a:ea typeface="Calibri"/>
                <a:cs typeface="Calibri"/>
                <a:sym typeface="Calibri"/>
              </a:rPr>
              <a:t>bit.ly/SWsurvey2018</a:t>
            </a:r>
            <a:endParaRPr sz="7200">
              <a:solidFill>
                <a:schemeClr val="lt1"/>
              </a:solidFill>
              <a:latin typeface="Calibri"/>
              <a:ea typeface="Calibri"/>
              <a:cs typeface="Calibri"/>
              <a:sym typeface="Calibri"/>
            </a:endParaRPr>
          </a:p>
          <a:p>
            <a:pPr indent="0" lvl="0" marL="0">
              <a:spcBef>
                <a:spcPts val="36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36" name="Shape 136"/>
        <p:cNvGrpSpPr/>
        <p:nvPr/>
      </p:nvGrpSpPr>
      <p:grpSpPr>
        <a:xfrm>
          <a:off x="0" y="0"/>
          <a:ext cx="0" cy="0"/>
          <a:chOff x="0" y="0"/>
          <a:chExt cx="0" cy="0"/>
        </a:xfrm>
      </p:grpSpPr>
      <p:sp>
        <p:nvSpPr>
          <p:cNvPr id="137" name="Google Shape;137;p3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ScholarWorks is:</a:t>
            </a:r>
            <a:endParaRPr/>
          </a:p>
        </p:txBody>
      </p:sp>
      <p:sp>
        <p:nvSpPr>
          <p:cNvPr id="138" name="Google Shape;138;p32"/>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400"/>
          </a:p>
          <a:p>
            <a:pPr indent="0" lvl="0" marL="0" rtl="0">
              <a:spcBef>
                <a:spcPts val="1600"/>
              </a:spcBef>
              <a:spcAft>
                <a:spcPts val="0"/>
              </a:spcAft>
              <a:buNone/>
            </a:pPr>
            <a:r>
              <a:rPr lang="en" sz="1800"/>
              <a:t>Application: DSpace -&gt; Hyrax</a:t>
            </a:r>
            <a:endParaRPr sz="1800"/>
          </a:p>
          <a:p>
            <a:pPr indent="0" lvl="0" marL="0" rtl="0">
              <a:spcBef>
                <a:spcPts val="1600"/>
              </a:spcBef>
              <a:spcAft>
                <a:spcPts val="0"/>
              </a:spcAft>
              <a:buNone/>
            </a:pPr>
            <a:r>
              <a:t/>
            </a:r>
            <a:endParaRPr sz="1800"/>
          </a:p>
          <a:p>
            <a:pPr indent="0" lvl="0" marL="0" rtl="0">
              <a:spcBef>
                <a:spcPts val="1600"/>
              </a:spcBef>
              <a:spcAft>
                <a:spcPts val="0"/>
              </a:spcAft>
              <a:buNone/>
            </a:pPr>
            <a:r>
              <a:rPr lang="en" sz="1800"/>
              <a:t>Platform: Broad domain of shared services</a:t>
            </a:r>
            <a:endParaRPr sz="1800"/>
          </a:p>
          <a:p>
            <a:pPr indent="0" lvl="0" marL="0" rtl="0">
              <a:spcBef>
                <a:spcPts val="1600"/>
              </a:spcBef>
              <a:spcAft>
                <a:spcPts val="0"/>
              </a:spcAft>
              <a:buNone/>
            </a:pPr>
            <a:r>
              <a:t/>
            </a:r>
            <a:endParaRPr sz="1800"/>
          </a:p>
          <a:p>
            <a:pPr indent="0" lvl="0" marL="0">
              <a:spcBef>
                <a:spcPts val="1600"/>
              </a:spcBef>
              <a:spcAft>
                <a:spcPts val="1600"/>
              </a:spcAft>
              <a:buNone/>
            </a:pPr>
            <a:r>
              <a:rPr lang="en" sz="1800"/>
              <a:t>Community:  Cross campus information professionals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58" name="Shape 258"/>
        <p:cNvGrpSpPr/>
        <p:nvPr/>
      </p:nvGrpSpPr>
      <p:grpSpPr>
        <a:xfrm>
          <a:off x="0" y="0"/>
          <a:ext cx="0" cy="0"/>
          <a:chOff x="0" y="0"/>
          <a:chExt cx="0" cy="0"/>
        </a:xfrm>
      </p:grpSpPr>
      <p:sp>
        <p:nvSpPr>
          <p:cNvPr id="259" name="Google Shape;259;p50"/>
          <p:cNvSpPr txBox="1"/>
          <p:nvPr>
            <p:ph type="title"/>
          </p:nvPr>
        </p:nvSpPr>
        <p:spPr>
          <a:xfrm>
            <a:off x="457200" y="447620"/>
            <a:ext cx="8229600" cy="1071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CREDITS</a:t>
            </a:r>
            <a:endParaRPr/>
          </a:p>
        </p:txBody>
      </p:sp>
      <p:sp>
        <p:nvSpPr>
          <p:cNvPr id="260" name="Google Shape;260;p50"/>
          <p:cNvSpPr txBox="1"/>
          <p:nvPr>
            <p:ph idx="1" type="body"/>
          </p:nvPr>
        </p:nvSpPr>
        <p:spPr>
          <a:xfrm>
            <a:off x="561950" y="1880794"/>
            <a:ext cx="8020200" cy="28152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sz="1800"/>
              <a:t>Special thanks to all the people who made and released these awesome resources for free:</a:t>
            </a:r>
            <a:endParaRPr sz="1800"/>
          </a:p>
          <a:p>
            <a:pPr indent="0" lvl="0" marL="0" rtl="0">
              <a:spcBef>
                <a:spcPts val="600"/>
              </a:spcBef>
              <a:spcAft>
                <a:spcPts val="0"/>
              </a:spcAft>
              <a:buNone/>
            </a:pPr>
            <a:r>
              <a:t/>
            </a:r>
            <a:endParaRPr sz="1800"/>
          </a:p>
          <a:p>
            <a:pPr indent="-342900" lvl="0" marL="457200" rtl="0">
              <a:lnSpc>
                <a:spcPct val="115000"/>
              </a:lnSpc>
              <a:spcBef>
                <a:spcPts val="600"/>
              </a:spcBef>
              <a:spcAft>
                <a:spcPts val="0"/>
              </a:spcAft>
              <a:buSzPts val="1800"/>
              <a:buChar char="○"/>
            </a:pPr>
            <a:r>
              <a:rPr lang="en" sz="1800"/>
              <a:t>Presentation template by </a:t>
            </a:r>
            <a:r>
              <a:rPr lang="en" sz="1800" u="sng">
                <a:hlinkClick r:id="rId3"/>
              </a:rPr>
              <a:t>SlidesCarnival</a:t>
            </a:r>
            <a:endParaRPr sz="1800"/>
          </a:p>
          <a:p>
            <a:pPr indent="0" lvl="0" marL="0" rtl="0">
              <a:lnSpc>
                <a:spcPct val="115000"/>
              </a:lnSpc>
              <a:spcBef>
                <a:spcPts val="600"/>
              </a:spcBef>
              <a:spcAft>
                <a:spcPts val="0"/>
              </a:spcAft>
              <a:buNone/>
            </a:pPr>
            <a:r>
              <a:t/>
            </a:r>
            <a:endParaRPr sz="1800"/>
          </a:p>
          <a:p>
            <a:pPr indent="-342900" lvl="0" marL="457200" rtl="0">
              <a:lnSpc>
                <a:spcPct val="115000"/>
              </a:lnSpc>
              <a:spcBef>
                <a:spcPts val="600"/>
              </a:spcBef>
              <a:spcAft>
                <a:spcPts val="0"/>
              </a:spcAft>
              <a:buSzPts val="1800"/>
              <a:buChar char="○"/>
            </a:pPr>
            <a:r>
              <a:rPr lang="en" sz="1800"/>
              <a:t>Photographs by Carmen Mitchell</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42" name="Shape 142"/>
        <p:cNvGrpSpPr/>
        <p:nvPr/>
      </p:nvGrpSpPr>
      <p:grpSpPr>
        <a:xfrm>
          <a:off x="0" y="0"/>
          <a:ext cx="0" cy="0"/>
          <a:chOff x="0" y="0"/>
          <a:chExt cx="0" cy="0"/>
        </a:xfrm>
      </p:grpSpPr>
      <p:sp>
        <p:nvSpPr>
          <p:cNvPr id="143" name="Google Shape;143;p3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 application</a:t>
            </a:r>
            <a:endParaRPr/>
          </a:p>
        </p:txBody>
      </p:sp>
      <p:sp>
        <p:nvSpPr>
          <p:cNvPr id="144" name="Google Shape;144;p3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800"/>
          </a:p>
          <a:p>
            <a:pPr indent="0" lvl="0" marL="0" rtl="0">
              <a:spcBef>
                <a:spcPts val="1600"/>
              </a:spcBef>
              <a:spcAft>
                <a:spcPts val="0"/>
              </a:spcAft>
              <a:buNone/>
            </a:pPr>
            <a:r>
              <a:rPr lang="en" sz="1800"/>
              <a:t>DSpace : Outlived scalability, functionality for modern services</a:t>
            </a:r>
            <a:endParaRPr sz="1800"/>
          </a:p>
          <a:p>
            <a:pPr indent="0" lvl="0" marL="0" rtl="0">
              <a:spcBef>
                <a:spcPts val="1600"/>
              </a:spcBef>
              <a:spcAft>
                <a:spcPts val="0"/>
              </a:spcAft>
              <a:buNone/>
            </a:pPr>
            <a:r>
              <a:t/>
            </a:r>
            <a:endParaRPr sz="1800"/>
          </a:p>
          <a:p>
            <a:pPr indent="0" lvl="0" marL="0" rtl="0">
              <a:spcBef>
                <a:spcPts val="1600"/>
              </a:spcBef>
              <a:spcAft>
                <a:spcPts val="0"/>
              </a:spcAft>
              <a:buNone/>
            </a:pPr>
            <a:r>
              <a:t/>
            </a:r>
            <a:endParaRPr sz="1800"/>
          </a:p>
          <a:p>
            <a:pPr indent="0" lvl="0" marL="0">
              <a:spcBef>
                <a:spcPts val="1600"/>
              </a:spcBef>
              <a:spcAft>
                <a:spcPts val="1600"/>
              </a:spcAft>
              <a:buNone/>
            </a:pPr>
            <a:r>
              <a:rPr lang="en" sz="1800"/>
              <a:t>Hyrax on Amazon Web Services : Shared architecture that addresses per campus requirements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platform</a:t>
            </a:r>
            <a:endParaRPr/>
          </a:p>
        </p:txBody>
      </p:sp>
      <p:sp>
        <p:nvSpPr>
          <p:cNvPr id="150" name="Google Shape;150;p3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800"/>
          </a:p>
          <a:p>
            <a:pPr indent="0" lvl="0" marL="0" rtl="0">
              <a:spcBef>
                <a:spcPts val="1600"/>
              </a:spcBef>
              <a:spcAft>
                <a:spcPts val="0"/>
              </a:spcAft>
              <a:buNone/>
            </a:pPr>
            <a:r>
              <a:rPr lang="en" sz="1800"/>
              <a:t>Began as several institutional repositories oriented around a single service (DSpace)</a:t>
            </a:r>
            <a:endParaRPr sz="1800"/>
          </a:p>
          <a:p>
            <a:pPr indent="0" lvl="0" marL="0" rtl="0">
              <a:spcBef>
                <a:spcPts val="1600"/>
              </a:spcBef>
              <a:spcAft>
                <a:spcPts val="0"/>
              </a:spcAft>
              <a:buNone/>
            </a:pPr>
            <a:r>
              <a:t/>
            </a:r>
            <a:endParaRPr sz="1800"/>
          </a:p>
          <a:p>
            <a:pPr indent="0" lvl="0" marL="0">
              <a:spcBef>
                <a:spcPts val="1600"/>
              </a:spcBef>
              <a:spcAft>
                <a:spcPts val="1600"/>
              </a:spcAft>
              <a:buNone/>
            </a:pPr>
            <a:r>
              <a:rPr lang="en" sz="1800"/>
              <a:t>Now -- Target range of tools and services in collaboration with CSU organizational bodies, the Chancellor’s Office, and CSU campuses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54" name="Shape 154"/>
        <p:cNvGrpSpPr/>
        <p:nvPr/>
      </p:nvGrpSpPr>
      <p:grpSpPr>
        <a:xfrm>
          <a:off x="0" y="0"/>
          <a:ext cx="0" cy="0"/>
          <a:chOff x="0" y="0"/>
          <a:chExt cx="0" cy="0"/>
        </a:xfrm>
      </p:grpSpPr>
      <p:sp>
        <p:nvSpPr>
          <p:cNvPr id="155" name="Google Shape;155;p3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community</a:t>
            </a:r>
            <a:endParaRPr/>
          </a:p>
        </p:txBody>
      </p:sp>
      <p:sp>
        <p:nvSpPr>
          <p:cNvPr id="156" name="Google Shape;156;p3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Librarians, </a:t>
            </a:r>
            <a:r>
              <a:rPr lang="en" sz="1800"/>
              <a:t>archivists</a:t>
            </a:r>
            <a:r>
              <a:rPr lang="en" sz="1800"/>
              <a:t>, technologists throughout the CSU supporting IR</a:t>
            </a:r>
            <a:endParaRPr sz="1800"/>
          </a:p>
          <a:p>
            <a:pPr indent="0" lvl="0" marL="0" rtl="0">
              <a:spcBef>
                <a:spcPts val="1600"/>
              </a:spcBef>
              <a:spcAft>
                <a:spcPts val="0"/>
              </a:spcAft>
              <a:buNone/>
            </a:pPr>
            <a:r>
              <a:rPr lang="en" sz="1800"/>
              <a:t>Now -- (more) practitioners with goals for knowledge and resource sharing across CSU</a:t>
            </a:r>
            <a:endParaRPr sz="1800"/>
          </a:p>
          <a:p>
            <a:pPr indent="0" lvl="0" marL="0" rtl="0">
              <a:spcBef>
                <a:spcPts val="1600"/>
              </a:spcBef>
              <a:spcAft>
                <a:spcPts val="0"/>
              </a:spcAft>
              <a:buNone/>
            </a:pPr>
            <a:r>
              <a:rPr lang="en" sz="1800"/>
              <a:t>e</a:t>
            </a:r>
            <a:r>
              <a:rPr lang="en" sz="1800"/>
              <a:t>x. ScholarWorks IGs -- emerged from previous ScholarWorks Symposium Digital Archives, Metadata/Linked Data, Publishing, Faculty Profiles, Best Practices</a:t>
            </a:r>
            <a:endParaRPr sz="1800"/>
          </a:p>
          <a:p>
            <a:pPr indent="0" lvl="0" marL="0">
              <a:spcBef>
                <a:spcPts val="1600"/>
              </a:spcBef>
              <a:spcAft>
                <a:spcPts val="160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60" name="Shape 160"/>
        <p:cNvGrpSpPr/>
        <p:nvPr/>
      </p:nvGrpSpPr>
      <p:grpSpPr>
        <a:xfrm>
          <a:off x="0" y="0"/>
          <a:ext cx="0" cy="0"/>
          <a:chOff x="0" y="0"/>
          <a:chExt cx="0" cy="0"/>
        </a:xfrm>
      </p:grpSpPr>
      <p:sp>
        <p:nvSpPr>
          <p:cNvPr id="161" name="Google Shape;161;p3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Challenges</a:t>
            </a:r>
            <a:endParaRPr/>
          </a:p>
        </p:txBody>
      </p:sp>
      <p:sp>
        <p:nvSpPr>
          <p:cNvPr id="162" name="Google Shape;162;p3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800"/>
          </a:p>
          <a:p>
            <a:pPr indent="0" lvl="0" marL="0" rtl="0">
              <a:spcBef>
                <a:spcPts val="1600"/>
              </a:spcBef>
              <a:spcAft>
                <a:spcPts val="0"/>
              </a:spcAft>
              <a:buNone/>
            </a:pPr>
            <a:r>
              <a:rPr lang="en" sz="1800"/>
              <a:t>New </a:t>
            </a:r>
            <a:r>
              <a:rPr lang="en" sz="1800"/>
              <a:t>infrastructure takes time</a:t>
            </a:r>
            <a:endParaRPr sz="1800"/>
          </a:p>
          <a:p>
            <a:pPr indent="0" lvl="0" marL="0" rtl="0">
              <a:spcBef>
                <a:spcPts val="1600"/>
              </a:spcBef>
              <a:spcAft>
                <a:spcPts val="0"/>
              </a:spcAft>
              <a:buNone/>
            </a:pPr>
            <a:r>
              <a:t/>
            </a:r>
            <a:endParaRPr sz="1800"/>
          </a:p>
          <a:p>
            <a:pPr indent="0" lvl="0" marL="0" rtl="0">
              <a:spcBef>
                <a:spcPts val="1600"/>
              </a:spcBef>
              <a:spcAft>
                <a:spcPts val="0"/>
              </a:spcAft>
              <a:buNone/>
            </a:pPr>
            <a:r>
              <a:t/>
            </a:r>
            <a:endParaRPr sz="1800"/>
          </a:p>
          <a:p>
            <a:pPr indent="0" lvl="0" marL="0" rtl="0">
              <a:spcBef>
                <a:spcPts val="1600"/>
              </a:spcBef>
              <a:spcAft>
                <a:spcPts val="0"/>
              </a:spcAft>
              <a:buNone/>
            </a:pPr>
            <a:r>
              <a:rPr lang="en" sz="1800"/>
              <a:t>Breadth of outcomes for platforms and applications </a:t>
            </a:r>
            <a:endParaRPr sz="1800"/>
          </a:p>
          <a:p>
            <a:pPr indent="0" lvl="0" marL="0" rtl="0">
              <a:spcBef>
                <a:spcPts val="1600"/>
              </a:spcBef>
              <a:spcAft>
                <a:spcPts val="0"/>
              </a:spcAft>
              <a:buNone/>
            </a:pPr>
            <a:r>
              <a:t/>
            </a:r>
            <a:endParaRPr sz="1800"/>
          </a:p>
          <a:p>
            <a:pPr indent="0" lvl="0" marL="0" rtl="0">
              <a:spcBef>
                <a:spcPts val="1600"/>
              </a:spcBef>
              <a:spcAft>
                <a:spcPts val="0"/>
              </a:spcAft>
              <a:buNone/>
            </a:pPr>
            <a:r>
              <a:t/>
            </a:r>
            <a:endParaRPr sz="1800"/>
          </a:p>
          <a:p>
            <a:pPr indent="0" lvl="0" marL="0">
              <a:spcBef>
                <a:spcPts val="1600"/>
              </a:spcBef>
              <a:spcAft>
                <a:spcPts val="160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66" name="Shape 166"/>
        <p:cNvGrpSpPr/>
        <p:nvPr/>
      </p:nvGrpSpPr>
      <p:grpSpPr>
        <a:xfrm>
          <a:off x="0" y="0"/>
          <a:ext cx="0" cy="0"/>
          <a:chOff x="0" y="0"/>
          <a:chExt cx="0" cy="0"/>
        </a:xfrm>
      </p:grpSpPr>
      <p:sp>
        <p:nvSpPr>
          <p:cNvPr id="167" name="Google Shape;167;p3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Solutions</a:t>
            </a:r>
            <a:endParaRPr/>
          </a:p>
        </p:txBody>
      </p:sp>
      <p:sp>
        <p:nvSpPr>
          <p:cNvPr id="168" name="Google Shape;168;p3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S</a:t>
            </a:r>
            <a:r>
              <a:rPr lang="en" sz="1800"/>
              <a:t>implicity when possible</a:t>
            </a:r>
            <a:endParaRPr sz="1800"/>
          </a:p>
          <a:p>
            <a:pPr indent="0" lvl="0" marL="0" rtl="0">
              <a:spcBef>
                <a:spcPts val="1600"/>
              </a:spcBef>
              <a:spcAft>
                <a:spcPts val="0"/>
              </a:spcAft>
              <a:buNone/>
            </a:pPr>
            <a:r>
              <a:t/>
            </a:r>
            <a:endParaRPr sz="1800"/>
          </a:p>
          <a:p>
            <a:pPr indent="0" lvl="0" marL="0" rtl="0">
              <a:spcBef>
                <a:spcPts val="1600"/>
              </a:spcBef>
              <a:spcAft>
                <a:spcPts val="0"/>
              </a:spcAft>
              <a:buNone/>
            </a:pPr>
            <a:r>
              <a:rPr lang="en" sz="1800"/>
              <a:t>Orchestrate features as discrete works or sprints</a:t>
            </a:r>
            <a:endParaRPr sz="1800"/>
          </a:p>
          <a:p>
            <a:pPr indent="0" lvl="0" marL="0" rtl="0">
              <a:spcBef>
                <a:spcPts val="1600"/>
              </a:spcBef>
              <a:spcAft>
                <a:spcPts val="0"/>
              </a:spcAft>
              <a:buNone/>
            </a:pPr>
            <a:r>
              <a:t/>
            </a:r>
            <a:endParaRPr sz="1800"/>
          </a:p>
          <a:p>
            <a:pPr indent="0" lvl="0" marL="0" rtl="0">
              <a:spcBef>
                <a:spcPts val="1600"/>
              </a:spcBef>
              <a:spcAft>
                <a:spcPts val="0"/>
              </a:spcAft>
              <a:buNone/>
            </a:pPr>
            <a:r>
              <a:rPr lang="en" sz="1800"/>
              <a:t>Reduce external dependencies</a:t>
            </a:r>
            <a:endParaRPr sz="1800"/>
          </a:p>
          <a:p>
            <a:pPr indent="0" lvl="0" marL="0" rtl="0">
              <a:spcBef>
                <a:spcPts val="1600"/>
              </a:spcBef>
              <a:spcAft>
                <a:spcPts val="0"/>
              </a:spcAft>
              <a:buNone/>
            </a:pPr>
            <a:r>
              <a:t/>
            </a:r>
            <a:endParaRPr sz="1800"/>
          </a:p>
          <a:p>
            <a:pPr indent="0" lvl="0" marL="0" rtl="0">
              <a:spcBef>
                <a:spcPts val="1600"/>
              </a:spcBef>
              <a:spcAft>
                <a:spcPts val="0"/>
              </a:spcAft>
              <a:buNone/>
            </a:pPr>
            <a:r>
              <a:rPr lang="en" sz="1800"/>
              <a:t>Leverage community engagement</a:t>
            </a:r>
            <a:endParaRPr sz="1800"/>
          </a:p>
          <a:p>
            <a:pPr indent="0" lvl="0" marL="0">
              <a:spcBef>
                <a:spcPts val="1600"/>
              </a:spcBef>
              <a:spcAft>
                <a:spcPts val="160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72" name="Shape 172"/>
        <p:cNvGrpSpPr/>
        <p:nvPr/>
      </p:nvGrpSpPr>
      <p:grpSpPr>
        <a:xfrm>
          <a:off x="0" y="0"/>
          <a:ext cx="0" cy="0"/>
          <a:chOff x="0" y="0"/>
          <a:chExt cx="0" cy="0"/>
        </a:xfrm>
      </p:grpSpPr>
      <p:sp>
        <p:nvSpPr>
          <p:cNvPr id="173" name="Google Shape;173;p3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Future </a:t>
            </a:r>
            <a:endParaRPr/>
          </a:p>
        </p:txBody>
      </p:sp>
      <p:sp>
        <p:nvSpPr>
          <p:cNvPr id="174" name="Google Shape;174;p3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Open Access For CSU Faculty Publications</a:t>
            </a:r>
            <a:endParaRPr sz="1800"/>
          </a:p>
          <a:p>
            <a:pPr indent="0" lvl="0" marL="0" rtl="0">
              <a:spcBef>
                <a:spcPts val="1600"/>
              </a:spcBef>
              <a:spcAft>
                <a:spcPts val="0"/>
              </a:spcAft>
              <a:buNone/>
            </a:pPr>
            <a:r>
              <a:rPr lang="en" sz="1800"/>
              <a:t>CSU Libraries Strategic Plan 2017</a:t>
            </a:r>
            <a:endParaRPr sz="1800"/>
          </a:p>
          <a:p>
            <a:pPr indent="0" lvl="0" marL="0" rtl="0">
              <a:spcBef>
                <a:spcPts val="1600"/>
              </a:spcBef>
              <a:spcAft>
                <a:spcPts val="0"/>
              </a:spcAft>
              <a:buNone/>
            </a:pPr>
            <a:r>
              <a:rPr lang="en" sz="1800"/>
              <a:t>ContentDM and Islandora migrations to Hyrax</a:t>
            </a:r>
            <a:endParaRPr sz="1800"/>
          </a:p>
          <a:p>
            <a:pPr indent="0" lvl="0" marL="0">
              <a:spcBef>
                <a:spcPts val="1600"/>
              </a:spcBef>
              <a:spcAft>
                <a:spcPts val="1600"/>
              </a:spcAft>
              <a:buNone/>
            </a:pPr>
            <a:r>
              <a:rPr lang="en" sz="1800"/>
              <a:t>Open services toolkits through OJS, Scalar, etc</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78" name="Shape 178"/>
        <p:cNvGrpSpPr/>
        <p:nvPr/>
      </p:nvGrpSpPr>
      <p:grpSpPr>
        <a:xfrm>
          <a:off x="0" y="0"/>
          <a:ext cx="0" cy="0"/>
          <a:chOff x="0" y="0"/>
          <a:chExt cx="0" cy="0"/>
        </a:xfrm>
      </p:grpSpPr>
      <p:sp>
        <p:nvSpPr>
          <p:cNvPr id="179" name="Google Shape;179;p3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sp>
        <p:nvSpPr>
          <p:cNvPr id="180" name="Google Shape;180;p3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800"/>
              <a:t>Thanks!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