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8"/>
  </p:notesMasterIdLst>
  <p:handoutMasterIdLst>
    <p:handoutMasterId r:id="rId119"/>
  </p:handoutMasterIdLst>
  <p:sldIdLst>
    <p:sldId id="256" r:id="rId2"/>
    <p:sldId id="257" r:id="rId3"/>
    <p:sldId id="445" r:id="rId4"/>
    <p:sldId id="258" r:id="rId5"/>
    <p:sldId id="281" r:id="rId6"/>
    <p:sldId id="413" r:id="rId7"/>
    <p:sldId id="439" r:id="rId8"/>
    <p:sldId id="440" r:id="rId9"/>
    <p:sldId id="441" r:id="rId10"/>
    <p:sldId id="287" r:id="rId11"/>
    <p:sldId id="417" r:id="rId12"/>
    <p:sldId id="329" r:id="rId13"/>
    <p:sldId id="330" r:id="rId14"/>
    <p:sldId id="331" r:id="rId15"/>
    <p:sldId id="261" r:id="rId16"/>
    <p:sldId id="444" r:id="rId17"/>
    <p:sldId id="333" r:id="rId18"/>
    <p:sldId id="334" r:id="rId19"/>
    <p:sldId id="414" r:id="rId20"/>
    <p:sldId id="415" r:id="rId21"/>
    <p:sldId id="416" r:id="rId22"/>
    <p:sldId id="438" r:id="rId23"/>
    <p:sldId id="307" r:id="rId24"/>
    <p:sldId id="285" r:id="rId25"/>
    <p:sldId id="386" r:id="rId26"/>
    <p:sldId id="286" r:id="rId27"/>
    <p:sldId id="387" r:id="rId28"/>
    <p:sldId id="388" r:id="rId29"/>
    <p:sldId id="288" r:id="rId30"/>
    <p:sldId id="389" r:id="rId31"/>
    <p:sldId id="390" r:id="rId32"/>
    <p:sldId id="291" r:id="rId33"/>
    <p:sldId id="393" r:id="rId34"/>
    <p:sldId id="418" r:id="rId35"/>
    <p:sldId id="419" r:id="rId36"/>
    <p:sldId id="420" r:id="rId37"/>
    <p:sldId id="421" r:id="rId38"/>
    <p:sldId id="398" r:id="rId39"/>
    <p:sldId id="412" r:id="rId40"/>
    <p:sldId id="423" r:id="rId41"/>
    <p:sldId id="264" r:id="rId42"/>
    <p:sldId id="302" r:id="rId43"/>
    <p:sldId id="391" r:id="rId44"/>
    <p:sldId id="392" r:id="rId45"/>
    <p:sldId id="399" r:id="rId46"/>
    <p:sldId id="400" r:id="rId47"/>
    <p:sldId id="426" r:id="rId48"/>
    <p:sldId id="427" r:id="rId49"/>
    <p:sldId id="429" r:id="rId50"/>
    <p:sldId id="428" r:id="rId51"/>
    <p:sldId id="422" r:id="rId52"/>
    <p:sldId id="378" r:id="rId53"/>
    <p:sldId id="380" r:id="rId54"/>
    <p:sldId id="385" r:id="rId55"/>
    <p:sldId id="382" r:id="rId56"/>
    <p:sldId id="383" r:id="rId57"/>
    <p:sldId id="328" r:id="rId58"/>
    <p:sldId id="301" r:id="rId59"/>
    <p:sldId id="268" r:id="rId60"/>
    <p:sldId id="340" r:id="rId61"/>
    <p:sldId id="442" r:id="rId62"/>
    <p:sldId id="443" r:id="rId63"/>
    <p:sldId id="336" r:id="rId64"/>
    <p:sldId id="338" r:id="rId65"/>
    <p:sldId id="339" r:id="rId66"/>
    <p:sldId id="343" r:id="rId67"/>
    <p:sldId id="269" r:id="rId68"/>
    <p:sldId id="344" r:id="rId69"/>
    <p:sldId id="345" r:id="rId70"/>
    <p:sldId id="346" r:id="rId71"/>
    <p:sldId id="347" r:id="rId72"/>
    <p:sldId id="348" r:id="rId73"/>
    <p:sldId id="350" r:id="rId74"/>
    <p:sldId id="351" r:id="rId75"/>
    <p:sldId id="279" r:id="rId76"/>
    <p:sldId id="352" r:id="rId77"/>
    <p:sldId id="353" r:id="rId78"/>
    <p:sldId id="354" r:id="rId79"/>
    <p:sldId id="355" r:id="rId80"/>
    <p:sldId id="356" r:id="rId81"/>
    <p:sldId id="357" r:id="rId82"/>
    <p:sldId id="358" r:id="rId83"/>
    <p:sldId id="359" r:id="rId84"/>
    <p:sldId id="360" r:id="rId85"/>
    <p:sldId id="361" r:id="rId86"/>
    <p:sldId id="266" r:id="rId87"/>
    <p:sldId id="270" r:id="rId88"/>
    <p:sldId id="402" r:id="rId89"/>
    <p:sldId id="403" r:id="rId90"/>
    <p:sldId id="404" r:id="rId91"/>
    <p:sldId id="405" r:id="rId92"/>
    <p:sldId id="406" r:id="rId93"/>
    <p:sldId id="273" r:id="rId94"/>
    <p:sldId id="310" r:id="rId95"/>
    <p:sldId id="311" r:id="rId96"/>
    <p:sldId id="312" r:id="rId97"/>
    <p:sldId id="313" r:id="rId98"/>
    <p:sldId id="362" r:id="rId99"/>
    <p:sldId id="363" r:id="rId100"/>
    <p:sldId id="364" r:id="rId101"/>
    <p:sldId id="365" r:id="rId102"/>
    <p:sldId id="366" r:id="rId103"/>
    <p:sldId id="407" r:id="rId104"/>
    <p:sldId id="367" r:id="rId105"/>
    <p:sldId id="409" r:id="rId106"/>
    <p:sldId id="373" r:id="rId107"/>
    <p:sldId id="430" r:id="rId108"/>
    <p:sldId id="431" r:id="rId109"/>
    <p:sldId id="432" r:id="rId110"/>
    <p:sldId id="433" r:id="rId111"/>
    <p:sldId id="434" r:id="rId112"/>
    <p:sldId id="435" r:id="rId113"/>
    <p:sldId id="436" r:id="rId114"/>
    <p:sldId id="437" r:id="rId115"/>
    <p:sldId id="276" r:id="rId116"/>
    <p:sldId id="277" r:id="rId11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ez, Israel" initials="YI" lastIdx="1" clrIdx="0">
    <p:extLst>
      <p:ext uri="{19B8F6BF-5375-455C-9EA6-DF929625EA0E}">
        <p15:presenceInfo xmlns:p15="http://schemas.microsoft.com/office/powerpoint/2012/main" userId="Yanez, Isra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A3F80B-A929-4BA4-A0E9-CBE700A574FD}" v="104" dt="2018-08-08T13:33:50.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76" autoAdjust="0"/>
    <p:restoredTop sz="62788" autoAdjust="0"/>
  </p:normalViewPr>
  <p:slideViewPr>
    <p:cSldViewPr snapToGrid="0">
      <p:cViewPr varScale="1">
        <p:scale>
          <a:sx n="69" d="100"/>
          <a:sy n="69" d="100"/>
        </p:scale>
        <p:origin x="92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ommentAuthors" Target="commentAuthors.xml"/><Relationship Id="rId125"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5" cy="467403"/>
          </a:xfrm>
          <a:prstGeom prst="rect">
            <a:avLst/>
          </a:prstGeom>
        </p:spPr>
        <p:txBody>
          <a:bodyPr vert="horz" lIns="163486" tIns="81743" rIns="163486" bIns="81743" rtlCol="0"/>
          <a:lstStyle>
            <a:lvl1pPr algn="l">
              <a:defRPr sz="2100"/>
            </a:lvl1pPr>
          </a:lstStyle>
          <a:p>
            <a:endParaRPr lang="en-US"/>
          </a:p>
        </p:txBody>
      </p:sp>
      <p:sp>
        <p:nvSpPr>
          <p:cNvPr id="3" name="Date Placeholder 2"/>
          <p:cNvSpPr>
            <a:spLocks noGrp="1"/>
          </p:cNvSpPr>
          <p:nvPr>
            <p:ph type="dt" sz="quarter" idx="1"/>
          </p:nvPr>
        </p:nvSpPr>
        <p:spPr>
          <a:xfrm>
            <a:off x="3978131" y="1"/>
            <a:ext cx="3043345" cy="467403"/>
          </a:xfrm>
          <a:prstGeom prst="rect">
            <a:avLst/>
          </a:prstGeom>
        </p:spPr>
        <p:txBody>
          <a:bodyPr vert="horz" lIns="163486" tIns="81743" rIns="163486" bIns="81743" rtlCol="0"/>
          <a:lstStyle>
            <a:lvl1pPr algn="r">
              <a:defRPr sz="2100"/>
            </a:lvl1pPr>
          </a:lstStyle>
          <a:p>
            <a:fld id="{501586A2-BFF2-483E-9131-9A401E1A1334}" type="datetimeFigureOut">
              <a:rPr lang="en-US" smtClean="0"/>
              <a:t>8/12/2018</a:t>
            </a:fld>
            <a:endParaRPr lang="en-US"/>
          </a:p>
        </p:txBody>
      </p:sp>
      <p:sp>
        <p:nvSpPr>
          <p:cNvPr id="4" name="Footer Placeholder 3"/>
          <p:cNvSpPr>
            <a:spLocks noGrp="1"/>
          </p:cNvSpPr>
          <p:nvPr>
            <p:ph type="ftr" sz="quarter" idx="2"/>
          </p:nvPr>
        </p:nvSpPr>
        <p:spPr>
          <a:xfrm>
            <a:off x="1" y="8841698"/>
            <a:ext cx="3043345" cy="467403"/>
          </a:xfrm>
          <a:prstGeom prst="rect">
            <a:avLst/>
          </a:prstGeom>
        </p:spPr>
        <p:txBody>
          <a:bodyPr vert="horz" lIns="163486" tIns="81743" rIns="163486" bIns="81743" rtlCol="0" anchor="b"/>
          <a:lstStyle>
            <a:lvl1pPr algn="l">
              <a:defRPr sz="2100"/>
            </a:lvl1pPr>
          </a:lstStyle>
          <a:p>
            <a:endParaRPr lang="en-US"/>
          </a:p>
        </p:txBody>
      </p:sp>
      <p:sp>
        <p:nvSpPr>
          <p:cNvPr id="5" name="Slide Number Placeholder 4"/>
          <p:cNvSpPr>
            <a:spLocks noGrp="1"/>
          </p:cNvSpPr>
          <p:nvPr>
            <p:ph type="sldNum" sz="quarter" idx="3"/>
          </p:nvPr>
        </p:nvSpPr>
        <p:spPr>
          <a:xfrm>
            <a:off x="3978131" y="8841698"/>
            <a:ext cx="3043345" cy="467403"/>
          </a:xfrm>
          <a:prstGeom prst="rect">
            <a:avLst/>
          </a:prstGeom>
        </p:spPr>
        <p:txBody>
          <a:bodyPr vert="horz" lIns="163486" tIns="81743" rIns="163486" bIns="81743" rtlCol="0" anchor="b"/>
          <a:lstStyle>
            <a:lvl1pPr algn="r">
              <a:defRPr sz="2100"/>
            </a:lvl1pPr>
          </a:lstStyle>
          <a:p>
            <a:fld id="{80D8A742-ABE1-41A9-BB72-34A37654CD00}" type="slidenum">
              <a:rPr lang="en-US" smtClean="0"/>
              <a:t>‹#›</a:t>
            </a:fld>
            <a:endParaRPr lang="en-US"/>
          </a:p>
        </p:txBody>
      </p:sp>
    </p:spTree>
    <p:extLst>
      <p:ext uri="{BB962C8B-B14F-4D97-AF65-F5344CB8AC3E}">
        <p14:creationId xmlns:p14="http://schemas.microsoft.com/office/powerpoint/2010/main" val="847374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5" cy="1876104"/>
          </a:xfrm>
          <a:prstGeom prst="rect">
            <a:avLst/>
          </a:prstGeom>
        </p:spPr>
        <p:txBody>
          <a:bodyPr vert="horz" lIns="163486" tIns="81743" rIns="163486" bIns="81743" rtlCol="0"/>
          <a:lstStyle>
            <a:lvl1pPr algn="l">
              <a:defRPr sz="2100"/>
            </a:lvl1pPr>
          </a:lstStyle>
          <a:p>
            <a:endParaRPr lang="en-US"/>
          </a:p>
        </p:txBody>
      </p:sp>
      <p:sp>
        <p:nvSpPr>
          <p:cNvPr id="3" name="Date Placeholder 2"/>
          <p:cNvSpPr>
            <a:spLocks noGrp="1"/>
          </p:cNvSpPr>
          <p:nvPr>
            <p:ph type="dt" idx="1"/>
          </p:nvPr>
        </p:nvSpPr>
        <p:spPr>
          <a:xfrm>
            <a:off x="3978131" y="1"/>
            <a:ext cx="3043345" cy="1876104"/>
          </a:xfrm>
          <a:prstGeom prst="rect">
            <a:avLst/>
          </a:prstGeom>
        </p:spPr>
        <p:txBody>
          <a:bodyPr vert="horz" lIns="163486" tIns="81743" rIns="163486" bIns="81743" rtlCol="0"/>
          <a:lstStyle>
            <a:lvl1pPr algn="r">
              <a:defRPr sz="2100"/>
            </a:lvl1pPr>
          </a:lstStyle>
          <a:p>
            <a:fld id="{44DE28A7-F840-422E-96DD-7D276F0C2057}" type="datetimeFigureOut">
              <a:rPr lang="en-US" smtClean="0"/>
              <a:t>8/12/2018</a:t>
            </a:fld>
            <a:endParaRPr lang="en-US"/>
          </a:p>
        </p:txBody>
      </p:sp>
      <p:sp>
        <p:nvSpPr>
          <p:cNvPr id="4" name="Slide Image Placeholder 3"/>
          <p:cNvSpPr>
            <a:spLocks noGrp="1" noRot="1" noChangeAspect="1"/>
          </p:cNvSpPr>
          <p:nvPr>
            <p:ph type="sldImg" idx="2"/>
          </p:nvPr>
        </p:nvSpPr>
        <p:spPr>
          <a:xfrm>
            <a:off x="-7705725" y="4673600"/>
            <a:ext cx="22434550" cy="12619038"/>
          </a:xfrm>
          <a:prstGeom prst="rect">
            <a:avLst/>
          </a:prstGeom>
          <a:noFill/>
          <a:ln w="12700">
            <a:solidFill>
              <a:prstClr val="black"/>
            </a:solidFill>
          </a:ln>
        </p:spPr>
        <p:txBody>
          <a:bodyPr vert="horz" lIns="163486" tIns="81743" rIns="163486" bIns="81743" rtlCol="0" anchor="ctr"/>
          <a:lstStyle/>
          <a:p>
            <a:endParaRPr lang="en-US"/>
          </a:p>
        </p:txBody>
      </p:sp>
      <p:sp>
        <p:nvSpPr>
          <p:cNvPr id="5" name="Notes Placeholder 4"/>
          <p:cNvSpPr>
            <a:spLocks noGrp="1"/>
          </p:cNvSpPr>
          <p:nvPr>
            <p:ph type="body" sz="quarter" idx="3"/>
          </p:nvPr>
        </p:nvSpPr>
        <p:spPr>
          <a:xfrm>
            <a:off x="702312" y="17994997"/>
            <a:ext cx="5618480" cy="14723179"/>
          </a:xfrm>
          <a:prstGeom prst="rect">
            <a:avLst/>
          </a:prstGeom>
        </p:spPr>
        <p:txBody>
          <a:bodyPr vert="horz" lIns="163486" tIns="81743" rIns="163486" bIns="8174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35516103"/>
            <a:ext cx="3043345" cy="1876100"/>
          </a:xfrm>
          <a:prstGeom prst="rect">
            <a:avLst/>
          </a:prstGeom>
        </p:spPr>
        <p:txBody>
          <a:bodyPr vert="horz" lIns="163486" tIns="81743" rIns="163486" bIns="81743" rtlCol="0" anchor="b"/>
          <a:lstStyle>
            <a:lvl1pPr algn="l">
              <a:defRPr sz="2100"/>
            </a:lvl1pPr>
          </a:lstStyle>
          <a:p>
            <a:endParaRPr lang="en-US"/>
          </a:p>
        </p:txBody>
      </p:sp>
      <p:sp>
        <p:nvSpPr>
          <p:cNvPr id="7" name="Slide Number Placeholder 6"/>
          <p:cNvSpPr>
            <a:spLocks noGrp="1"/>
          </p:cNvSpPr>
          <p:nvPr>
            <p:ph type="sldNum" sz="quarter" idx="5"/>
          </p:nvPr>
        </p:nvSpPr>
        <p:spPr>
          <a:xfrm>
            <a:off x="3978131" y="35516103"/>
            <a:ext cx="3043345" cy="1876100"/>
          </a:xfrm>
          <a:prstGeom prst="rect">
            <a:avLst/>
          </a:prstGeom>
        </p:spPr>
        <p:txBody>
          <a:bodyPr vert="horz" lIns="163486" tIns="81743" rIns="163486" bIns="81743" rtlCol="0" anchor="b"/>
          <a:lstStyle>
            <a:lvl1pPr algn="r">
              <a:defRPr sz="2100"/>
            </a:lvl1pPr>
          </a:lstStyle>
          <a:p>
            <a:fld id="{99D1E3F8-2019-4E19-82AC-B557CDE8CC54}" type="slidenum">
              <a:rPr lang="en-US" smtClean="0"/>
              <a:t>‹#›</a:t>
            </a:fld>
            <a:endParaRPr lang="en-US"/>
          </a:p>
        </p:txBody>
      </p:sp>
    </p:spTree>
    <p:extLst>
      <p:ext uri="{BB962C8B-B14F-4D97-AF65-F5344CB8AC3E}">
        <p14:creationId xmlns:p14="http://schemas.microsoft.com/office/powerpoint/2010/main" val="138898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will be a basic introduction to how Alma norm rules &amp; processes can be useful in our day-to-day  work.</a:t>
            </a:r>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1</a:t>
            </a:fld>
            <a:endParaRPr lang="en-US"/>
          </a:p>
        </p:txBody>
      </p:sp>
    </p:spTree>
    <p:extLst>
      <p:ext uri="{BB962C8B-B14F-4D97-AF65-F5344CB8AC3E}">
        <p14:creationId xmlns:p14="http://schemas.microsoft.com/office/powerpoint/2010/main" val="3377151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We’ll now begin looking at the general structure and syntax of a norm rule. A norm rule has four general sections. </a:t>
            </a:r>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10</a:t>
            </a:fld>
            <a:endParaRPr lang="en-US"/>
          </a:p>
        </p:txBody>
      </p:sp>
    </p:spTree>
    <p:extLst>
      <p:ext uri="{BB962C8B-B14F-4D97-AF65-F5344CB8AC3E}">
        <p14:creationId xmlns:p14="http://schemas.microsoft.com/office/powerpoint/2010/main" val="21659470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100</a:t>
            </a:fld>
            <a:endParaRPr lang="en-US"/>
          </a:p>
        </p:txBody>
      </p:sp>
    </p:spTree>
    <p:extLst>
      <p:ext uri="{BB962C8B-B14F-4D97-AF65-F5344CB8AC3E}">
        <p14:creationId xmlns:p14="http://schemas.microsoft.com/office/powerpoint/2010/main" val="135363825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101</a:t>
            </a:fld>
            <a:endParaRPr lang="en-US"/>
          </a:p>
        </p:txBody>
      </p:sp>
    </p:spTree>
    <p:extLst>
      <p:ext uri="{BB962C8B-B14F-4D97-AF65-F5344CB8AC3E}">
        <p14:creationId xmlns:p14="http://schemas.microsoft.com/office/powerpoint/2010/main" val="192787515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102</a:t>
            </a:fld>
            <a:endParaRPr lang="en-US"/>
          </a:p>
        </p:txBody>
      </p:sp>
    </p:spTree>
    <p:extLst>
      <p:ext uri="{BB962C8B-B14F-4D97-AF65-F5344CB8AC3E}">
        <p14:creationId xmlns:p14="http://schemas.microsoft.com/office/powerpoint/2010/main" val="368781862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103</a:t>
            </a:fld>
            <a:endParaRPr lang="en-US"/>
          </a:p>
        </p:txBody>
      </p:sp>
    </p:spTree>
    <p:extLst>
      <p:ext uri="{BB962C8B-B14F-4D97-AF65-F5344CB8AC3E}">
        <p14:creationId xmlns:p14="http://schemas.microsoft.com/office/powerpoint/2010/main" val="260328802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104</a:t>
            </a:fld>
            <a:endParaRPr lang="en-US"/>
          </a:p>
        </p:txBody>
      </p:sp>
    </p:spTree>
    <p:extLst>
      <p:ext uri="{BB962C8B-B14F-4D97-AF65-F5344CB8AC3E}">
        <p14:creationId xmlns:p14="http://schemas.microsoft.com/office/powerpoint/2010/main" val="35889021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105</a:t>
            </a:fld>
            <a:endParaRPr lang="en-US"/>
          </a:p>
        </p:txBody>
      </p:sp>
    </p:spTree>
    <p:extLst>
      <p:ext uri="{BB962C8B-B14F-4D97-AF65-F5344CB8AC3E}">
        <p14:creationId xmlns:p14="http://schemas.microsoft.com/office/powerpoint/2010/main" val="167935441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106</a:t>
            </a:fld>
            <a:endParaRPr lang="en-US"/>
          </a:p>
        </p:txBody>
      </p:sp>
    </p:spTree>
    <p:extLst>
      <p:ext uri="{BB962C8B-B14F-4D97-AF65-F5344CB8AC3E}">
        <p14:creationId xmlns:p14="http://schemas.microsoft.com/office/powerpoint/2010/main" val="58644604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114</a:t>
            </a:fld>
            <a:endParaRPr lang="en-US"/>
          </a:p>
        </p:txBody>
      </p:sp>
    </p:spTree>
    <p:extLst>
      <p:ext uri="{BB962C8B-B14F-4D97-AF65-F5344CB8AC3E}">
        <p14:creationId xmlns:p14="http://schemas.microsoft.com/office/powerpoint/2010/main" val="18989040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115</a:t>
            </a:fld>
            <a:endParaRPr lang="en-US"/>
          </a:p>
        </p:txBody>
      </p:sp>
    </p:spTree>
    <p:extLst>
      <p:ext uri="{BB962C8B-B14F-4D97-AF65-F5344CB8AC3E}">
        <p14:creationId xmlns:p14="http://schemas.microsoft.com/office/powerpoint/2010/main" val="382688904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116</a:t>
            </a:fld>
            <a:endParaRPr lang="en-US"/>
          </a:p>
        </p:txBody>
      </p:sp>
    </p:spTree>
    <p:extLst>
      <p:ext uri="{BB962C8B-B14F-4D97-AF65-F5344CB8AC3E}">
        <p14:creationId xmlns:p14="http://schemas.microsoft.com/office/powerpoint/2010/main" val="851792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First we have the rule name.</a:t>
            </a:r>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11</a:t>
            </a:fld>
            <a:endParaRPr lang="en-US"/>
          </a:p>
        </p:txBody>
      </p:sp>
    </p:spTree>
    <p:extLst>
      <p:ext uri="{BB962C8B-B14F-4D97-AF65-F5344CB8AC3E}">
        <p14:creationId xmlns:p14="http://schemas.microsoft.com/office/powerpoint/2010/main" val="3529500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section, we have a condition that is tested at the record level. The rule looks at the entire record to determine whether the condition is met. If the condition is met, the rule continues and applies what we see in the third section,</a:t>
            </a:r>
          </a:p>
        </p:txBody>
      </p:sp>
      <p:sp>
        <p:nvSpPr>
          <p:cNvPr id="4" name="Slide Number Placeholder 3"/>
          <p:cNvSpPr>
            <a:spLocks noGrp="1"/>
          </p:cNvSpPr>
          <p:nvPr>
            <p:ph type="sldNum" sz="quarter" idx="10"/>
          </p:nvPr>
        </p:nvSpPr>
        <p:spPr/>
        <p:txBody>
          <a:bodyPr/>
          <a:lstStyle/>
          <a:p>
            <a:fld id="{99D1E3F8-2019-4E19-82AC-B557CDE8CC54}" type="slidenum">
              <a:rPr lang="en-US" smtClean="0"/>
              <a:t>12</a:t>
            </a:fld>
            <a:endParaRPr lang="en-US"/>
          </a:p>
        </p:txBody>
      </p:sp>
    </p:spTree>
    <p:extLst>
      <p:ext uri="{BB962C8B-B14F-4D97-AF65-F5344CB8AC3E}">
        <p14:creationId xmlns:p14="http://schemas.microsoft.com/office/powerpoint/2010/main" val="3240720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t>
            </a:r>
            <a:r>
              <a:rPr lang="en-US" baseline="0" dirty="0"/>
              <a:t>action or multiple actions. When you have more than one action, the actions are executed in order. Some of these actions may have conditions themselves. These are tested at the field level. </a:t>
            </a:r>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13</a:t>
            </a:fld>
            <a:endParaRPr lang="en-US"/>
          </a:p>
        </p:txBody>
      </p:sp>
    </p:spTree>
    <p:extLst>
      <p:ext uri="{BB962C8B-B14F-4D97-AF65-F5344CB8AC3E}">
        <p14:creationId xmlns:p14="http://schemas.microsoft.com/office/powerpoint/2010/main" val="3159578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we simply end the norm</a:t>
            </a:r>
            <a:r>
              <a:rPr lang="en-US" baseline="0" dirty="0"/>
              <a:t> rule.</a:t>
            </a:r>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14</a:t>
            </a:fld>
            <a:endParaRPr lang="en-US"/>
          </a:p>
        </p:txBody>
      </p:sp>
    </p:spTree>
    <p:extLst>
      <p:ext uri="{BB962C8B-B14F-4D97-AF65-F5344CB8AC3E}">
        <p14:creationId xmlns:p14="http://schemas.microsoft.com/office/powerpoint/2010/main" val="1003201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Every norm rule contains four constant elements: the words rule, when, then, end. These four words are required in every norm rule and can help us remember the four main sections of a norm rule.</a:t>
            </a:r>
          </a:p>
          <a:p>
            <a:endParaRPr lang="en-US" baseline="0" dirty="0"/>
          </a:p>
        </p:txBody>
      </p:sp>
      <p:sp>
        <p:nvSpPr>
          <p:cNvPr id="4" name="Slide Number Placeholder 3"/>
          <p:cNvSpPr>
            <a:spLocks noGrp="1"/>
          </p:cNvSpPr>
          <p:nvPr>
            <p:ph type="sldNum" sz="quarter" idx="10"/>
          </p:nvPr>
        </p:nvSpPr>
        <p:spPr/>
        <p:txBody>
          <a:bodyPr/>
          <a:lstStyle/>
          <a:p>
            <a:fld id="{99D1E3F8-2019-4E19-82AC-B557CDE8CC54}" type="slidenum">
              <a:rPr lang="en-US" smtClean="0"/>
              <a:t>15</a:t>
            </a:fld>
            <a:endParaRPr lang="en-US"/>
          </a:p>
        </p:txBody>
      </p:sp>
    </p:spTree>
    <p:extLst>
      <p:ext uri="{BB962C8B-B14F-4D97-AF65-F5344CB8AC3E}">
        <p14:creationId xmlns:p14="http://schemas.microsoft.com/office/powerpoint/2010/main" val="3913279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name or description follows </a:t>
            </a:r>
            <a:r>
              <a:rPr lang="en-US" b="1" baseline="0" dirty="0"/>
              <a:t>rule</a:t>
            </a:r>
            <a:endParaRPr lang="en-US" b="0" baseline="0" dirty="0"/>
          </a:p>
          <a:p>
            <a:endParaRPr lang="en-US" b="0" baseline="0" dirty="0"/>
          </a:p>
          <a:p>
            <a:r>
              <a:rPr lang="en-US" b="0" baseline="0" dirty="0"/>
              <a:t>A condition follows </a:t>
            </a:r>
            <a:r>
              <a:rPr lang="en-US" b="1" baseline="0" dirty="0"/>
              <a:t>when. </a:t>
            </a:r>
          </a:p>
          <a:p>
            <a:endParaRPr lang="en-US" b="1" baseline="0" dirty="0"/>
          </a:p>
          <a:p>
            <a:r>
              <a:rPr lang="en-US" b="0" baseline="0" dirty="0"/>
              <a:t>A normalization action, or a number of actions, follow </a:t>
            </a:r>
            <a:r>
              <a:rPr lang="en-US" b="1" baseline="0" dirty="0"/>
              <a:t>then</a:t>
            </a:r>
          </a:p>
          <a:p>
            <a:endParaRPr lang="en-US" b="1" baseline="0" dirty="0"/>
          </a:p>
          <a:p>
            <a:r>
              <a:rPr lang="en-US" b="0" baseline="0" dirty="0"/>
              <a:t>And the last line in a norm rule is simply </a:t>
            </a:r>
            <a:r>
              <a:rPr lang="en-US" b="1" baseline="0" dirty="0"/>
              <a:t>end.</a:t>
            </a:r>
          </a:p>
          <a:p>
            <a:endParaRPr lang="en-US" b="0" baseline="0" dirty="0"/>
          </a:p>
          <a:p>
            <a:r>
              <a:rPr lang="en-US" b="0" baseline="0" dirty="0"/>
              <a:t>As I mentioned earlier, conditions can also follow actions as you can see in this example.</a:t>
            </a:r>
          </a:p>
        </p:txBody>
      </p:sp>
      <p:sp>
        <p:nvSpPr>
          <p:cNvPr id="4" name="Slide Number Placeholder 3"/>
          <p:cNvSpPr>
            <a:spLocks noGrp="1"/>
          </p:cNvSpPr>
          <p:nvPr>
            <p:ph type="sldNum" sz="quarter" idx="10"/>
          </p:nvPr>
        </p:nvSpPr>
        <p:spPr/>
        <p:txBody>
          <a:bodyPr/>
          <a:lstStyle/>
          <a:p>
            <a:fld id="{99D1E3F8-2019-4E19-82AC-B557CDE8CC54}" type="slidenum">
              <a:rPr lang="en-US" smtClean="0"/>
              <a:t>16</a:t>
            </a:fld>
            <a:endParaRPr lang="en-US"/>
          </a:p>
        </p:txBody>
      </p:sp>
    </p:spTree>
    <p:extLst>
      <p:ext uri="{BB962C8B-B14F-4D97-AF65-F5344CB8AC3E}">
        <p14:creationId xmlns:p14="http://schemas.microsoft.com/office/powerpoint/2010/main" val="674555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 condition that follows </a:t>
            </a:r>
            <a:r>
              <a:rPr lang="en-US" b="1" baseline="0" dirty="0"/>
              <a:t>when</a:t>
            </a:r>
            <a:r>
              <a:rPr lang="en-US" b="0" baseline="0" dirty="0"/>
              <a:t> is tested at the  record level.  So, if a record meets this condition, the rule then proceeds to apply the following action or actions.</a:t>
            </a:r>
          </a:p>
        </p:txBody>
      </p:sp>
      <p:sp>
        <p:nvSpPr>
          <p:cNvPr id="4" name="Slide Number Placeholder 3"/>
          <p:cNvSpPr>
            <a:spLocks noGrp="1"/>
          </p:cNvSpPr>
          <p:nvPr>
            <p:ph type="sldNum" sz="quarter" idx="10"/>
          </p:nvPr>
        </p:nvSpPr>
        <p:spPr/>
        <p:txBody>
          <a:bodyPr/>
          <a:lstStyle/>
          <a:p>
            <a:fld id="{99D1E3F8-2019-4E19-82AC-B557CDE8CC54}" type="slidenum">
              <a:rPr lang="en-US" smtClean="0"/>
              <a:t>17</a:t>
            </a:fld>
            <a:endParaRPr lang="en-US"/>
          </a:p>
        </p:txBody>
      </p:sp>
    </p:spTree>
    <p:extLst>
      <p:ext uri="{BB962C8B-B14F-4D97-AF65-F5344CB8AC3E}">
        <p14:creationId xmlns:p14="http://schemas.microsoft.com/office/powerpoint/2010/main" val="2931341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r>
              <a:rPr lang="en-US" b="0" baseline="0" dirty="0"/>
              <a:t>If a condition follows an action, it is tested at the field level. When a condition follows an action…</a:t>
            </a:r>
          </a:p>
        </p:txBody>
      </p:sp>
      <p:sp>
        <p:nvSpPr>
          <p:cNvPr id="4" name="Slide Number Placeholder 3"/>
          <p:cNvSpPr>
            <a:spLocks noGrp="1"/>
          </p:cNvSpPr>
          <p:nvPr>
            <p:ph type="sldNum" sz="quarter" idx="10"/>
          </p:nvPr>
        </p:nvSpPr>
        <p:spPr/>
        <p:txBody>
          <a:bodyPr/>
          <a:lstStyle/>
          <a:p>
            <a:fld id="{99D1E3F8-2019-4E19-82AC-B557CDE8CC54}" type="slidenum">
              <a:rPr lang="en-US" smtClean="0"/>
              <a:t>18</a:t>
            </a:fld>
            <a:endParaRPr lang="en-US"/>
          </a:p>
        </p:txBody>
      </p:sp>
    </p:spTree>
    <p:extLst>
      <p:ext uri="{BB962C8B-B14F-4D97-AF65-F5344CB8AC3E}">
        <p14:creationId xmlns:p14="http://schemas.microsoft.com/office/powerpoint/2010/main" val="1838890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 data field in the action element …</a:t>
            </a:r>
          </a:p>
        </p:txBody>
      </p:sp>
      <p:sp>
        <p:nvSpPr>
          <p:cNvPr id="4" name="Slide Number Placeholder 3"/>
          <p:cNvSpPr>
            <a:spLocks noGrp="1"/>
          </p:cNvSpPr>
          <p:nvPr>
            <p:ph type="sldNum" sz="quarter" idx="10"/>
          </p:nvPr>
        </p:nvSpPr>
        <p:spPr/>
        <p:txBody>
          <a:bodyPr/>
          <a:lstStyle/>
          <a:p>
            <a:fld id="{99D1E3F8-2019-4E19-82AC-B557CDE8CC54}" type="slidenum">
              <a:rPr lang="en-US" smtClean="0"/>
              <a:t>19</a:t>
            </a:fld>
            <a:endParaRPr lang="en-US"/>
          </a:p>
        </p:txBody>
      </p:sp>
    </p:spTree>
    <p:extLst>
      <p:ext uri="{BB962C8B-B14F-4D97-AF65-F5344CB8AC3E}">
        <p14:creationId xmlns:p14="http://schemas.microsoft.com/office/powerpoint/2010/main" val="261760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begin by looking at what Alma normalization rules and processes are. </a:t>
            </a:r>
          </a:p>
          <a:p>
            <a:endParaRPr lang="en-US" dirty="0"/>
          </a:p>
          <a:p>
            <a:r>
              <a:rPr lang="en-US" dirty="0"/>
              <a:t>We’ll take a close look at the rules language &amp; syntax. </a:t>
            </a:r>
          </a:p>
          <a:p>
            <a:endParaRPr lang="en-US" dirty="0"/>
          </a:p>
          <a:p>
            <a:r>
              <a:rPr lang="en-US" dirty="0"/>
              <a:t>We’ll</a:t>
            </a:r>
            <a:r>
              <a:rPr lang="en-US" baseline="0" dirty="0"/>
              <a:t> learn</a:t>
            </a:r>
            <a:r>
              <a:rPr lang="en-US" dirty="0"/>
              <a:t> how to create and test a norm rule. </a:t>
            </a:r>
          </a:p>
          <a:p>
            <a:endParaRPr lang="en-US" dirty="0"/>
          </a:p>
          <a:p>
            <a:r>
              <a:rPr lang="en-US" dirty="0"/>
              <a:t>We’ll learn how to configure a normalization process. </a:t>
            </a:r>
          </a:p>
          <a:p>
            <a:endParaRPr lang="en-US" dirty="0"/>
          </a:p>
          <a:p>
            <a:r>
              <a:rPr lang="en-US" dirty="0"/>
              <a:t>We’ll look at where and how norm processes can be executed</a:t>
            </a:r>
            <a:r>
              <a:rPr lang="en-US" baseline="0" dirty="0"/>
              <a:t> in Alma</a:t>
            </a:r>
          </a:p>
          <a:p>
            <a:endParaRPr lang="en-US" baseline="0" dirty="0"/>
          </a:p>
          <a:p>
            <a:r>
              <a:rPr lang="en-US" baseline="0" dirty="0"/>
              <a:t>This presentation includes slides for the last three sections, since we’ll be sharing them with everyone later. But in today’s session, we’ll move into the live Alma environment…</a:t>
            </a:r>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2</a:t>
            </a:fld>
            <a:endParaRPr lang="en-US"/>
          </a:p>
        </p:txBody>
      </p:sp>
    </p:spTree>
    <p:extLst>
      <p:ext uri="{BB962C8B-B14F-4D97-AF65-F5344CB8AC3E}">
        <p14:creationId xmlns:p14="http://schemas.microsoft.com/office/powerpoint/2010/main" val="3924325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 and the data field in the condition must be the same.</a:t>
            </a:r>
          </a:p>
          <a:p>
            <a:endParaRPr lang="en-US" b="0" baseline="0" dirty="0"/>
          </a:p>
        </p:txBody>
      </p:sp>
      <p:sp>
        <p:nvSpPr>
          <p:cNvPr id="4" name="Slide Number Placeholder 3"/>
          <p:cNvSpPr>
            <a:spLocks noGrp="1"/>
          </p:cNvSpPr>
          <p:nvPr>
            <p:ph type="sldNum" sz="quarter" idx="10"/>
          </p:nvPr>
        </p:nvSpPr>
        <p:spPr/>
        <p:txBody>
          <a:bodyPr/>
          <a:lstStyle/>
          <a:p>
            <a:fld id="{99D1E3F8-2019-4E19-82AC-B557CDE8CC54}" type="slidenum">
              <a:rPr lang="en-US" smtClean="0"/>
              <a:t>20</a:t>
            </a:fld>
            <a:endParaRPr lang="en-US"/>
          </a:p>
        </p:txBody>
      </p:sp>
    </p:spTree>
    <p:extLst>
      <p:ext uri="{BB962C8B-B14F-4D97-AF65-F5344CB8AC3E}">
        <p14:creationId xmlns:p14="http://schemas.microsoft.com/office/powerpoint/2010/main" val="3346979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create and work with norm rules, we really don’t have to think too much about the first and last sections of the norm rule.  We don’t have to give much thought to the rule name, other than we need to enclose the rule name in double quotes. And of course, the last line of the norm rule will always be end. </a:t>
            </a:r>
          </a:p>
        </p:txBody>
      </p:sp>
      <p:sp>
        <p:nvSpPr>
          <p:cNvPr id="4" name="Slide Number Placeholder 3"/>
          <p:cNvSpPr>
            <a:spLocks noGrp="1"/>
          </p:cNvSpPr>
          <p:nvPr>
            <p:ph type="sldNum" sz="quarter" idx="10"/>
          </p:nvPr>
        </p:nvSpPr>
        <p:spPr/>
        <p:txBody>
          <a:bodyPr/>
          <a:lstStyle/>
          <a:p>
            <a:fld id="{99D1E3F8-2019-4E19-82AC-B557CDE8CC54}" type="slidenum">
              <a:rPr lang="en-US" smtClean="0"/>
              <a:t>21</a:t>
            </a:fld>
            <a:endParaRPr lang="en-US"/>
          </a:p>
        </p:txBody>
      </p:sp>
    </p:spTree>
    <p:extLst>
      <p:ext uri="{BB962C8B-B14F-4D97-AF65-F5344CB8AC3E}">
        <p14:creationId xmlns:p14="http://schemas.microsoft.com/office/powerpoint/2010/main" val="2253086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what we have to think about has to do with the second and third sections of the norm rule: the conditions, actions, and the record element strings that follow these.  We’ll focus on those, and we’ll cover them in sections. As we move along, I’ll be showing examples of norm rules. In these examples, you may see syntax in sections of the rule we haven’t covered yet. If you’re new to norm rules, the syntax may not make sense to you, but let’s </a:t>
            </a:r>
            <a:r>
              <a:rPr lang="en-US"/>
              <a:t>save questions </a:t>
            </a:r>
            <a:r>
              <a:rPr lang="en-US" dirty="0"/>
              <a:t>until the end of this syntax section.</a:t>
            </a:r>
          </a:p>
        </p:txBody>
      </p:sp>
      <p:sp>
        <p:nvSpPr>
          <p:cNvPr id="4" name="Slide Number Placeholder 3"/>
          <p:cNvSpPr>
            <a:spLocks noGrp="1"/>
          </p:cNvSpPr>
          <p:nvPr>
            <p:ph type="sldNum" sz="quarter" idx="10"/>
          </p:nvPr>
        </p:nvSpPr>
        <p:spPr/>
        <p:txBody>
          <a:bodyPr/>
          <a:lstStyle/>
          <a:p>
            <a:fld id="{99D1E3F8-2019-4E19-82AC-B557CDE8CC54}" type="slidenum">
              <a:rPr lang="en-US" smtClean="0"/>
              <a:t>22</a:t>
            </a:fld>
            <a:endParaRPr lang="en-US"/>
          </a:p>
        </p:txBody>
      </p:sp>
    </p:spTree>
    <p:extLst>
      <p:ext uri="{BB962C8B-B14F-4D97-AF65-F5344CB8AC3E}">
        <p14:creationId xmlns:p14="http://schemas.microsoft.com/office/powerpoint/2010/main" val="3233802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Let’s begin with conditions. We find conditions in the second part of the rule, after the word when. We also can find them in the third section of a rule, following an action. Here is a list of the conditions used in norm rules.</a:t>
            </a:r>
            <a:r>
              <a:rPr lang="en-US" dirty="0"/>
              <a:t> </a:t>
            </a:r>
            <a:endParaRPr lang="en-US" b="0" dirty="0"/>
          </a:p>
          <a:p>
            <a:endParaRPr lang="en-US" b="0" dirty="0"/>
          </a:p>
          <a:p>
            <a:r>
              <a:rPr lang="en-US" b="0" dirty="0"/>
              <a:t>(TRUE), exists/</a:t>
            </a:r>
            <a:r>
              <a:rPr lang="en-US" b="0" dirty="0" err="1"/>
              <a:t>existsControl</a:t>
            </a:r>
            <a:r>
              <a:rPr lang="en-US" b="0" dirty="0"/>
              <a:t>, not exists/not </a:t>
            </a:r>
            <a:r>
              <a:rPr lang="en-US" b="0" dirty="0" err="1"/>
              <a:t>existsControl</a:t>
            </a:r>
            <a:r>
              <a:rPr lang="en-US" b="0" dirty="0"/>
              <a:t>, and </a:t>
            </a:r>
            <a:r>
              <a:rPr lang="en-US" b="0" dirty="0" err="1"/>
              <a:t>existsMoreThanOnce</a:t>
            </a:r>
            <a:r>
              <a:rPr lang="en-US" b="0" dirty="0"/>
              <a:t>. </a:t>
            </a:r>
          </a:p>
        </p:txBody>
      </p:sp>
      <p:sp>
        <p:nvSpPr>
          <p:cNvPr id="4" name="Slide Number Placeholder 3"/>
          <p:cNvSpPr>
            <a:spLocks noGrp="1"/>
          </p:cNvSpPr>
          <p:nvPr>
            <p:ph type="sldNum" sz="quarter" idx="10"/>
          </p:nvPr>
        </p:nvSpPr>
        <p:spPr/>
        <p:txBody>
          <a:bodyPr/>
          <a:lstStyle/>
          <a:p>
            <a:fld id="{99D1E3F8-2019-4E19-82AC-B557CDE8CC54}" type="slidenum">
              <a:rPr lang="en-US" smtClean="0"/>
              <a:t>23</a:t>
            </a:fld>
            <a:endParaRPr lang="en-US"/>
          </a:p>
        </p:txBody>
      </p:sp>
    </p:spTree>
    <p:extLst>
      <p:ext uri="{BB962C8B-B14F-4D97-AF65-F5344CB8AC3E}">
        <p14:creationId xmlns:p14="http://schemas.microsoft.com/office/powerpoint/2010/main" val="3737082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(TRUE) </a:t>
            </a:r>
            <a:r>
              <a:rPr lang="en-US" b="0" dirty="0"/>
              <a:t>–</a:t>
            </a:r>
            <a:r>
              <a:rPr lang="en-US" b="0" baseline="0" dirty="0"/>
              <a:t> This condition is used only at the record level. This condition is a sort of non-condition. If you have a rule with the TRUE condition, the rule will automatically proceed to the action section.</a:t>
            </a:r>
          </a:p>
        </p:txBody>
      </p:sp>
      <p:sp>
        <p:nvSpPr>
          <p:cNvPr id="4" name="Slide Number Placeholder 3"/>
          <p:cNvSpPr>
            <a:spLocks noGrp="1"/>
          </p:cNvSpPr>
          <p:nvPr>
            <p:ph type="sldNum" sz="quarter" idx="10"/>
          </p:nvPr>
        </p:nvSpPr>
        <p:spPr/>
        <p:txBody>
          <a:bodyPr/>
          <a:lstStyle/>
          <a:p>
            <a:fld id="{99D1E3F8-2019-4E19-82AC-B557CDE8CC54}" type="slidenum">
              <a:rPr lang="en-US" smtClean="0"/>
              <a:t>24</a:t>
            </a:fld>
            <a:endParaRPr lang="en-US"/>
          </a:p>
        </p:txBody>
      </p:sp>
    </p:spTree>
    <p:extLst>
      <p:ext uri="{BB962C8B-B14F-4D97-AF65-F5344CB8AC3E}">
        <p14:creationId xmlns:p14="http://schemas.microsoft.com/office/powerpoint/2010/main" val="2414930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In this example, the TRUE condition doesn’t require any condition to be met at the record level. The rule automatically proceeds to the action. When this rule is run by a process, all 956 fields will be removed.</a:t>
            </a:r>
          </a:p>
        </p:txBody>
      </p:sp>
      <p:sp>
        <p:nvSpPr>
          <p:cNvPr id="4" name="Slide Number Placeholder 3"/>
          <p:cNvSpPr>
            <a:spLocks noGrp="1"/>
          </p:cNvSpPr>
          <p:nvPr>
            <p:ph type="sldNum" sz="quarter" idx="10"/>
          </p:nvPr>
        </p:nvSpPr>
        <p:spPr/>
        <p:txBody>
          <a:bodyPr/>
          <a:lstStyle/>
          <a:p>
            <a:fld id="{99D1E3F8-2019-4E19-82AC-B557CDE8CC54}" type="slidenum">
              <a:rPr lang="en-US" smtClean="0"/>
              <a:t>25</a:t>
            </a:fld>
            <a:endParaRPr lang="en-US"/>
          </a:p>
        </p:txBody>
      </p:sp>
    </p:spTree>
    <p:extLst>
      <p:ext uri="{BB962C8B-B14F-4D97-AF65-F5344CB8AC3E}">
        <p14:creationId xmlns:p14="http://schemas.microsoft.com/office/powerpoint/2010/main" val="3739947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Exists applies to data fields and </a:t>
            </a:r>
            <a:r>
              <a:rPr lang="en-US" b="0" baseline="0" dirty="0" err="1"/>
              <a:t>existsControl</a:t>
            </a:r>
            <a:r>
              <a:rPr lang="en-US" b="0" baseline="0" dirty="0"/>
              <a:t> applies to control fields. Control fields in a MARC record include the leader and MARC 001 through 009 fields. In order to be met, this condition requires that at least one match be found.</a:t>
            </a:r>
          </a:p>
        </p:txBody>
      </p:sp>
      <p:sp>
        <p:nvSpPr>
          <p:cNvPr id="4" name="Slide Number Placeholder 3"/>
          <p:cNvSpPr>
            <a:spLocks noGrp="1"/>
          </p:cNvSpPr>
          <p:nvPr>
            <p:ph type="sldNum" sz="quarter" idx="10"/>
          </p:nvPr>
        </p:nvSpPr>
        <p:spPr/>
        <p:txBody>
          <a:bodyPr/>
          <a:lstStyle/>
          <a:p>
            <a:fld id="{99D1E3F8-2019-4E19-82AC-B557CDE8CC54}" type="slidenum">
              <a:rPr lang="en-US" smtClean="0"/>
              <a:t>26</a:t>
            </a:fld>
            <a:endParaRPr lang="en-US"/>
          </a:p>
        </p:txBody>
      </p:sp>
    </p:spTree>
    <p:extLst>
      <p:ext uri="{BB962C8B-B14F-4D97-AF65-F5344CB8AC3E}">
        <p14:creationId xmlns:p14="http://schemas.microsoft.com/office/powerpoint/2010/main" val="3561499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Here’s an example of the exists condition at the record level. The record-level condition requires that a 264 field exist. If a 264 field exists, then the action, removing the 260, will be applied to the record. Before Sacramento went live with the ULMS, we were in a single-institution instance of Alma. At one point, we were having trouble with our merge rule for full records that were coming in and merging with brief order confirmation bibs. Those brief order bibs had 260 fields, and the incoming full records typically would have a 264 field. In the merge process, the 260 field would remain in the merged record, so we had to do some cleanup. This is not a norm rule we’d include in a process now in the ULMS environment on NZ-linked records since we should be limiting processes to local fields. </a:t>
            </a:r>
          </a:p>
        </p:txBody>
      </p:sp>
      <p:sp>
        <p:nvSpPr>
          <p:cNvPr id="4" name="Slide Number Placeholder 3"/>
          <p:cNvSpPr>
            <a:spLocks noGrp="1"/>
          </p:cNvSpPr>
          <p:nvPr>
            <p:ph type="sldNum" sz="quarter" idx="10"/>
          </p:nvPr>
        </p:nvSpPr>
        <p:spPr/>
        <p:txBody>
          <a:bodyPr/>
          <a:lstStyle/>
          <a:p>
            <a:fld id="{99D1E3F8-2019-4E19-82AC-B557CDE8CC54}" type="slidenum">
              <a:rPr lang="en-US" smtClean="0"/>
              <a:t>27</a:t>
            </a:fld>
            <a:endParaRPr lang="en-US"/>
          </a:p>
        </p:txBody>
      </p:sp>
    </p:spTree>
    <p:extLst>
      <p:ext uri="{BB962C8B-B14F-4D97-AF65-F5344CB8AC3E}">
        <p14:creationId xmlns:p14="http://schemas.microsoft.com/office/powerpoint/2010/main" val="2922768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This is an example of a </a:t>
            </a:r>
            <a:r>
              <a:rPr lang="en-US" b="0" baseline="0" dirty="0" err="1"/>
              <a:t>existsControl</a:t>
            </a:r>
            <a:r>
              <a:rPr lang="en-US" b="0" baseline="0" dirty="0"/>
              <a:t> condition. In this rule, we require that the MARC record include a 008 field. If it does, then the condition is met and the rule will continue and apply the following action. </a:t>
            </a:r>
          </a:p>
        </p:txBody>
      </p:sp>
      <p:sp>
        <p:nvSpPr>
          <p:cNvPr id="4" name="Slide Number Placeholder 3"/>
          <p:cNvSpPr>
            <a:spLocks noGrp="1"/>
          </p:cNvSpPr>
          <p:nvPr>
            <p:ph type="sldNum" sz="quarter" idx="10"/>
          </p:nvPr>
        </p:nvSpPr>
        <p:spPr/>
        <p:txBody>
          <a:bodyPr/>
          <a:lstStyle/>
          <a:p>
            <a:fld id="{99D1E3F8-2019-4E19-82AC-B557CDE8CC54}" type="slidenum">
              <a:rPr lang="en-US" smtClean="0"/>
              <a:t>28</a:t>
            </a:fld>
            <a:endParaRPr lang="en-US"/>
          </a:p>
        </p:txBody>
      </p:sp>
    </p:spTree>
    <p:extLst>
      <p:ext uri="{BB962C8B-B14F-4D97-AF65-F5344CB8AC3E}">
        <p14:creationId xmlns:p14="http://schemas.microsoft.com/office/powerpoint/2010/main" val="1472680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Much like the pair of conditions we just looked at, not exists applies to data fields, and not </a:t>
            </a:r>
            <a:r>
              <a:rPr lang="en-US" b="0" baseline="0" dirty="0" err="1"/>
              <a:t>existsControl</a:t>
            </a:r>
            <a:r>
              <a:rPr lang="en-US" b="0" baseline="0" dirty="0"/>
              <a:t> applies to control fields. These conditions are met when no match is found.</a:t>
            </a:r>
          </a:p>
        </p:txBody>
      </p:sp>
      <p:sp>
        <p:nvSpPr>
          <p:cNvPr id="4" name="Slide Number Placeholder 3"/>
          <p:cNvSpPr>
            <a:spLocks noGrp="1"/>
          </p:cNvSpPr>
          <p:nvPr>
            <p:ph type="sldNum" sz="quarter" idx="10"/>
          </p:nvPr>
        </p:nvSpPr>
        <p:spPr/>
        <p:txBody>
          <a:bodyPr/>
          <a:lstStyle/>
          <a:p>
            <a:fld id="{99D1E3F8-2019-4E19-82AC-B557CDE8CC54}" type="slidenum">
              <a:rPr lang="en-US" smtClean="0"/>
              <a:t>29</a:t>
            </a:fld>
            <a:endParaRPr lang="en-US"/>
          </a:p>
        </p:txBody>
      </p:sp>
    </p:spTree>
    <p:extLst>
      <p:ext uri="{BB962C8B-B14F-4D97-AF65-F5344CB8AC3E}">
        <p14:creationId xmlns:p14="http://schemas.microsoft.com/office/powerpoint/2010/main" val="3620176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cover these.</a:t>
            </a:r>
          </a:p>
        </p:txBody>
      </p:sp>
      <p:sp>
        <p:nvSpPr>
          <p:cNvPr id="4" name="Slide Number Placeholder 3"/>
          <p:cNvSpPr>
            <a:spLocks noGrp="1"/>
          </p:cNvSpPr>
          <p:nvPr>
            <p:ph type="sldNum" sz="quarter" idx="10"/>
          </p:nvPr>
        </p:nvSpPr>
        <p:spPr/>
        <p:txBody>
          <a:bodyPr/>
          <a:lstStyle/>
          <a:p>
            <a:fld id="{99D1E3F8-2019-4E19-82AC-B557CDE8CC54}" type="slidenum">
              <a:rPr lang="en-US" smtClean="0"/>
              <a:t>3</a:t>
            </a:fld>
            <a:endParaRPr lang="en-US"/>
          </a:p>
        </p:txBody>
      </p:sp>
    </p:spTree>
    <p:extLst>
      <p:ext uri="{BB962C8B-B14F-4D97-AF65-F5344CB8AC3E}">
        <p14:creationId xmlns:p14="http://schemas.microsoft.com/office/powerpoint/2010/main" val="4085929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In this rule, the not exists condition is looking for the absence of a 973 with the value </a:t>
            </a:r>
            <a:r>
              <a:rPr lang="en-US" b="0" baseline="0" dirty="0" err="1"/>
              <a:t>Tsakopoulos</a:t>
            </a:r>
            <a:r>
              <a:rPr lang="en-US" b="0" baseline="0" dirty="0"/>
              <a:t> Hellenic Collection. Only records that lack this MARC field with that value will meet the condition. If a record meets this condition, then the rule will proceed to apply the actions.</a:t>
            </a:r>
          </a:p>
        </p:txBody>
      </p:sp>
      <p:sp>
        <p:nvSpPr>
          <p:cNvPr id="4" name="Slide Number Placeholder 3"/>
          <p:cNvSpPr>
            <a:spLocks noGrp="1"/>
          </p:cNvSpPr>
          <p:nvPr>
            <p:ph type="sldNum" sz="quarter" idx="10"/>
          </p:nvPr>
        </p:nvSpPr>
        <p:spPr/>
        <p:txBody>
          <a:bodyPr/>
          <a:lstStyle/>
          <a:p>
            <a:fld id="{99D1E3F8-2019-4E19-82AC-B557CDE8CC54}" type="slidenum">
              <a:rPr lang="en-US" smtClean="0"/>
              <a:t>30</a:t>
            </a:fld>
            <a:endParaRPr lang="en-US"/>
          </a:p>
        </p:txBody>
      </p:sp>
    </p:spTree>
    <p:extLst>
      <p:ext uri="{BB962C8B-B14F-4D97-AF65-F5344CB8AC3E}">
        <p14:creationId xmlns:p14="http://schemas.microsoft.com/office/powerpoint/2010/main" val="3408962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34856">
              <a:defRPr/>
            </a:pPr>
            <a:r>
              <a:rPr lang="en-US" b="0" baseline="0" dirty="0"/>
              <a:t>This is an example of a not </a:t>
            </a:r>
            <a:r>
              <a:rPr lang="en-US" b="0" baseline="0" dirty="0" err="1"/>
              <a:t>existsControl</a:t>
            </a:r>
            <a:r>
              <a:rPr lang="en-US" b="0" baseline="0" dirty="0"/>
              <a:t> condition. In this rule, we require that the MARC record not contain a 007 field. If it doesn’t, then the condition is met and the rule will continue on to the action. </a:t>
            </a:r>
          </a:p>
        </p:txBody>
      </p:sp>
      <p:sp>
        <p:nvSpPr>
          <p:cNvPr id="4" name="Slide Number Placeholder 3"/>
          <p:cNvSpPr>
            <a:spLocks noGrp="1"/>
          </p:cNvSpPr>
          <p:nvPr>
            <p:ph type="sldNum" sz="quarter" idx="10"/>
          </p:nvPr>
        </p:nvSpPr>
        <p:spPr/>
        <p:txBody>
          <a:bodyPr/>
          <a:lstStyle/>
          <a:p>
            <a:fld id="{99D1E3F8-2019-4E19-82AC-B557CDE8CC54}" type="slidenum">
              <a:rPr lang="en-US" smtClean="0"/>
              <a:t>31</a:t>
            </a:fld>
            <a:endParaRPr lang="en-US"/>
          </a:p>
        </p:txBody>
      </p:sp>
    </p:spTree>
    <p:extLst>
      <p:ext uri="{BB962C8B-B14F-4D97-AF65-F5344CB8AC3E}">
        <p14:creationId xmlns:p14="http://schemas.microsoft.com/office/powerpoint/2010/main" val="156837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err="1"/>
              <a:t>existsMoreThanOnce</a:t>
            </a:r>
            <a:r>
              <a:rPr lang="en-US" b="0" baseline="0" dirty="0"/>
              <a:t> applies to data fields. To meet this condition, the record element must be found multiple times. I couldn’t think of a use case example for this condition. I imagine this would be more useful in indication rules.</a:t>
            </a:r>
          </a:p>
        </p:txBody>
      </p:sp>
      <p:sp>
        <p:nvSpPr>
          <p:cNvPr id="4" name="Slide Number Placeholder 3"/>
          <p:cNvSpPr>
            <a:spLocks noGrp="1"/>
          </p:cNvSpPr>
          <p:nvPr>
            <p:ph type="sldNum" sz="quarter" idx="10"/>
          </p:nvPr>
        </p:nvSpPr>
        <p:spPr/>
        <p:txBody>
          <a:bodyPr/>
          <a:lstStyle/>
          <a:p>
            <a:fld id="{99D1E3F8-2019-4E19-82AC-B557CDE8CC54}" type="slidenum">
              <a:rPr lang="en-US" smtClean="0"/>
              <a:t>32</a:t>
            </a:fld>
            <a:endParaRPr lang="en-US"/>
          </a:p>
        </p:txBody>
      </p:sp>
    </p:spTree>
    <p:extLst>
      <p:ext uri="{BB962C8B-B14F-4D97-AF65-F5344CB8AC3E}">
        <p14:creationId xmlns:p14="http://schemas.microsoft.com/office/powerpoint/2010/main" val="3950289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move on to the third part of a norm rule, the actions. On this slide</a:t>
            </a:r>
            <a:r>
              <a:rPr lang="en-US" baseline="0" dirty="0"/>
              <a:t>, I’ve included a link to the complete list of actions used in normalization rules in Alma. </a:t>
            </a:r>
            <a:r>
              <a:rPr lang="en-US" dirty="0"/>
              <a:t>In this session, we’ll only look at some of the more commonly used actions.  Most of these actions are self-explanatory.  We have add and remove actions for field, subfield, and control field. </a:t>
            </a:r>
          </a:p>
        </p:txBody>
      </p:sp>
      <p:sp>
        <p:nvSpPr>
          <p:cNvPr id="4" name="Slide Number Placeholder 3"/>
          <p:cNvSpPr>
            <a:spLocks noGrp="1"/>
          </p:cNvSpPr>
          <p:nvPr>
            <p:ph type="sldNum" sz="quarter" idx="10"/>
          </p:nvPr>
        </p:nvSpPr>
        <p:spPr/>
        <p:txBody>
          <a:bodyPr/>
          <a:lstStyle/>
          <a:p>
            <a:fld id="{99D1E3F8-2019-4E19-82AC-B557CDE8CC54}" type="slidenum">
              <a:rPr lang="en-US" smtClean="0"/>
              <a:t>33</a:t>
            </a:fld>
            <a:endParaRPr lang="en-US"/>
          </a:p>
        </p:txBody>
      </p:sp>
    </p:spTree>
    <p:extLst>
      <p:ext uri="{BB962C8B-B14F-4D97-AF65-F5344CB8AC3E}">
        <p14:creationId xmlns:p14="http://schemas.microsoft.com/office/powerpoint/2010/main" val="3948561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t>
            </a:r>
            <a:r>
              <a:rPr lang="en-US" dirty="0" err="1"/>
              <a:t>addField</a:t>
            </a:r>
            <a:r>
              <a:rPr lang="en-US" dirty="0"/>
              <a:t> and </a:t>
            </a:r>
            <a:r>
              <a:rPr lang="en-US" dirty="0" err="1"/>
              <a:t>addSubField</a:t>
            </a:r>
            <a:r>
              <a:rPr lang="en-US" dirty="0"/>
              <a:t>.</a:t>
            </a:r>
          </a:p>
        </p:txBody>
      </p:sp>
      <p:sp>
        <p:nvSpPr>
          <p:cNvPr id="4" name="Slide Number Placeholder 3"/>
          <p:cNvSpPr>
            <a:spLocks noGrp="1"/>
          </p:cNvSpPr>
          <p:nvPr>
            <p:ph type="sldNum" sz="quarter" idx="10"/>
          </p:nvPr>
        </p:nvSpPr>
        <p:spPr/>
        <p:txBody>
          <a:bodyPr/>
          <a:lstStyle/>
          <a:p>
            <a:fld id="{99D1E3F8-2019-4E19-82AC-B557CDE8CC54}" type="slidenum">
              <a:rPr lang="en-US" smtClean="0"/>
              <a:t>34</a:t>
            </a:fld>
            <a:endParaRPr lang="en-US"/>
          </a:p>
        </p:txBody>
      </p:sp>
    </p:spTree>
    <p:extLst>
      <p:ext uri="{BB962C8B-B14F-4D97-AF65-F5344CB8AC3E}">
        <p14:creationId xmlns:p14="http://schemas.microsoft.com/office/powerpoint/2010/main" val="2134864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the action </a:t>
            </a:r>
            <a:r>
              <a:rPr lang="en-US" dirty="0" err="1"/>
              <a:t>addControlField</a:t>
            </a:r>
            <a:r>
              <a:rPr lang="en-US" dirty="0"/>
              <a:t>. This is a rule that we use on our course reserve bib records for personal copies DVDs. The quick cataloging tool does not have an option for DVD material type, so the records are created with material type book. This rule adds the 007 for DVD.</a:t>
            </a:r>
          </a:p>
        </p:txBody>
      </p:sp>
      <p:sp>
        <p:nvSpPr>
          <p:cNvPr id="4" name="Slide Number Placeholder 3"/>
          <p:cNvSpPr>
            <a:spLocks noGrp="1"/>
          </p:cNvSpPr>
          <p:nvPr>
            <p:ph type="sldNum" sz="quarter" idx="10"/>
          </p:nvPr>
        </p:nvSpPr>
        <p:spPr/>
        <p:txBody>
          <a:bodyPr/>
          <a:lstStyle/>
          <a:p>
            <a:fld id="{99D1E3F8-2019-4E19-82AC-B557CDE8CC54}" type="slidenum">
              <a:rPr lang="en-US" smtClean="0"/>
              <a:t>35</a:t>
            </a:fld>
            <a:endParaRPr lang="en-US"/>
          </a:p>
        </p:txBody>
      </p:sp>
    </p:spTree>
    <p:extLst>
      <p:ext uri="{BB962C8B-B14F-4D97-AF65-F5344CB8AC3E}">
        <p14:creationId xmlns:p14="http://schemas.microsoft.com/office/powerpoint/2010/main" val="1810629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36</a:t>
            </a:fld>
            <a:endParaRPr lang="en-US"/>
          </a:p>
        </p:txBody>
      </p:sp>
    </p:spTree>
    <p:extLst>
      <p:ext uri="{BB962C8B-B14F-4D97-AF65-F5344CB8AC3E}">
        <p14:creationId xmlns:p14="http://schemas.microsoft.com/office/powerpoint/2010/main" val="3714411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37</a:t>
            </a:fld>
            <a:endParaRPr lang="en-US"/>
          </a:p>
        </p:txBody>
      </p:sp>
    </p:spTree>
    <p:extLst>
      <p:ext uri="{BB962C8B-B14F-4D97-AF65-F5344CB8AC3E}">
        <p14:creationId xmlns:p14="http://schemas.microsoft.com/office/powerpoint/2010/main" val="3478120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t>
            </a:r>
            <a:r>
              <a:rPr lang="en-US" dirty="0" err="1"/>
              <a:t>replaceContents</a:t>
            </a:r>
            <a:r>
              <a:rPr lang="en-US" dirty="0"/>
              <a:t> and </a:t>
            </a:r>
            <a:r>
              <a:rPr lang="en-US" dirty="0" err="1"/>
              <a:t>replaceControlContents</a:t>
            </a:r>
            <a:r>
              <a:rPr lang="en-US" dirty="0"/>
              <a:t>.  We use </a:t>
            </a:r>
            <a:r>
              <a:rPr lang="en-US" dirty="0" err="1"/>
              <a:t>replaceContents</a:t>
            </a:r>
            <a:r>
              <a:rPr lang="en-US" dirty="0"/>
              <a:t> with variable data fields and </a:t>
            </a:r>
            <a:r>
              <a:rPr lang="en-US" dirty="0" err="1"/>
              <a:t>replaceControlContents</a:t>
            </a:r>
            <a:r>
              <a:rPr lang="en-US" dirty="0"/>
              <a:t> for control fields.</a:t>
            </a:r>
          </a:p>
        </p:txBody>
      </p:sp>
      <p:sp>
        <p:nvSpPr>
          <p:cNvPr id="4" name="Slide Number Placeholder 3"/>
          <p:cNvSpPr>
            <a:spLocks noGrp="1"/>
          </p:cNvSpPr>
          <p:nvPr>
            <p:ph type="sldNum" sz="quarter" idx="10"/>
          </p:nvPr>
        </p:nvSpPr>
        <p:spPr/>
        <p:txBody>
          <a:bodyPr/>
          <a:lstStyle/>
          <a:p>
            <a:fld id="{99D1E3F8-2019-4E19-82AC-B557CDE8CC54}" type="slidenum">
              <a:rPr lang="en-US" smtClean="0"/>
              <a:t>38</a:t>
            </a:fld>
            <a:endParaRPr lang="en-US"/>
          </a:p>
        </p:txBody>
      </p:sp>
    </p:spTree>
    <p:extLst>
      <p:ext uri="{BB962C8B-B14F-4D97-AF65-F5344CB8AC3E}">
        <p14:creationId xmlns:p14="http://schemas.microsoft.com/office/powerpoint/2010/main" val="2548785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syntax is “replace” … “with”  Here’s an example of a norm rule that uses this action. This is the norm rule Marcus created so that we could replace the titles for the </a:t>
            </a:r>
            <a:r>
              <a:rPr lang="en-US" dirty="0" err="1"/>
              <a:t>boundwith</a:t>
            </a:r>
            <a:r>
              <a:rPr lang="en-US" dirty="0"/>
              <a:t> host bibs.</a:t>
            </a:r>
          </a:p>
        </p:txBody>
      </p:sp>
      <p:sp>
        <p:nvSpPr>
          <p:cNvPr id="4" name="Slide Number Placeholder 3"/>
          <p:cNvSpPr>
            <a:spLocks noGrp="1"/>
          </p:cNvSpPr>
          <p:nvPr>
            <p:ph type="sldNum" sz="quarter" idx="10"/>
          </p:nvPr>
        </p:nvSpPr>
        <p:spPr/>
        <p:txBody>
          <a:bodyPr/>
          <a:lstStyle/>
          <a:p>
            <a:fld id="{99D1E3F8-2019-4E19-82AC-B557CDE8CC54}" type="slidenum">
              <a:rPr lang="en-US" smtClean="0"/>
              <a:t>39</a:t>
            </a:fld>
            <a:endParaRPr lang="en-US"/>
          </a:p>
        </p:txBody>
      </p:sp>
    </p:spTree>
    <p:extLst>
      <p:ext uri="{BB962C8B-B14F-4D97-AF65-F5344CB8AC3E}">
        <p14:creationId xmlns:p14="http://schemas.microsoft.com/office/powerpoint/2010/main" val="280843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 Alma norm rule is a file that contains syntax for actions to modify MARC records. This includes both MARC bibliographic and MARC holdings records.</a:t>
            </a:r>
          </a:p>
          <a:p>
            <a:endParaRPr lang="en-US" dirty="0"/>
          </a:p>
          <a:p>
            <a:r>
              <a:rPr lang="en-US" dirty="0"/>
              <a:t>To work with norm rules, you must have one of the following roles: Cataloger, Catalog Manager, or Catalog Administrator. </a:t>
            </a:r>
          </a:p>
          <a:p>
            <a:endParaRPr lang="en-US" dirty="0"/>
          </a:p>
          <a:p>
            <a:r>
              <a:rPr lang="en-US" dirty="0"/>
              <a:t>While norm rules are closely associated with norm processes, they’re not quite the same thing. In our everyday work, we sometimes say norm rule when we mean norm process, and that’s fine. But for the purpose of this session, there’s value in making a distinction to better understand the relationship between the two. </a:t>
            </a:r>
          </a:p>
          <a:p>
            <a:endParaRPr lang="en-US" dirty="0"/>
          </a:p>
          <a:p>
            <a:r>
              <a:rPr lang="en-US" dirty="0"/>
              <a:t>Finally, Alma norm rules all share the same required elements.</a:t>
            </a:r>
            <a:r>
              <a:rPr lang="en-US" baseline="0" dirty="0"/>
              <a:t> We’ll examine that more closely when we begin to talk about rule syntax.</a:t>
            </a:r>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4</a:t>
            </a:fld>
            <a:endParaRPr lang="en-US"/>
          </a:p>
        </p:txBody>
      </p:sp>
    </p:spTree>
    <p:extLst>
      <p:ext uri="{BB962C8B-B14F-4D97-AF65-F5344CB8AC3E}">
        <p14:creationId xmlns:p14="http://schemas.microsoft.com/office/powerpoint/2010/main" val="779833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p>
        </p:txBody>
      </p:sp>
      <p:sp>
        <p:nvSpPr>
          <p:cNvPr id="4" name="Slide Number Placeholder 3"/>
          <p:cNvSpPr>
            <a:spLocks noGrp="1"/>
          </p:cNvSpPr>
          <p:nvPr>
            <p:ph type="sldNum" sz="quarter" idx="10"/>
          </p:nvPr>
        </p:nvSpPr>
        <p:spPr/>
        <p:txBody>
          <a:bodyPr/>
          <a:lstStyle/>
          <a:p>
            <a:fld id="{99D1E3F8-2019-4E19-82AC-B557CDE8CC54}" type="slidenum">
              <a:rPr lang="en-US" smtClean="0"/>
              <a:t>40</a:t>
            </a:fld>
            <a:endParaRPr lang="en-US"/>
          </a:p>
        </p:txBody>
      </p:sp>
    </p:spTree>
    <p:extLst>
      <p:ext uri="{BB962C8B-B14F-4D97-AF65-F5344CB8AC3E}">
        <p14:creationId xmlns:p14="http://schemas.microsoft.com/office/powerpoint/2010/main" val="1623866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34856">
              <a:defRPr/>
            </a:pPr>
            <a:r>
              <a:rPr lang="en-US" baseline="0" dirty="0"/>
              <a:t>So, we’ve looked at the language and syntax for conditions and actions. Now let’s move on to record element strings. Record elements follow conditions and actions. </a:t>
            </a:r>
            <a:r>
              <a:rPr lang="en-US" dirty="0"/>
              <a:t>Record elements include MARC fields, indicators, subfields and metadata values.  When</a:t>
            </a:r>
            <a:r>
              <a:rPr lang="en-US" baseline="0" dirty="0"/>
              <a:t> there is more than one record element, elements are separated by periods. </a:t>
            </a:r>
            <a:r>
              <a:rPr lang="en-US" dirty="0"/>
              <a:t>We enclose record element strings in double quotes. </a:t>
            </a:r>
          </a:p>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41</a:t>
            </a:fld>
            <a:endParaRPr lang="en-US"/>
          </a:p>
        </p:txBody>
      </p:sp>
    </p:spTree>
    <p:extLst>
      <p:ext uri="{BB962C8B-B14F-4D97-AF65-F5344CB8AC3E}">
        <p14:creationId xmlns:p14="http://schemas.microsoft.com/office/powerpoint/2010/main" val="2980035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this  example</a:t>
            </a:r>
            <a:r>
              <a:rPr lang="en-US" baseline="0" dirty="0"/>
              <a:t> we have record elements following the record-level condition…</a:t>
            </a:r>
            <a:endParaRPr lang="en-US" dirty="0"/>
          </a:p>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42</a:t>
            </a:fld>
            <a:endParaRPr lang="en-US"/>
          </a:p>
        </p:txBody>
      </p:sp>
    </p:spTree>
    <p:extLst>
      <p:ext uri="{BB962C8B-B14F-4D97-AF65-F5344CB8AC3E}">
        <p14:creationId xmlns:p14="http://schemas.microsoft.com/office/powerpoint/2010/main" val="40481224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record elements following the first action….</a:t>
            </a:r>
          </a:p>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43</a:t>
            </a:fld>
            <a:endParaRPr lang="en-US"/>
          </a:p>
        </p:txBody>
      </p:sp>
    </p:spTree>
    <p:extLst>
      <p:ext uri="{BB962C8B-B14F-4D97-AF65-F5344CB8AC3E}">
        <p14:creationId xmlns:p14="http://schemas.microsoft.com/office/powerpoint/2010/main" val="21747956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here we see that record elements follow the second action,</a:t>
            </a:r>
            <a:r>
              <a:rPr lang="en-US" baseline="0" dirty="0"/>
              <a:t> as well as the field-level condition on that line.  Let’s take a closer look at one of these example record elements….</a:t>
            </a:r>
            <a:endParaRPr lang="en-US" dirty="0"/>
          </a:p>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44</a:t>
            </a:fld>
            <a:endParaRPr lang="en-US"/>
          </a:p>
        </p:txBody>
      </p:sp>
    </p:spTree>
    <p:extLst>
      <p:ext uri="{BB962C8B-B14F-4D97-AF65-F5344CB8AC3E}">
        <p14:creationId xmlns:p14="http://schemas.microsoft.com/office/powerpoint/2010/main" val="33293722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an example of a record element following</a:t>
            </a:r>
            <a:r>
              <a:rPr lang="en-US" baseline="0" dirty="0"/>
              <a:t> the </a:t>
            </a:r>
            <a:r>
              <a:rPr lang="en-US" baseline="0" dirty="0" err="1"/>
              <a:t>existsControl</a:t>
            </a:r>
            <a:r>
              <a:rPr lang="en-US" baseline="0" dirty="0"/>
              <a:t> condition.</a:t>
            </a:r>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45</a:t>
            </a:fld>
            <a:endParaRPr lang="en-US"/>
          </a:p>
        </p:txBody>
      </p:sp>
    </p:spTree>
    <p:extLst>
      <p:ext uri="{BB962C8B-B14F-4D97-AF65-F5344CB8AC3E}">
        <p14:creationId xmlns:p14="http://schemas.microsoft.com/office/powerpoint/2010/main" val="39823052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here we see record element strings for a control field following the action </a:t>
            </a:r>
            <a:r>
              <a:rPr lang="en-US" dirty="0" err="1"/>
              <a:t>replaceControlContents</a:t>
            </a:r>
            <a:r>
              <a:rPr lang="en-US" dirty="0"/>
              <a:t> and the corresponding “with”.</a:t>
            </a:r>
          </a:p>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46</a:t>
            </a:fld>
            <a:endParaRPr lang="en-US"/>
          </a:p>
        </p:txBody>
      </p:sp>
    </p:spTree>
    <p:extLst>
      <p:ext uri="{BB962C8B-B14F-4D97-AF65-F5344CB8AC3E}">
        <p14:creationId xmlns:p14="http://schemas.microsoft.com/office/powerpoint/2010/main" val="1416841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record element syntax for data fields.</a:t>
            </a:r>
          </a:p>
        </p:txBody>
      </p:sp>
      <p:sp>
        <p:nvSpPr>
          <p:cNvPr id="4" name="Slide Number Placeholder 3"/>
          <p:cNvSpPr>
            <a:spLocks noGrp="1"/>
          </p:cNvSpPr>
          <p:nvPr>
            <p:ph type="sldNum" sz="quarter" idx="10"/>
          </p:nvPr>
        </p:nvSpPr>
        <p:spPr/>
        <p:txBody>
          <a:bodyPr/>
          <a:lstStyle/>
          <a:p>
            <a:fld id="{99D1E3F8-2019-4E19-82AC-B557CDE8CC54}" type="slidenum">
              <a:rPr lang="en-US" smtClean="0"/>
              <a:t>47</a:t>
            </a:fld>
            <a:endParaRPr lang="en-US"/>
          </a:p>
        </p:txBody>
      </p:sp>
    </p:spTree>
    <p:extLst>
      <p:ext uri="{BB962C8B-B14F-4D97-AF65-F5344CB8AC3E}">
        <p14:creationId xmlns:p14="http://schemas.microsoft.com/office/powerpoint/2010/main" val="127090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control fields.</a:t>
            </a:r>
          </a:p>
        </p:txBody>
      </p:sp>
      <p:sp>
        <p:nvSpPr>
          <p:cNvPr id="4" name="Slide Number Placeholder 3"/>
          <p:cNvSpPr>
            <a:spLocks noGrp="1"/>
          </p:cNvSpPr>
          <p:nvPr>
            <p:ph type="sldNum" sz="quarter" idx="10"/>
          </p:nvPr>
        </p:nvSpPr>
        <p:spPr/>
        <p:txBody>
          <a:bodyPr/>
          <a:lstStyle/>
          <a:p>
            <a:fld id="{99D1E3F8-2019-4E19-82AC-B557CDE8CC54}" type="slidenum">
              <a:rPr lang="en-US" smtClean="0"/>
              <a:t>48</a:t>
            </a:fld>
            <a:endParaRPr lang="en-US"/>
          </a:p>
        </p:txBody>
      </p:sp>
    </p:spTree>
    <p:extLst>
      <p:ext uri="{BB962C8B-B14F-4D97-AF65-F5344CB8AC3E}">
        <p14:creationId xmlns:p14="http://schemas.microsoft.com/office/powerpoint/2010/main" val="38538592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character positions should</a:t>
            </a:r>
            <a:r>
              <a:rPr lang="en-US" baseline="0" dirty="0"/>
              <a:t> match the number of characters in the position value, if included.</a:t>
            </a:r>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49</a:t>
            </a:fld>
            <a:endParaRPr lang="en-US"/>
          </a:p>
        </p:txBody>
      </p:sp>
    </p:spTree>
    <p:extLst>
      <p:ext uri="{BB962C8B-B14F-4D97-AF65-F5344CB8AC3E}">
        <p14:creationId xmlns:p14="http://schemas.microsoft.com/office/powerpoint/2010/main" val="648764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defTabSz="1634856">
              <a:defRPr/>
            </a:pPr>
            <a:r>
              <a:rPr lang="en-US" dirty="0"/>
              <a:t>A normalization process is an Alma operation used to correct or update MARC records in Alma.</a:t>
            </a:r>
          </a:p>
          <a:p>
            <a:endParaRPr lang="en-US" baseline="0" dirty="0"/>
          </a:p>
          <a:p>
            <a:r>
              <a:rPr lang="en-US" baseline="0" dirty="0"/>
              <a:t>To configure a normalization process you’ll need one of these roles: catalog administrator, or general system administrator.</a:t>
            </a:r>
            <a:endParaRPr lang="en-US" dirty="0"/>
          </a:p>
          <a:p>
            <a:endParaRPr lang="en-US" dirty="0"/>
          </a:p>
          <a:p>
            <a:r>
              <a:rPr lang="en-US" dirty="0"/>
              <a:t>While normalization processes are applied in Alma in a number of ways, they’re most commonly applied in the metadata editor or by running a job on a set of MARC records.</a:t>
            </a:r>
          </a:p>
          <a:p>
            <a:endParaRPr lang="en-US" dirty="0"/>
          </a:p>
          <a:p>
            <a:r>
              <a:rPr lang="en-US" dirty="0"/>
              <a:t>When a norm process includes a </a:t>
            </a:r>
            <a:r>
              <a:rPr lang="en-US" dirty="0" err="1"/>
              <a:t>MarcDroolNormalization</a:t>
            </a:r>
            <a:r>
              <a:rPr lang="en-US" dirty="0"/>
              <a:t> task, it calls on norm rules, according</a:t>
            </a:r>
            <a:r>
              <a:rPr lang="en-US" baseline="0" dirty="0"/>
              <a:t> to </a:t>
            </a:r>
            <a:r>
              <a:rPr lang="en-US" dirty="0"/>
              <a:t>your configuration of the process, to update MARC records.</a:t>
            </a:r>
          </a:p>
          <a:p>
            <a:endParaRPr lang="en-US" dirty="0"/>
          </a:p>
          <a:p>
            <a:r>
              <a:rPr lang="en-US" dirty="0"/>
              <a:t>So, to distinguish rules from processes and to better understand the relationship between the two, we can think of them in this way: a norm rule is a file containing actions; those actions are executed by a norm process.</a:t>
            </a:r>
          </a:p>
        </p:txBody>
      </p:sp>
      <p:sp>
        <p:nvSpPr>
          <p:cNvPr id="4" name="Slide Number Placeholder 3"/>
          <p:cNvSpPr>
            <a:spLocks noGrp="1"/>
          </p:cNvSpPr>
          <p:nvPr>
            <p:ph type="sldNum" sz="quarter" idx="10"/>
          </p:nvPr>
        </p:nvSpPr>
        <p:spPr/>
        <p:txBody>
          <a:bodyPr/>
          <a:lstStyle/>
          <a:p>
            <a:fld id="{99D1E3F8-2019-4E19-82AC-B557CDE8CC54}" type="slidenum">
              <a:rPr lang="en-US" smtClean="0"/>
              <a:t>5</a:t>
            </a:fld>
            <a:endParaRPr lang="en-US"/>
          </a:p>
        </p:txBody>
      </p:sp>
    </p:spTree>
    <p:extLst>
      <p:ext uri="{BB962C8B-B14F-4D97-AF65-F5344CB8AC3E}">
        <p14:creationId xmlns:p14="http://schemas.microsoft.com/office/powerpoint/2010/main" val="38140205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a:t>
            </a:r>
            <a:r>
              <a:rPr lang="en-US" baseline="0" dirty="0"/>
              <a:t> a record element string for the language code in the 008 would look like.</a:t>
            </a:r>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50</a:t>
            </a:fld>
            <a:endParaRPr lang="en-US"/>
          </a:p>
        </p:txBody>
      </p:sp>
    </p:spTree>
    <p:extLst>
      <p:ext uri="{BB962C8B-B14F-4D97-AF65-F5344CB8AC3E}">
        <p14:creationId xmlns:p14="http://schemas.microsoft.com/office/powerpoint/2010/main" val="34356455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51</a:t>
            </a:fld>
            <a:endParaRPr lang="en-US"/>
          </a:p>
        </p:txBody>
      </p:sp>
    </p:spTree>
    <p:extLst>
      <p:ext uri="{BB962C8B-B14F-4D97-AF65-F5344CB8AC3E}">
        <p14:creationId xmlns:p14="http://schemas.microsoft.com/office/powerpoint/2010/main" val="20420575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52</a:t>
            </a:fld>
            <a:endParaRPr lang="en-US"/>
          </a:p>
        </p:txBody>
      </p:sp>
    </p:spTree>
    <p:extLst>
      <p:ext uri="{BB962C8B-B14F-4D97-AF65-F5344CB8AC3E}">
        <p14:creationId xmlns:p14="http://schemas.microsoft.com/office/powerpoint/2010/main" val="13268666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53</a:t>
            </a:fld>
            <a:endParaRPr lang="en-US"/>
          </a:p>
        </p:txBody>
      </p:sp>
    </p:spTree>
    <p:extLst>
      <p:ext uri="{BB962C8B-B14F-4D97-AF65-F5344CB8AC3E}">
        <p14:creationId xmlns:p14="http://schemas.microsoft.com/office/powerpoint/2010/main" val="42500886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54</a:t>
            </a:fld>
            <a:endParaRPr lang="en-US"/>
          </a:p>
        </p:txBody>
      </p:sp>
    </p:spTree>
    <p:extLst>
      <p:ext uri="{BB962C8B-B14F-4D97-AF65-F5344CB8AC3E}">
        <p14:creationId xmlns:p14="http://schemas.microsoft.com/office/powerpoint/2010/main" val="37854900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55</a:t>
            </a:fld>
            <a:endParaRPr lang="en-US"/>
          </a:p>
        </p:txBody>
      </p:sp>
    </p:spTree>
    <p:extLst>
      <p:ext uri="{BB962C8B-B14F-4D97-AF65-F5344CB8AC3E}">
        <p14:creationId xmlns:p14="http://schemas.microsoft.com/office/powerpoint/2010/main" val="21233050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relatively recent development. The $$ to represent a subfield</a:t>
            </a:r>
            <a:r>
              <a:rPr lang="en-US" baseline="0" dirty="0"/>
              <a:t> delimiter is no longer allowed anywhere in the rule, even in the name.</a:t>
            </a:r>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56</a:t>
            </a:fld>
            <a:endParaRPr lang="en-US"/>
          </a:p>
        </p:txBody>
      </p:sp>
    </p:spTree>
    <p:extLst>
      <p:ext uri="{BB962C8B-B14F-4D97-AF65-F5344CB8AC3E}">
        <p14:creationId xmlns:p14="http://schemas.microsoft.com/office/powerpoint/2010/main" val="30962780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final</a:t>
            </a:r>
            <a:r>
              <a:rPr lang="en-US" baseline="0" dirty="0"/>
              <a:t> things on norm rule syntax– when you have multiple rules in a norm rule file, and the rules involve the same field, you should use the priority factor. Rules with a higher priority are executed first. By higher priority, we mean a higher number. This may be counter-intuitive to some of us.  </a:t>
            </a:r>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57</a:t>
            </a:fld>
            <a:endParaRPr lang="en-US"/>
          </a:p>
        </p:txBody>
      </p:sp>
    </p:spTree>
    <p:extLst>
      <p:ext uri="{BB962C8B-B14F-4D97-AF65-F5344CB8AC3E}">
        <p14:creationId xmlns:p14="http://schemas.microsoft.com/office/powerpoint/2010/main" val="33462041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Boolean</a:t>
            </a:r>
            <a:r>
              <a:rPr lang="en-US" baseline="0" dirty="0"/>
              <a:t> operators are allowed in rule. You can even use multiple operators. However, you should keep in mind that a large number of Boolean operators may slow down performance.  I’ve found that Boolean operators can only be used with record-level conditions, and not with the field level conditions that follow actions.</a:t>
            </a:r>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58</a:t>
            </a:fld>
            <a:endParaRPr lang="en-US"/>
          </a:p>
        </p:txBody>
      </p:sp>
    </p:spTree>
    <p:extLst>
      <p:ext uri="{BB962C8B-B14F-4D97-AF65-F5344CB8AC3E}">
        <p14:creationId xmlns:p14="http://schemas.microsoft.com/office/powerpoint/2010/main" val="4545208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create a rule from scratch by going to the ME, File, New, Normalization rules.</a:t>
            </a:r>
          </a:p>
        </p:txBody>
      </p:sp>
      <p:sp>
        <p:nvSpPr>
          <p:cNvPr id="4" name="Slide Number Placeholder 3"/>
          <p:cNvSpPr>
            <a:spLocks noGrp="1"/>
          </p:cNvSpPr>
          <p:nvPr>
            <p:ph type="sldNum" sz="quarter" idx="10"/>
          </p:nvPr>
        </p:nvSpPr>
        <p:spPr/>
        <p:txBody>
          <a:bodyPr/>
          <a:lstStyle/>
          <a:p>
            <a:fld id="{99D1E3F8-2019-4E19-82AC-B557CDE8CC54}" type="slidenum">
              <a:rPr lang="en-US" smtClean="0"/>
              <a:t>59</a:t>
            </a:fld>
            <a:endParaRPr lang="en-US"/>
          </a:p>
        </p:txBody>
      </p:sp>
    </p:spTree>
    <p:extLst>
      <p:ext uri="{BB962C8B-B14F-4D97-AF65-F5344CB8AC3E}">
        <p14:creationId xmlns:p14="http://schemas.microsoft.com/office/powerpoint/2010/main" val="1152921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are in a consortium and we work in a collaborative network environment. There are a few things we need to keep in mind when we talk about Alma norm rules and processes in our ULMS environment.</a:t>
            </a:r>
          </a:p>
          <a:p>
            <a:endParaRPr lang="en-US" baseline="0" dirty="0"/>
          </a:p>
          <a:p>
            <a:r>
              <a:rPr lang="en-US" baseline="0" dirty="0"/>
              <a:t>First, we need to be sure to place norm rules locally and not on the network. We, as individual campuses,  can only configure IZ-level norm processes which can only call on IZ-level norm rules.  So, it’s important to ensure that we set the placement of new rules to the IZ.</a:t>
            </a:r>
            <a:endParaRPr lang="en-US" b="0" i="0" baseline="0" dirty="0"/>
          </a:p>
          <a:p>
            <a:endParaRPr lang="en-US" b="0" i="0" baseline="0" dirty="0"/>
          </a:p>
        </p:txBody>
      </p:sp>
      <p:sp>
        <p:nvSpPr>
          <p:cNvPr id="4" name="Slide Number Placeholder 3"/>
          <p:cNvSpPr>
            <a:spLocks noGrp="1"/>
          </p:cNvSpPr>
          <p:nvPr>
            <p:ph type="sldNum" sz="quarter" idx="10"/>
          </p:nvPr>
        </p:nvSpPr>
        <p:spPr/>
        <p:txBody>
          <a:bodyPr/>
          <a:lstStyle/>
          <a:p>
            <a:fld id="{99D1E3F8-2019-4E19-82AC-B557CDE8CC54}" type="slidenum">
              <a:rPr lang="en-US" smtClean="0"/>
              <a:t>6</a:t>
            </a:fld>
            <a:endParaRPr lang="en-US"/>
          </a:p>
        </p:txBody>
      </p:sp>
    </p:spTree>
    <p:extLst>
      <p:ext uri="{BB962C8B-B14F-4D97-AF65-F5344CB8AC3E}">
        <p14:creationId xmlns:p14="http://schemas.microsoft.com/office/powerpoint/2010/main" val="14532295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name and description of the rule are required. The default setting for a new norm rule is private. If you leave this setting, no one will be able to see your rule and you won’t be able to include this rule as part of a norm process. As a general practice, I simply set my newly created norm rules to shared and enabled.</a:t>
            </a:r>
          </a:p>
        </p:txBody>
      </p:sp>
      <p:sp>
        <p:nvSpPr>
          <p:cNvPr id="4" name="Slide Number Placeholder 3"/>
          <p:cNvSpPr>
            <a:spLocks noGrp="1"/>
          </p:cNvSpPr>
          <p:nvPr>
            <p:ph type="sldNum" sz="quarter" idx="10"/>
          </p:nvPr>
        </p:nvSpPr>
        <p:spPr/>
        <p:txBody>
          <a:bodyPr/>
          <a:lstStyle/>
          <a:p>
            <a:fld id="{99D1E3F8-2019-4E19-82AC-B557CDE8CC54}" type="slidenum">
              <a:rPr lang="en-US" smtClean="0"/>
              <a:t>60</a:t>
            </a:fld>
            <a:endParaRPr lang="en-US"/>
          </a:p>
        </p:txBody>
      </p:sp>
    </p:spTree>
    <p:extLst>
      <p:ext uri="{BB962C8B-B14F-4D97-AF65-F5344CB8AC3E}">
        <p14:creationId xmlns:p14="http://schemas.microsoft.com/office/powerpoint/2010/main" val="29732656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61</a:t>
            </a:fld>
            <a:endParaRPr lang="en-US"/>
          </a:p>
        </p:txBody>
      </p:sp>
    </p:spTree>
    <p:extLst>
      <p:ext uri="{BB962C8B-B14F-4D97-AF65-F5344CB8AC3E}">
        <p14:creationId xmlns:p14="http://schemas.microsoft.com/office/powerpoint/2010/main" val="8218154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62</a:t>
            </a:fld>
            <a:endParaRPr lang="en-US"/>
          </a:p>
        </p:txBody>
      </p:sp>
    </p:spTree>
    <p:extLst>
      <p:ext uri="{BB962C8B-B14F-4D97-AF65-F5344CB8AC3E}">
        <p14:creationId xmlns:p14="http://schemas.microsoft.com/office/powerpoint/2010/main" val="32249548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duplicate an existing norm rule.</a:t>
            </a:r>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63</a:t>
            </a:fld>
            <a:endParaRPr lang="en-US"/>
          </a:p>
        </p:txBody>
      </p:sp>
    </p:spTree>
    <p:extLst>
      <p:ext uri="{BB962C8B-B14F-4D97-AF65-F5344CB8AC3E}">
        <p14:creationId xmlns:p14="http://schemas.microsoft.com/office/powerpoint/2010/main" val="39761971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64</a:t>
            </a:fld>
            <a:endParaRPr lang="en-US"/>
          </a:p>
        </p:txBody>
      </p:sp>
    </p:spTree>
    <p:extLst>
      <p:ext uri="{BB962C8B-B14F-4D97-AF65-F5344CB8AC3E}">
        <p14:creationId xmlns:p14="http://schemas.microsoft.com/office/powerpoint/2010/main" val="28880844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65</a:t>
            </a:fld>
            <a:endParaRPr lang="en-US"/>
          </a:p>
        </p:txBody>
      </p:sp>
    </p:spTree>
    <p:extLst>
      <p:ext uri="{BB962C8B-B14F-4D97-AF65-F5344CB8AC3E}">
        <p14:creationId xmlns:p14="http://schemas.microsoft.com/office/powerpoint/2010/main" val="25750601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66</a:t>
            </a:fld>
            <a:endParaRPr lang="en-US"/>
          </a:p>
        </p:txBody>
      </p:sp>
    </p:spTree>
    <p:extLst>
      <p:ext uri="{BB962C8B-B14F-4D97-AF65-F5344CB8AC3E}">
        <p14:creationId xmlns:p14="http://schemas.microsoft.com/office/powerpoint/2010/main" val="40147232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67</a:t>
            </a:fld>
            <a:endParaRPr lang="en-US"/>
          </a:p>
        </p:txBody>
      </p:sp>
    </p:spTree>
    <p:extLst>
      <p:ext uri="{BB962C8B-B14F-4D97-AF65-F5344CB8AC3E}">
        <p14:creationId xmlns:p14="http://schemas.microsoft.com/office/powerpoint/2010/main" val="33516212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68</a:t>
            </a:fld>
            <a:endParaRPr lang="en-US"/>
          </a:p>
        </p:txBody>
      </p:sp>
    </p:spTree>
    <p:extLst>
      <p:ext uri="{BB962C8B-B14F-4D97-AF65-F5344CB8AC3E}">
        <p14:creationId xmlns:p14="http://schemas.microsoft.com/office/powerpoint/2010/main" val="20701509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69</a:t>
            </a:fld>
            <a:endParaRPr lang="en-US"/>
          </a:p>
        </p:txBody>
      </p:sp>
    </p:spTree>
    <p:extLst>
      <p:ext uri="{BB962C8B-B14F-4D97-AF65-F5344CB8AC3E}">
        <p14:creationId xmlns:p14="http://schemas.microsoft.com/office/powerpoint/2010/main" val="2780711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do that by going to the metadata editor, selecting File, Options</a:t>
            </a:r>
          </a:p>
        </p:txBody>
      </p:sp>
      <p:sp>
        <p:nvSpPr>
          <p:cNvPr id="4" name="Slide Number Placeholder 3"/>
          <p:cNvSpPr>
            <a:spLocks noGrp="1"/>
          </p:cNvSpPr>
          <p:nvPr>
            <p:ph type="sldNum" sz="quarter" idx="10"/>
          </p:nvPr>
        </p:nvSpPr>
        <p:spPr/>
        <p:txBody>
          <a:bodyPr/>
          <a:lstStyle/>
          <a:p>
            <a:fld id="{99D1E3F8-2019-4E19-82AC-B557CDE8CC54}" type="slidenum">
              <a:rPr lang="en-US" smtClean="0"/>
              <a:t>7</a:t>
            </a:fld>
            <a:endParaRPr lang="en-US"/>
          </a:p>
        </p:txBody>
      </p:sp>
    </p:spTree>
    <p:extLst>
      <p:ext uri="{BB962C8B-B14F-4D97-AF65-F5344CB8AC3E}">
        <p14:creationId xmlns:p14="http://schemas.microsoft.com/office/powerpoint/2010/main" val="19869672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70</a:t>
            </a:fld>
            <a:endParaRPr lang="en-US"/>
          </a:p>
        </p:txBody>
      </p:sp>
    </p:spTree>
    <p:extLst>
      <p:ext uri="{BB962C8B-B14F-4D97-AF65-F5344CB8AC3E}">
        <p14:creationId xmlns:p14="http://schemas.microsoft.com/office/powerpoint/2010/main" val="28728038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71</a:t>
            </a:fld>
            <a:endParaRPr lang="en-US"/>
          </a:p>
        </p:txBody>
      </p:sp>
    </p:spTree>
    <p:extLst>
      <p:ext uri="{BB962C8B-B14F-4D97-AF65-F5344CB8AC3E}">
        <p14:creationId xmlns:p14="http://schemas.microsoft.com/office/powerpoint/2010/main" val="21022363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72</a:t>
            </a:fld>
            <a:endParaRPr lang="en-US"/>
          </a:p>
        </p:txBody>
      </p:sp>
    </p:spTree>
    <p:extLst>
      <p:ext uri="{BB962C8B-B14F-4D97-AF65-F5344CB8AC3E}">
        <p14:creationId xmlns:p14="http://schemas.microsoft.com/office/powerpoint/2010/main" val="39056201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73</a:t>
            </a:fld>
            <a:endParaRPr lang="en-US"/>
          </a:p>
        </p:txBody>
      </p:sp>
    </p:spTree>
    <p:extLst>
      <p:ext uri="{BB962C8B-B14F-4D97-AF65-F5344CB8AC3E}">
        <p14:creationId xmlns:p14="http://schemas.microsoft.com/office/powerpoint/2010/main" val="28952088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74</a:t>
            </a:fld>
            <a:endParaRPr lang="en-US"/>
          </a:p>
        </p:txBody>
      </p:sp>
    </p:spTree>
    <p:extLst>
      <p:ext uri="{BB962C8B-B14F-4D97-AF65-F5344CB8AC3E}">
        <p14:creationId xmlns:p14="http://schemas.microsoft.com/office/powerpoint/2010/main" val="6253270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75</a:t>
            </a:fld>
            <a:endParaRPr lang="en-US"/>
          </a:p>
        </p:txBody>
      </p:sp>
    </p:spTree>
    <p:extLst>
      <p:ext uri="{BB962C8B-B14F-4D97-AF65-F5344CB8AC3E}">
        <p14:creationId xmlns:p14="http://schemas.microsoft.com/office/powerpoint/2010/main" val="42266986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76</a:t>
            </a:fld>
            <a:endParaRPr lang="en-US"/>
          </a:p>
        </p:txBody>
      </p:sp>
    </p:spTree>
    <p:extLst>
      <p:ext uri="{BB962C8B-B14F-4D97-AF65-F5344CB8AC3E}">
        <p14:creationId xmlns:p14="http://schemas.microsoft.com/office/powerpoint/2010/main" val="15420621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77</a:t>
            </a:fld>
            <a:endParaRPr lang="en-US"/>
          </a:p>
        </p:txBody>
      </p:sp>
    </p:spTree>
    <p:extLst>
      <p:ext uri="{BB962C8B-B14F-4D97-AF65-F5344CB8AC3E}">
        <p14:creationId xmlns:p14="http://schemas.microsoft.com/office/powerpoint/2010/main" val="37157162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78</a:t>
            </a:fld>
            <a:endParaRPr lang="en-US"/>
          </a:p>
        </p:txBody>
      </p:sp>
    </p:spTree>
    <p:extLst>
      <p:ext uri="{BB962C8B-B14F-4D97-AF65-F5344CB8AC3E}">
        <p14:creationId xmlns:p14="http://schemas.microsoft.com/office/powerpoint/2010/main" val="6608613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79</a:t>
            </a:fld>
            <a:endParaRPr lang="en-US"/>
          </a:p>
        </p:txBody>
      </p:sp>
    </p:spTree>
    <p:extLst>
      <p:ext uri="{BB962C8B-B14F-4D97-AF65-F5344CB8AC3E}">
        <p14:creationId xmlns:p14="http://schemas.microsoft.com/office/powerpoint/2010/main" val="908443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ensuring that the placement of new rules is set to local.</a:t>
            </a:r>
          </a:p>
        </p:txBody>
      </p:sp>
      <p:sp>
        <p:nvSpPr>
          <p:cNvPr id="4" name="Slide Number Placeholder 3"/>
          <p:cNvSpPr>
            <a:spLocks noGrp="1"/>
          </p:cNvSpPr>
          <p:nvPr>
            <p:ph type="sldNum" sz="quarter" idx="10"/>
          </p:nvPr>
        </p:nvSpPr>
        <p:spPr/>
        <p:txBody>
          <a:bodyPr/>
          <a:lstStyle/>
          <a:p>
            <a:fld id="{99D1E3F8-2019-4E19-82AC-B557CDE8CC54}" type="slidenum">
              <a:rPr lang="en-US" smtClean="0"/>
              <a:t>8</a:t>
            </a:fld>
            <a:endParaRPr lang="en-US"/>
          </a:p>
        </p:txBody>
      </p:sp>
    </p:spTree>
    <p:extLst>
      <p:ext uri="{BB962C8B-B14F-4D97-AF65-F5344CB8AC3E}">
        <p14:creationId xmlns:p14="http://schemas.microsoft.com/office/powerpoint/2010/main" val="17545206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80</a:t>
            </a:fld>
            <a:endParaRPr lang="en-US"/>
          </a:p>
        </p:txBody>
      </p:sp>
    </p:spTree>
    <p:extLst>
      <p:ext uri="{BB962C8B-B14F-4D97-AF65-F5344CB8AC3E}">
        <p14:creationId xmlns:p14="http://schemas.microsoft.com/office/powerpoint/2010/main" val="23445937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81</a:t>
            </a:fld>
            <a:endParaRPr lang="en-US"/>
          </a:p>
        </p:txBody>
      </p:sp>
    </p:spTree>
    <p:extLst>
      <p:ext uri="{BB962C8B-B14F-4D97-AF65-F5344CB8AC3E}">
        <p14:creationId xmlns:p14="http://schemas.microsoft.com/office/powerpoint/2010/main" val="16044008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82</a:t>
            </a:fld>
            <a:endParaRPr lang="en-US"/>
          </a:p>
        </p:txBody>
      </p:sp>
    </p:spTree>
    <p:extLst>
      <p:ext uri="{BB962C8B-B14F-4D97-AF65-F5344CB8AC3E}">
        <p14:creationId xmlns:p14="http://schemas.microsoft.com/office/powerpoint/2010/main" val="27276939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83</a:t>
            </a:fld>
            <a:endParaRPr lang="en-US"/>
          </a:p>
        </p:txBody>
      </p:sp>
    </p:spTree>
    <p:extLst>
      <p:ext uri="{BB962C8B-B14F-4D97-AF65-F5344CB8AC3E}">
        <p14:creationId xmlns:p14="http://schemas.microsoft.com/office/powerpoint/2010/main" val="30342077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84</a:t>
            </a:fld>
            <a:endParaRPr lang="en-US"/>
          </a:p>
        </p:txBody>
      </p:sp>
    </p:spTree>
    <p:extLst>
      <p:ext uri="{BB962C8B-B14F-4D97-AF65-F5344CB8AC3E}">
        <p14:creationId xmlns:p14="http://schemas.microsoft.com/office/powerpoint/2010/main" val="23326087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1E3F8-2019-4E19-82AC-B557CDE8CC54}" type="slidenum">
              <a:rPr lang="en-US" smtClean="0"/>
              <a:t>85</a:t>
            </a:fld>
            <a:endParaRPr lang="en-US"/>
          </a:p>
        </p:txBody>
      </p:sp>
    </p:spTree>
    <p:extLst>
      <p:ext uri="{BB962C8B-B14F-4D97-AF65-F5344CB8AC3E}">
        <p14:creationId xmlns:p14="http://schemas.microsoft.com/office/powerpoint/2010/main" val="20584833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executed in:</a:t>
            </a:r>
          </a:p>
          <a:p>
            <a:endParaRPr lang="en-US" dirty="0"/>
          </a:p>
          <a:p>
            <a:pPr marL="510892" indent="-510892">
              <a:buFont typeface="Arial"/>
              <a:buChar char="•"/>
            </a:pPr>
            <a:r>
              <a:rPr lang="en-US" dirty="0"/>
              <a:t>Normalize records imported via Search External Resources</a:t>
            </a:r>
            <a:br>
              <a:rPr lang="en-US" dirty="0"/>
            </a:br>
            <a:endParaRPr lang="en-US" dirty="0"/>
          </a:p>
          <a:p>
            <a:pPr marL="510892" indent="-510892">
              <a:buFont typeface="Arial"/>
              <a:buChar char="•"/>
            </a:pPr>
            <a:r>
              <a:rPr lang="en-US" dirty="0"/>
              <a:t>Normalize records imported via an integration profile</a:t>
            </a:r>
            <a:br>
              <a:rPr lang="en-US" dirty="0"/>
            </a:br>
            <a:endParaRPr lang="en-US" dirty="0"/>
          </a:p>
          <a:p>
            <a:pPr marL="510892" indent="-510892">
              <a:buFont typeface="Arial"/>
              <a:buChar char="•"/>
            </a:pPr>
            <a:r>
              <a:rPr lang="en-US" dirty="0"/>
              <a:t>Publishing profile</a:t>
            </a:r>
            <a:br>
              <a:rPr lang="en-US" dirty="0"/>
            </a:br>
            <a:endParaRPr lang="en-US" dirty="0"/>
          </a:p>
          <a:p>
            <a:pPr marL="510892" indent="-510892">
              <a:buFont typeface="Arial"/>
              <a:buChar char="•"/>
            </a:pPr>
            <a:r>
              <a:rPr lang="en-US" dirty="0"/>
              <a:t>Normalize on Save</a:t>
            </a:r>
          </a:p>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86</a:t>
            </a:fld>
            <a:endParaRPr lang="en-US"/>
          </a:p>
        </p:txBody>
      </p:sp>
    </p:spTree>
    <p:extLst>
      <p:ext uri="{BB962C8B-B14F-4D97-AF65-F5344CB8AC3E}">
        <p14:creationId xmlns:p14="http://schemas.microsoft.com/office/powerpoint/2010/main" val="36021837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34856">
              <a:defRPr/>
            </a:pPr>
            <a:r>
              <a:rPr lang="en-US" dirty="0"/>
              <a:t>ULMS consideration: When you’re</a:t>
            </a:r>
            <a:r>
              <a:rPr lang="en-US" baseline="0" dirty="0"/>
              <a:t> in an NZ bib record and select enhance a record (CTRL+ALT+E), you’ll be presented with NZ normalization options. When you’re in an IZ bib record, you’ll be presented with IZ normalization options.  Most of the bibs we work with are NZ-linked bibs, and most of our norm processes are configured at the IZ level. So, this particular workflow may not seem ideal. While you can’t run an IZ normalization process on an NZ bib record within the metadata editor, you </a:t>
            </a:r>
            <a:r>
              <a:rPr lang="en-US" i="1" baseline="0" dirty="0"/>
              <a:t>can</a:t>
            </a:r>
            <a:r>
              <a:rPr lang="en-US" i="0" baseline="0" dirty="0"/>
              <a:t> run an IZ-based process on a set of NZ-linked bibs via a job.</a:t>
            </a:r>
            <a:endParaRPr lang="en-US" dirty="0"/>
          </a:p>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87</a:t>
            </a:fld>
            <a:endParaRPr lang="en-US"/>
          </a:p>
        </p:txBody>
      </p:sp>
    </p:spTree>
    <p:extLst>
      <p:ext uri="{BB962C8B-B14F-4D97-AF65-F5344CB8AC3E}">
        <p14:creationId xmlns:p14="http://schemas.microsoft.com/office/powerpoint/2010/main" val="41697220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34856">
              <a:defRPr/>
            </a:pPr>
            <a:r>
              <a:rPr lang="en-US" dirty="0"/>
              <a:t>ULMS consideration: When you’re</a:t>
            </a:r>
            <a:r>
              <a:rPr lang="en-US" baseline="0" dirty="0"/>
              <a:t> in an NZ bib record and select enhance a record (CTRL+ALT+E), you’ll be presented with NZ normalization options. When you’re in an IZ bib record, you’ll be presented with IZ normalization options.  Most of the bibs we work with are NZ-linked bibs, and most of our norm processes are configured at the IZ level. So, this particular workflow may not seem ideal. While you can’t run an IZ normalization process on an NZ bib record within the metadata editor, you </a:t>
            </a:r>
            <a:r>
              <a:rPr lang="en-US" i="1" baseline="0" dirty="0"/>
              <a:t>can</a:t>
            </a:r>
            <a:r>
              <a:rPr lang="en-US" i="0" baseline="0" dirty="0"/>
              <a:t> run an IZ-based process on a set of NZ-linked bibs via a job.</a:t>
            </a:r>
            <a:endParaRPr lang="en-US" dirty="0"/>
          </a:p>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88</a:t>
            </a:fld>
            <a:endParaRPr lang="en-US"/>
          </a:p>
        </p:txBody>
      </p:sp>
    </p:spTree>
    <p:extLst>
      <p:ext uri="{BB962C8B-B14F-4D97-AF65-F5344CB8AC3E}">
        <p14:creationId xmlns:p14="http://schemas.microsoft.com/office/powerpoint/2010/main" val="28066387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34856">
              <a:defRPr/>
            </a:pPr>
            <a:r>
              <a:rPr lang="en-US" dirty="0"/>
              <a:t>ULMS consideration: When you’re</a:t>
            </a:r>
            <a:r>
              <a:rPr lang="en-US" baseline="0" dirty="0"/>
              <a:t> in an NZ bib record and select enhance a record (CTRL+ALT+E), you’ll be presented with NZ normalization options. When you’re in an IZ bib record, you’ll be presented with IZ normalization options.  Most of the bibs we work with are NZ-linked bibs, and most of our norm processes are configured at the IZ level. So, this particular workflow may not seem ideal. While you can’t run an IZ normalization process on an NZ bib record within the metadata editor, you </a:t>
            </a:r>
            <a:r>
              <a:rPr lang="en-US" i="1" baseline="0" dirty="0"/>
              <a:t>can</a:t>
            </a:r>
            <a:r>
              <a:rPr lang="en-US" i="0" baseline="0" dirty="0"/>
              <a:t> run an IZ-based process on a set of NZ-linked bibs via a job.</a:t>
            </a:r>
            <a:endParaRPr lang="en-US" dirty="0"/>
          </a:p>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89</a:t>
            </a:fld>
            <a:endParaRPr lang="en-US"/>
          </a:p>
        </p:txBody>
      </p:sp>
    </p:spTree>
    <p:extLst>
      <p:ext uri="{BB962C8B-B14F-4D97-AF65-F5344CB8AC3E}">
        <p14:creationId xmlns:p14="http://schemas.microsoft.com/office/powerpoint/2010/main" val="1790654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The other thing we need to keep in mind is that norm processes on NZ-linked bib records should be limited to local fields. We don’t want to make changes to other fields in an NZ record because we use the </a:t>
            </a:r>
            <a:r>
              <a:rPr lang="en-US" b="0" i="0" baseline="0" dirty="0" err="1"/>
              <a:t>WorldCat</a:t>
            </a:r>
            <a:r>
              <a:rPr lang="en-US" b="0" i="0" baseline="0" dirty="0"/>
              <a:t> master record as our NZ record and our ULMS operational policy is to make those changes at the </a:t>
            </a:r>
            <a:r>
              <a:rPr lang="en-US" b="0" i="0" baseline="0" dirty="0" err="1"/>
              <a:t>WorldCat</a:t>
            </a:r>
            <a:r>
              <a:rPr lang="en-US" b="0" i="0" baseline="0" dirty="0"/>
              <a:t> level.</a:t>
            </a:r>
          </a:p>
          <a:p>
            <a:endParaRPr lang="en-US" b="0" i="0" baseline="0" dirty="0"/>
          </a:p>
          <a:p>
            <a:r>
              <a:rPr lang="en-US" b="0" i="0" baseline="0" dirty="0"/>
              <a:t>Normalization processes on IZ-only bib records are not limited to local fields. You can make changes to any fields in IZ-only bib records.</a:t>
            </a:r>
          </a:p>
          <a:p>
            <a:endParaRPr lang="en-US" b="0" i="0" baseline="0" dirty="0"/>
          </a:p>
          <a:p>
            <a:r>
              <a:rPr lang="en-US" b="0" i="0" baseline="0" dirty="0"/>
              <a:t>Holding records are by nature local, there are no ULMS implications for holdings records when it comes to norm rules &amp; processes.</a:t>
            </a:r>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9</a:t>
            </a:fld>
            <a:endParaRPr lang="en-US"/>
          </a:p>
        </p:txBody>
      </p:sp>
    </p:spTree>
    <p:extLst>
      <p:ext uri="{BB962C8B-B14F-4D97-AF65-F5344CB8AC3E}">
        <p14:creationId xmlns:p14="http://schemas.microsoft.com/office/powerpoint/2010/main" val="7318593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34856">
              <a:defRPr/>
            </a:pPr>
            <a:r>
              <a:rPr lang="en-US" dirty="0"/>
              <a:t>ULMS consideration: When you’re</a:t>
            </a:r>
            <a:r>
              <a:rPr lang="en-US" baseline="0" dirty="0"/>
              <a:t> in an NZ bib record and select enhance a record (CTRL+ALT+E), you’ll be presented with NZ normalization options. When you’re in an IZ bib record, you’ll be presented with IZ normalization options.  Most of the bibs we work with are NZ-linked bibs, and most of our norm processes are configured at the IZ level. So, this particular workflow may not seem ideal. While you can’t run an IZ normalization process on an NZ bib record within the metadata editor, you </a:t>
            </a:r>
            <a:r>
              <a:rPr lang="en-US" i="1" baseline="0" dirty="0"/>
              <a:t>can</a:t>
            </a:r>
            <a:r>
              <a:rPr lang="en-US" i="0" baseline="0" dirty="0"/>
              <a:t> run an IZ-based process on a set of NZ-linked bibs via a job.</a:t>
            </a:r>
            <a:endParaRPr lang="en-US" dirty="0"/>
          </a:p>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90</a:t>
            </a:fld>
            <a:endParaRPr lang="en-US"/>
          </a:p>
        </p:txBody>
      </p:sp>
    </p:spTree>
    <p:extLst>
      <p:ext uri="{BB962C8B-B14F-4D97-AF65-F5344CB8AC3E}">
        <p14:creationId xmlns:p14="http://schemas.microsoft.com/office/powerpoint/2010/main" val="20006216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34856">
              <a:defRPr/>
            </a:pPr>
            <a:r>
              <a:rPr lang="en-US" dirty="0"/>
              <a:t>ULMS consideration: When you’re</a:t>
            </a:r>
            <a:r>
              <a:rPr lang="en-US" baseline="0" dirty="0"/>
              <a:t> in an NZ bib record and select enhance a record (CTRL+ALT+E), you’ll be presented with NZ normalization options. When you’re in an IZ bib record, you’ll be presented with IZ normalization options.  Most of the bibs we work with are NZ-linked bibs, and most of our norm processes are configured at the IZ level. So, this particular workflow may not seem ideal. While you can’t run an IZ normalization process on an NZ bib record within the metadata editor, you </a:t>
            </a:r>
            <a:r>
              <a:rPr lang="en-US" i="1" baseline="0" dirty="0"/>
              <a:t>can</a:t>
            </a:r>
            <a:r>
              <a:rPr lang="en-US" i="0" baseline="0" dirty="0"/>
              <a:t> run an IZ-based process on a set of NZ-linked bibs via a job.</a:t>
            </a:r>
            <a:endParaRPr lang="en-US" dirty="0"/>
          </a:p>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91</a:t>
            </a:fld>
            <a:endParaRPr lang="en-US"/>
          </a:p>
        </p:txBody>
      </p:sp>
    </p:spTree>
    <p:extLst>
      <p:ext uri="{BB962C8B-B14F-4D97-AF65-F5344CB8AC3E}">
        <p14:creationId xmlns:p14="http://schemas.microsoft.com/office/powerpoint/2010/main" val="16167629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34856">
              <a:defRPr/>
            </a:pPr>
            <a:r>
              <a:rPr lang="en-US" dirty="0"/>
              <a:t>ULMS consideration: When you’re</a:t>
            </a:r>
            <a:r>
              <a:rPr lang="en-US" baseline="0" dirty="0"/>
              <a:t> in an NZ bib record and select enhance a record (CTRL+ALT+E), you’ll be presented with NZ normalization options. When you’re in an IZ bib record, you’ll be presented with IZ normalization options.  Most of the bibs we work with are NZ-linked bibs, and most of our norm processes are configured at the IZ level. So, this particular workflow may not seem ideal. While you can’t run an IZ normalization process on an NZ bib record within the metadata editor, you </a:t>
            </a:r>
            <a:r>
              <a:rPr lang="en-US" i="1" baseline="0" dirty="0"/>
              <a:t>can</a:t>
            </a:r>
            <a:r>
              <a:rPr lang="en-US" i="0" baseline="0" dirty="0"/>
              <a:t> run an IZ-based process on a set of NZ-linked bibs via a job.</a:t>
            </a:r>
            <a:endParaRPr lang="en-US" dirty="0"/>
          </a:p>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92</a:t>
            </a:fld>
            <a:endParaRPr lang="en-US"/>
          </a:p>
        </p:txBody>
      </p:sp>
    </p:spTree>
    <p:extLst>
      <p:ext uri="{BB962C8B-B14F-4D97-AF65-F5344CB8AC3E}">
        <p14:creationId xmlns:p14="http://schemas.microsoft.com/office/powerpoint/2010/main" val="344110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93</a:t>
            </a:fld>
            <a:endParaRPr lang="en-US"/>
          </a:p>
        </p:txBody>
      </p:sp>
    </p:spTree>
    <p:extLst>
      <p:ext uri="{BB962C8B-B14F-4D97-AF65-F5344CB8AC3E}">
        <p14:creationId xmlns:p14="http://schemas.microsoft.com/office/powerpoint/2010/main" val="33669452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94</a:t>
            </a:fld>
            <a:endParaRPr lang="en-US"/>
          </a:p>
        </p:txBody>
      </p:sp>
    </p:spTree>
    <p:extLst>
      <p:ext uri="{BB962C8B-B14F-4D97-AF65-F5344CB8AC3E}">
        <p14:creationId xmlns:p14="http://schemas.microsoft.com/office/powerpoint/2010/main" val="40546283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95</a:t>
            </a:fld>
            <a:endParaRPr lang="en-US"/>
          </a:p>
        </p:txBody>
      </p:sp>
    </p:spTree>
    <p:extLst>
      <p:ext uri="{BB962C8B-B14F-4D97-AF65-F5344CB8AC3E}">
        <p14:creationId xmlns:p14="http://schemas.microsoft.com/office/powerpoint/2010/main" val="3338714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96</a:t>
            </a:fld>
            <a:endParaRPr lang="en-US"/>
          </a:p>
        </p:txBody>
      </p:sp>
    </p:spTree>
    <p:extLst>
      <p:ext uri="{BB962C8B-B14F-4D97-AF65-F5344CB8AC3E}">
        <p14:creationId xmlns:p14="http://schemas.microsoft.com/office/powerpoint/2010/main" val="378815378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97</a:t>
            </a:fld>
            <a:endParaRPr lang="en-US"/>
          </a:p>
        </p:txBody>
      </p:sp>
    </p:spTree>
    <p:extLst>
      <p:ext uri="{BB962C8B-B14F-4D97-AF65-F5344CB8AC3E}">
        <p14:creationId xmlns:p14="http://schemas.microsoft.com/office/powerpoint/2010/main" val="113251781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98</a:t>
            </a:fld>
            <a:endParaRPr lang="en-US"/>
          </a:p>
        </p:txBody>
      </p:sp>
    </p:spTree>
    <p:extLst>
      <p:ext uri="{BB962C8B-B14F-4D97-AF65-F5344CB8AC3E}">
        <p14:creationId xmlns:p14="http://schemas.microsoft.com/office/powerpoint/2010/main" val="14887169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1E3F8-2019-4E19-82AC-B557CDE8CC54}" type="slidenum">
              <a:rPr lang="en-US" smtClean="0"/>
              <a:t>99</a:t>
            </a:fld>
            <a:endParaRPr lang="en-US"/>
          </a:p>
        </p:txBody>
      </p:sp>
    </p:spTree>
    <p:extLst>
      <p:ext uri="{BB962C8B-B14F-4D97-AF65-F5344CB8AC3E}">
        <p14:creationId xmlns:p14="http://schemas.microsoft.com/office/powerpoint/2010/main" val="134928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8/12/2018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8/12/2018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8/12/2018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8/12/2018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8/12/2018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8/12/2018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8/12/2018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8/12/2018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8/12/2018</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8/12/2018</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0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0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0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hyperlink" Target="http://documents.el-una.org/1643/" TargetMode="External"/><Relationship Id="rId2" Type="http://schemas.openxmlformats.org/officeDocument/2006/relationships/notesSlide" Target="../notesSlides/notesSlide108.xml"/><Relationship Id="rId1" Type="http://schemas.openxmlformats.org/officeDocument/2006/relationships/slideLayout" Target="../slideLayouts/slideLayout6.xml"/><Relationship Id="rId5" Type="http://schemas.openxmlformats.org/officeDocument/2006/relationships/hyperlink" Target="https://knowledge.exlibrisgroup.com/Alma/Training/Extended_Training/Presentations_and_Documents_-_Rules#Normalization_Rules" TargetMode="External"/><Relationship Id="rId4" Type="http://schemas.openxmlformats.org/officeDocument/2006/relationships/hyperlink" Target="https://knowledge.exlibrisgroup.com/Alma/Product_Documentation/010Alma_Online_Help_(English)/040Resource_Management/040Metadata_Management/070Working_with_Normalization_Rules" TargetMode="External"/></Relationships>
</file>

<file path=ppt/slides/_rels/slide1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9.xml"/><Relationship Id="rId1" Type="http://schemas.openxmlformats.org/officeDocument/2006/relationships/slideLayout" Target="../slideLayouts/slideLayout3.xml"/><Relationship Id="rId4" Type="http://schemas.openxmlformats.org/officeDocument/2006/relationships/hyperlink" Target="mailto:yanezi@csus.edu"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40Metadata_Management/070Working_with_Normalization_Rules#List_of_Actions"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9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9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0736-1B5C-4DED-A6D0-BFB8EB560AE7}"/>
              </a:ext>
            </a:extLst>
          </p:cNvPr>
          <p:cNvSpPr>
            <a:spLocks noGrp="1"/>
          </p:cNvSpPr>
          <p:nvPr>
            <p:ph type="ctrTitle"/>
          </p:nvPr>
        </p:nvSpPr>
        <p:spPr>
          <a:xfrm>
            <a:off x="435428" y="392711"/>
            <a:ext cx="10218555" cy="2914783"/>
          </a:xfrm>
        </p:spPr>
        <p:txBody>
          <a:bodyPr/>
          <a:lstStyle/>
          <a:p>
            <a:r>
              <a:rPr lang="en-US"/>
              <a:t>Alma Normalization Rules &amp; Processes</a:t>
            </a:r>
          </a:p>
        </p:txBody>
      </p:sp>
      <p:sp>
        <p:nvSpPr>
          <p:cNvPr id="3" name="Subtitle 2">
            <a:extLst>
              <a:ext uri="{FF2B5EF4-FFF2-40B4-BE49-F238E27FC236}">
                <a16:creationId xmlns:a16="http://schemas.microsoft.com/office/drawing/2014/main" id="{C3CCAEAD-B1A9-4F1A-A5E5-D8D252DF4663}"/>
              </a:ext>
            </a:extLst>
          </p:cNvPr>
          <p:cNvSpPr>
            <a:spLocks noGrp="1"/>
          </p:cNvSpPr>
          <p:nvPr>
            <p:ph type="subTitle" idx="1"/>
          </p:nvPr>
        </p:nvSpPr>
        <p:spPr>
          <a:xfrm>
            <a:off x="575825" y="5299491"/>
            <a:ext cx="8461937" cy="1474093"/>
          </a:xfrm>
        </p:spPr>
        <p:txBody>
          <a:bodyPr>
            <a:normAutofit/>
          </a:bodyPr>
          <a:lstStyle/>
          <a:p>
            <a:r>
              <a:rPr lang="en-US" dirty="0"/>
              <a:t>Israel </a:t>
            </a:r>
            <a:r>
              <a:rPr lang="en-US" dirty="0" err="1"/>
              <a:t>Yáñez</a:t>
            </a:r>
            <a:endParaRPr lang="en-US" dirty="0"/>
          </a:p>
          <a:p>
            <a:r>
              <a:rPr lang="en-US" dirty="0"/>
              <a:t>ULMS Summer Meeting</a:t>
            </a:r>
          </a:p>
          <a:p>
            <a:r>
              <a:rPr lang="en-US" dirty="0"/>
              <a:t>August 14, 2018</a:t>
            </a:r>
          </a:p>
          <a:p>
            <a:endParaRPr lang="en-US" dirty="0"/>
          </a:p>
        </p:txBody>
      </p:sp>
      <p:pic>
        <p:nvPicPr>
          <p:cNvPr id="5" name="Picture 4">
            <a:extLst>
              <a:ext uri="{FF2B5EF4-FFF2-40B4-BE49-F238E27FC236}">
                <a16:creationId xmlns:a16="http://schemas.microsoft.com/office/drawing/2014/main" id="{4FF53D83-E454-4E88-BED6-E00FEE158FBF}"/>
              </a:ext>
            </a:extLst>
          </p:cNvPr>
          <p:cNvPicPr>
            <a:picLocks noChangeAspect="1"/>
          </p:cNvPicPr>
          <p:nvPr/>
        </p:nvPicPr>
        <p:blipFill>
          <a:blip r:embed="rId3"/>
          <a:stretch>
            <a:fillRect/>
          </a:stretch>
        </p:blipFill>
        <p:spPr>
          <a:xfrm>
            <a:off x="9684021" y="4922016"/>
            <a:ext cx="2507979" cy="1935984"/>
          </a:xfrm>
          <a:prstGeom prst="rect">
            <a:avLst/>
          </a:prstGeom>
        </p:spPr>
      </p:pic>
    </p:spTree>
    <p:extLst>
      <p:ext uri="{BB962C8B-B14F-4D97-AF65-F5344CB8AC3E}">
        <p14:creationId xmlns:p14="http://schemas.microsoft.com/office/powerpoint/2010/main" val="300726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44" name="Rectangle 34">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36">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5836771"/>
            <a:ext cx="10572000" cy="906929"/>
          </a:xfrm>
          <a:effectLst/>
        </p:spPr>
        <p:txBody>
          <a:bodyPr vert="horz" lIns="91440" tIns="45720" rIns="91440" bIns="45720" rtlCol="0" anchor="t">
            <a:normAutofit fontScale="90000"/>
          </a:bodyPr>
          <a:lstStyle/>
          <a:p>
            <a:pPr algn="ctr"/>
            <a:r>
              <a:rPr lang="en-US" sz="5400" dirty="0">
                <a:solidFill>
                  <a:schemeClr val="tx1"/>
                </a:solidFill>
              </a:rPr>
              <a:t>Norm rule syntax</a:t>
            </a:r>
          </a:p>
        </p:txBody>
      </p:sp>
      <p:sp>
        <p:nvSpPr>
          <p:cNvPr id="4" name="TextBox 3"/>
          <p:cNvSpPr txBox="1"/>
          <p:nvPr/>
        </p:nvSpPr>
        <p:spPr>
          <a:xfrm>
            <a:off x="2590800" y="775008"/>
            <a:ext cx="7010400" cy="4093428"/>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endParaRPr lang="en-US" sz="36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rule “rule name”</a:t>
            </a:r>
          </a:p>
          <a:p>
            <a:r>
              <a:rPr lang="en-US" sz="2800" dirty="0">
                <a:latin typeface="Arial" panose="020B0604020202020204" pitchFamily="34" charset="0"/>
                <a:cs typeface="Arial" panose="020B0604020202020204" pitchFamily="34" charset="0"/>
              </a:rPr>
              <a:t>     when</a:t>
            </a:r>
          </a:p>
          <a:p>
            <a:r>
              <a:rPr lang="en-US" sz="2800" dirty="0">
                <a:latin typeface="Arial" panose="020B0604020202020204" pitchFamily="34" charset="0"/>
                <a:cs typeface="Arial" panose="020B0604020202020204" pitchFamily="34" charset="0"/>
              </a:rPr>
              <a:t>          (condition on MARC record)</a:t>
            </a:r>
          </a:p>
          <a:p>
            <a:r>
              <a:rPr lang="en-US" sz="2800" dirty="0">
                <a:latin typeface="Arial" panose="020B0604020202020204" pitchFamily="34" charset="0"/>
                <a:cs typeface="Arial" panose="020B0604020202020204" pitchFamily="34" charset="0"/>
              </a:rPr>
              <a:t>     then</a:t>
            </a:r>
          </a:p>
          <a:p>
            <a:r>
              <a:rPr lang="en-US" sz="2800" dirty="0">
                <a:latin typeface="Arial" panose="020B0604020202020204" pitchFamily="34" charset="0"/>
                <a:cs typeface="Arial" panose="020B0604020202020204" pitchFamily="34" charset="0"/>
              </a:rPr>
              <a:t>          Action1</a:t>
            </a:r>
          </a:p>
          <a:p>
            <a:r>
              <a:rPr lang="en-US" sz="2800" dirty="0">
                <a:latin typeface="Arial" panose="020B0604020202020204" pitchFamily="34" charset="0"/>
                <a:cs typeface="Arial" panose="020B0604020202020204" pitchFamily="34" charset="0"/>
              </a:rPr>
              <a:t>          Action2 (condition on MARC field)</a:t>
            </a:r>
          </a:p>
          <a:p>
            <a:r>
              <a:rPr lang="en-US" sz="2800" dirty="0">
                <a:latin typeface="Arial" panose="020B0604020202020204" pitchFamily="34" charset="0"/>
                <a:cs typeface="Arial" panose="020B0604020202020204" pitchFamily="34" charset="0"/>
              </a:rPr>
              <a:t>     end</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985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ED2E4100-988E-46ED-BA52-DE511E285CB2}"/>
              </a:ext>
            </a:extLst>
          </p:cNvPr>
          <p:cNvPicPr>
            <a:picLocks noChangeAspect="1"/>
          </p:cNvPicPr>
          <p:nvPr/>
        </p:nvPicPr>
        <p:blipFill>
          <a:blip r:embed="rId4"/>
          <a:stretch>
            <a:fillRect/>
          </a:stretch>
        </p:blipFill>
        <p:spPr>
          <a:xfrm>
            <a:off x="4820397" y="678174"/>
            <a:ext cx="7317608" cy="5429120"/>
          </a:xfrm>
          <a:prstGeom prst="roundRect">
            <a:avLst>
              <a:gd name="adj" fmla="val 3876"/>
            </a:avLst>
          </a:prstGeom>
          <a:ln>
            <a:solidFill>
              <a:schemeClr val="accent1"/>
            </a:solidFill>
          </a:ln>
          <a:effectLst/>
        </p:spPr>
      </p:pic>
      <p:sp>
        <p:nvSpPr>
          <p:cNvPr id="2" name="Title 1"/>
          <p:cNvSpPr>
            <a:spLocks noGrp="1"/>
          </p:cNvSpPr>
          <p:nvPr>
            <p:ph type="title" idx="4294967295"/>
          </p:nvPr>
        </p:nvSpPr>
        <p:spPr>
          <a:xfrm>
            <a:off x="451514" y="1800225"/>
            <a:ext cx="3444211" cy="4241136"/>
          </a:xfrm>
        </p:spPr>
        <p:txBody>
          <a:bodyPr vert="horz" lIns="91440" tIns="45720" rIns="91440" bIns="45720" rtlCol="0" anchor="t">
            <a:normAutofit/>
          </a:bodyPr>
          <a:lstStyle/>
          <a:p>
            <a:r>
              <a:rPr lang="en-US" sz="4400"/>
              <a:t>Run a Change Holding Information job</a:t>
            </a:r>
          </a:p>
        </p:txBody>
      </p:sp>
    </p:spTree>
    <p:extLst>
      <p:ext uri="{BB962C8B-B14F-4D97-AF65-F5344CB8AC3E}">
        <p14:creationId xmlns:p14="http://schemas.microsoft.com/office/powerpoint/2010/main" val="254548847"/>
      </p:ext>
    </p:extLst>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idx="4294967295"/>
          </p:nvPr>
        </p:nvSpPr>
        <p:spPr>
          <a:xfrm>
            <a:off x="451514" y="1800225"/>
            <a:ext cx="3444211" cy="4241136"/>
          </a:xfrm>
        </p:spPr>
        <p:txBody>
          <a:bodyPr vert="horz" lIns="91440" tIns="45720" rIns="91440" bIns="45720" rtlCol="0" anchor="t">
            <a:normAutofit/>
          </a:bodyPr>
          <a:lstStyle/>
          <a:p>
            <a:r>
              <a:rPr lang="en-US" sz="4400"/>
              <a:t>Run a Change Holding Information job</a:t>
            </a:r>
          </a:p>
        </p:txBody>
      </p:sp>
      <p:pic>
        <p:nvPicPr>
          <p:cNvPr id="5" name="Picture 4">
            <a:extLst>
              <a:ext uri="{FF2B5EF4-FFF2-40B4-BE49-F238E27FC236}">
                <a16:creationId xmlns:a16="http://schemas.microsoft.com/office/drawing/2014/main" id="{107B2BD5-2301-49CC-BCE7-D9B11DD47549}"/>
              </a:ext>
            </a:extLst>
          </p:cNvPr>
          <p:cNvPicPr>
            <a:picLocks noChangeAspect="1"/>
          </p:cNvPicPr>
          <p:nvPr/>
        </p:nvPicPr>
        <p:blipFill>
          <a:blip r:embed="rId4"/>
          <a:stretch>
            <a:fillRect/>
          </a:stretch>
        </p:blipFill>
        <p:spPr>
          <a:xfrm>
            <a:off x="4780636" y="901700"/>
            <a:ext cx="7215550" cy="4859006"/>
          </a:xfrm>
          <a:prstGeom prst="rect">
            <a:avLst/>
          </a:prstGeom>
        </p:spPr>
      </p:pic>
    </p:spTree>
    <p:extLst>
      <p:ext uri="{BB962C8B-B14F-4D97-AF65-F5344CB8AC3E}">
        <p14:creationId xmlns:p14="http://schemas.microsoft.com/office/powerpoint/2010/main" val="2947386318"/>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grpSp>
        <p:nvGrpSpPr>
          <p:cNvPr id="9" name="Group 13">
            <a:extLst>
              <a:ext uri="{FF2B5EF4-FFF2-40B4-BE49-F238E27FC236}">
                <a16:creationId xmlns:a16="http://schemas.microsoft.com/office/drawing/2014/main" id="{3A4AC0CC-D5D6-4673-B926-3E826AAA7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12203151" cy="2344057"/>
            <a:chOff x="0" y="4525094"/>
            <a:chExt cx="12203151" cy="2344057"/>
          </a:xfrm>
        </p:grpSpPr>
        <p:sp>
          <p:nvSpPr>
            <p:cNvPr id="15" name="Freeform 9">
              <a:extLst>
                <a:ext uri="{FF2B5EF4-FFF2-40B4-BE49-F238E27FC236}">
                  <a16:creationId xmlns:a16="http://schemas.microsoft.com/office/drawing/2014/main" id="{8F6A282D-54F8-4F82-8E6A-17C174AA39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rgbClr val="26262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5">
              <a:extLst>
                <a:ext uri="{FF2B5EF4-FFF2-40B4-BE49-F238E27FC236}">
                  <a16:creationId xmlns:a16="http://schemas.microsoft.com/office/drawing/2014/main" id="{2CC7973C-9C83-467C-8997-F160C1AA1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33437AA1-6F72-4CDF-B5DF-55B57B283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22291" y="5198533"/>
            <a:ext cx="10572000" cy="779529"/>
          </a:xfrm>
        </p:spPr>
        <p:txBody>
          <a:bodyPr vert="horz" lIns="91440" tIns="45720" rIns="91440" bIns="45720" rtlCol="0" anchor="b">
            <a:normAutofit/>
          </a:bodyPr>
          <a:lstStyle/>
          <a:p>
            <a:pPr algn="l"/>
            <a:r>
              <a:rPr lang="en-US" sz="4000"/>
              <a:t>Run a Change Holding Information job</a:t>
            </a:r>
          </a:p>
        </p:txBody>
      </p:sp>
      <p:pic>
        <p:nvPicPr>
          <p:cNvPr id="3" name="Picture 2">
            <a:extLst>
              <a:ext uri="{FF2B5EF4-FFF2-40B4-BE49-F238E27FC236}">
                <a16:creationId xmlns:a16="http://schemas.microsoft.com/office/drawing/2014/main" id="{F41B8F5E-63AA-4A61-93A5-6280F356048C}"/>
              </a:ext>
            </a:extLst>
          </p:cNvPr>
          <p:cNvPicPr>
            <a:picLocks noChangeAspect="1"/>
          </p:cNvPicPr>
          <p:nvPr/>
        </p:nvPicPr>
        <p:blipFill>
          <a:blip r:embed="rId3"/>
          <a:stretch>
            <a:fillRect/>
          </a:stretch>
        </p:blipFill>
        <p:spPr>
          <a:xfrm>
            <a:off x="339340" y="555757"/>
            <a:ext cx="11537901" cy="3554297"/>
          </a:xfrm>
          <a:prstGeom prst="rect">
            <a:avLst/>
          </a:prstGeom>
        </p:spPr>
      </p:pic>
    </p:spTree>
    <p:extLst>
      <p:ext uri="{BB962C8B-B14F-4D97-AF65-F5344CB8AC3E}">
        <p14:creationId xmlns:p14="http://schemas.microsoft.com/office/powerpoint/2010/main" val="429413589"/>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idx="4294967295"/>
          </p:nvPr>
        </p:nvSpPr>
        <p:spPr>
          <a:xfrm>
            <a:off x="451514" y="1800225"/>
            <a:ext cx="3444211" cy="4241136"/>
          </a:xfrm>
        </p:spPr>
        <p:txBody>
          <a:bodyPr vert="horz" lIns="91440" tIns="45720" rIns="91440" bIns="45720" rtlCol="0" anchor="t">
            <a:normAutofit/>
          </a:bodyPr>
          <a:lstStyle/>
          <a:p>
            <a:r>
              <a:rPr lang="en-US" sz="4400" dirty="0"/>
              <a:t>Run a Change Holding Information job</a:t>
            </a:r>
          </a:p>
        </p:txBody>
      </p:sp>
      <p:pic>
        <p:nvPicPr>
          <p:cNvPr id="5" name="Picture 4"/>
          <p:cNvPicPr>
            <a:picLocks noChangeAspect="1"/>
          </p:cNvPicPr>
          <p:nvPr/>
        </p:nvPicPr>
        <p:blipFill>
          <a:blip r:embed="rId4"/>
          <a:stretch>
            <a:fillRect/>
          </a:stretch>
        </p:blipFill>
        <p:spPr>
          <a:xfrm>
            <a:off x="4781919" y="154222"/>
            <a:ext cx="7410081" cy="6549556"/>
          </a:xfrm>
          <a:prstGeom prst="rect">
            <a:avLst/>
          </a:prstGeom>
        </p:spPr>
      </p:pic>
    </p:spTree>
    <p:extLst>
      <p:ext uri="{BB962C8B-B14F-4D97-AF65-F5344CB8AC3E}">
        <p14:creationId xmlns:p14="http://schemas.microsoft.com/office/powerpoint/2010/main" val="4217332236"/>
      </p:ext>
    </p:extLst>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idx="4294967295"/>
          </p:nvPr>
        </p:nvSpPr>
        <p:spPr>
          <a:xfrm>
            <a:off x="451514" y="394943"/>
            <a:ext cx="11288972" cy="816637"/>
          </a:xfrm>
          <a:effectLst/>
        </p:spPr>
        <p:txBody>
          <a:bodyPr vert="horz" lIns="91440" tIns="45720" rIns="91440" bIns="45720" rtlCol="0" anchor="b">
            <a:normAutofit/>
          </a:bodyPr>
          <a:lstStyle/>
          <a:p>
            <a:r>
              <a:rPr lang="en-US" sz="3200" dirty="0">
                <a:solidFill>
                  <a:srgbClr val="FFFFFF"/>
                </a:solidFill>
              </a:rPr>
              <a:t>Run a Change Holding Information job</a:t>
            </a:r>
          </a:p>
        </p:txBody>
      </p:sp>
      <p:pic>
        <p:nvPicPr>
          <p:cNvPr id="3" name="Picture 2"/>
          <p:cNvPicPr>
            <a:picLocks noChangeAspect="1"/>
          </p:cNvPicPr>
          <p:nvPr/>
        </p:nvPicPr>
        <p:blipFill>
          <a:blip r:embed="rId3"/>
          <a:stretch>
            <a:fillRect/>
          </a:stretch>
        </p:blipFill>
        <p:spPr>
          <a:xfrm>
            <a:off x="115047" y="2580931"/>
            <a:ext cx="11961905" cy="4104762"/>
          </a:xfrm>
          <a:prstGeom prst="rect">
            <a:avLst/>
          </a:prstGeom>
        </p:spPr>
      </p:pic>
    </p:spTree>
    <p:extLst>
      <p:ext uri="{BB962C8B-B14F-4D97-AF65-F5344CB8AC3E}">
        <p14:creationId xmlns:p14="http://schemas.microsoft.com/office/powerpoint/2010/main" val="1700788333"/>
      </p:ext>
    </p:extLst>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6"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8" name="Freeform 9">
            <a:extLst>
              <a:ext uri="{FF2B5EF4-FFF2-40B4-BE49-F238E27FC236}">
                <a16:creationId xmlns:a16="http://schemas.microsoft.com/office/drawing/2014/main" id="{7AF0B711-0578-47A6-AB9A-AF422D2535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rgbClr val="21212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10001" y="4817533"/>
            <a:ext cx="10572000" cy="779529"/>
          </a:xfrm>
        </p:spPr>
        <p:txBody>
          <a:bodyPr vert="horz" lIns="91440" tIns="45720" rIns="91440" bIns="45720" rtlCol="0" anchor="b">
            <a:normAutofit/>
          </a:bodyPr>
          <a:lstStyle/>
          <a:p>
            <a:r>
              <a:rPr lang="en-US">
                <a:solidFill>
                  <a:srgbClr val="FFFFFF"/>
                </a:solidFill>
              </a:rPr>
              <a:t>Run a Change Holding Information job</a:t>
            </a:r>
          </a:p>
        </p:txBody>
      </p:sp>
      <p:pic>
        <p:nvPicPr>
          <p:cNvPr id="4" name="Picture 4" descr="A screenshot of a cell phone&#10;&#10;Description generated with very high confidence">
            <a:extLst>
              <a:ext uri="{FF2B5EF4-FFF2-40B4-BE49-F238E27FC236}">
                <a16:creationId xmlns:a16="http://schemas.microsoft.com/office/drawing/2014/main" id="{1C8D7192-BA82-42C5-8BB2-E87F18038408}"/>
              </a:ext>
            </a:extLst>
          </p:cNvPr>
          <p:cNvPicPr>
            <a:picLocks noChangeAspect="1"/>
          </p:cNvPicPr>
          <p:nvPr/>
        </p:nvPicPr>
        <p:blipFill>
          <a:blip r:embed="rId3"/>
          <a:stretch>
            <a:fillRect/>
          </a:stretch>
        </p:blipFill>
        <p:spPr>
          <a:xfrm>
            <a:off x="2553420" y="231532"/>
            <a:ext cx="7099538" cy="4065803"/>
          </a:xfrm>
          <a:prstGeom prst="rect">
            <a:avLst/>
          </a:prstGeom>
        </p:spPr>
      </p:pic>
    </p:spTree>
    <p:extLst>
      <p:ext uri="{BB962C8B-B14F-4D97-AF65-F5344CB8AC3E}">
        <p14:creationId xmlns:p14="http://schemas.microsoft.com/office/powerpoint/2010/main" val="12985186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idx="4294967295"/>
          </p:nvPr>
        </p:nvSpPr>
        <p:spPr>
          <a:xfrm>
            <a:off x="451514" y="1800225"/>
            <a:ext cx="3444211" cy="4241136"/>
          </a:xfrm>
        </p:spPr>
        <p:txBody>
          <a:bodyPr vert="horz" lIns="91440" tIns="45720" rIns="91440" bIns="45720" rtlCol="0" anchor="t">
            <a:normAutofit/>
          </a:bodyPr>
          <a:lstStyle/>
          <a:p>
            <a:r>
              <a:rPr lang="en-US" sz="4400" dirty="0"/>
              <a:t>Run a Change Holding Information job</a:t>
            </a:r>
          </a:p>
        </p:txBody>
      </p:sp>
      <p:pic>
        <p:nvPicPr>
          <p:cNvPr id="3" name="Picture 2"/>
          <p:cNvPicPr>
            <a:picLocks noChangeAspect="1"/>
          </p:cNvPicPr>
          <p:nvPr/>
        </p:nvPicPr>
        <p:blipFill>
          <a:blip r:embed="rId4"/>
          <a:stretch>
            <a:fillRect/>
          </a:stretch>
        </p:blipFill>
        <p:spPr>
          <a:xfrm>
            <a:off x="4746784" y="1296605"/>
            <a:ext cx="7335437" cy="4264789"/>
          </a:xfrm>
          <a:prstGeom prst="rect">
            <a:avLst/>
          </a:prstGeom>
        </p:spPr>
      </p:pic>
    </p:spTree>
    <p:extLst>
      <p:ext uri="{BB962C8B-B14F-4D97-AF65-F5344CB8AC3E}">
        <p14:creationId xmlns:p14="http://schemas.microsoft.com/office/powerpoint/2010/main" val="2378376872"/>
      </p:ext>
    </p:extLst>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773" y="5177761"/>
            <a:ext cx="8687853" cy="1468800"/>
          </a:xfrm>
        </p:spPr>
        <p:txBody>
          <a:bodyPr/>
          <a:lstStyle/>
          <a:p>
            <a:pPr algn="ctr"/>
            <a:r>
              <a:rPr lang="en-US" dirty="0"/>
              <a:t>Import Profile Normalization</a:t>
            </a:r>
          </a:p>
        </p:txBody>
      </p:sp>
      <p:pic>
        <p:nvPicPr>
          <p:cNvPr id="4" name="Picture 3"/>
          <p:cNvPicPr>
            <a:picLocks noChangeAspect="1"/>
          </p:cNvPicPr>
          <p:nvPr/>
        </p:nvPicPr>
        <p:blipFill>
          <a:blip r:embed="rId2"/>
          <a:stretch>
            <a:fillRect/>
          </a:stretch>
        </p:blipFill>
        <p:spPr>
          <a:xfrm>
            <a:off x="2373542" y="211944"/>
            <a:ext cx="7984084" cy="4628207"/>
          </a:xfrm>
          <a:prstGeom prst="rect">
            <a:avLst/>
          </a:prstGeom>
        </p:spPr>
      </p:pic>
    </p:spTree>
    <p:extLst>
      <p:ext uri="{BB962C8B-B14F-4D97-AF65-F5344CB8AC3E}">
        <p14:creationId xmlns:p14="http://schemas.microsoft.com/office/powerpoint/2010/main" val="29035024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773" y="5177761"/>
            <a:ext cx="8687853" cy="1468800"/>
          </a:xfrm>
        </p:spPr>
        <p:txBody>
          <a:bodyPr/>
          <a:lstStyle/>
          <a:p>
            <a:pPr algn="ctr"/>
            <a:r>
              <a:rPr lang="en-US" dirty="0"/>
              <a:t>Import Profile Normalization</a:t>
            </a:r>
          </a:p>
        </p:txBody>
      </p:sp>
      <p:pic>
        <p:nvPicPr>
          <p:cNvPr id="3" name="Picture 2"/>
          <p:cNvPicPr>
            <a:picLocks noChangeAspect="1"/>
          </p:cNvPicPr>
          <p:nvPr/>
        </p:nvPicPr>
        <p:blipFill>
          <a:blip r:embed="rId2"/>
          <a:stretch>
            <a:fillRect/>
          </a:stretch>
        </p:blipFill>
        <p:spPr>
          <a:xfrm>
            <a:off x="2385390" y="238676"/>
            <a:ext cx="7972235" cy="4621338"/>
          </a:xfrm>
          <a:prstGeom prst="rect">
            <a:avLst/>
          </a:prstGeom>
        </p:spPr>
      </p:pic>
    </p:spTree>
    <p:extLst>
      <p:ext uri="{BB962C8B-B14F-4D97-AF65-F5344CB8AC3E}">
        <p14:creationId xmlns:p14="http://schemas.microsoft.com/office/powerpoint/2010/main" val="3568599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773" y="5177761"/>
            <a:ext cx="8687853" cy="1468800"/>
          </a:xfrm>
        </p:spPr>
        <p:txBody>
          <a:bodyPr/>
          <a:lstStyle/>
          <a:p>
            <a:pPr algn="ctr"/>
            <a:r>
              <a:rPr lang="en-US" dirty="0"/>
              <a:t>Import Profile Normalization</a:t>
            </a:r>
          </a:p>
        </p:txBody>
      </p:sp>
      <p:pic>
        <p:nvPicPr>
          <p:cNvPr id="4" name="Picture 3"/>
          <p:cNvPicPr>
            <a:picLocks noChangeAspect="1"/>
          </p:cNvPicPr>
          <p:nvPr/>
        </p:nvPicPr>
        <p:blipFill>
          <a:blip r:embed="rId2"/>
          <a:stretch>
            <a:fillRect/>
          </a:stretch>
        </p:blipFill>
        <p:spPr>
          <a:xfrm>
            <a:off x="1851794" y="166150"/>
            <a:ext cx="8323809" cy="4657143"/>
          </a:xfrm>
          <a:prstGeom prst="rect">
            <a:avLst/>
          </a:prstGeom>
        </p:spPr>
      </p:pic>
    </p:spTree>
    <p:extLst>
      <p:ext uri="{BB962C8B-B14F-4D97-AF65-F5344CB8AC3E}">
        <p14:creationId xmlns:p14="http://schemas.microsoft.com/office/powerpoint/2010/main" val="2743143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44" name="Rectangle 34">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36">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5836771"/>
            <a:ext cx="10572000" cy="906929"/>
          </a:xfrm>
          <a:effectLst/>
        </p:spPr>
        <p:txBody>
          <a:bodyPr vert="horz" lIns="91440" tIns="45720" rIns="91440" bIns="45720" rtlCol="0" anchor="t">
            <a:normAutofit fontScale="90000"/>
          </a:bodyPr>
          <a:lstStyle/>
          <a:p>
            <a:pPr algn="ctr"/>
            <a:r>
              <a:rPr lang="en-US" sz="5400" dirty="0">
                <a:solidFill>
                  <a:schemeClr val="tx1"/>
                </a:solidFill>
              </a:rPr>
              <a:t>Norm rule syntax</a:t>
            </a:r>
          </a:p>
        </p:txBody>
      </p:sp>
      <p:sp>
        <p:nvSpPr>
          <p:cNvPr id="4" name="TextBox 3"/>
          <p:cNvSpPr txBox="1"/>
          <p:nvPr/>
        </p:nvSpPr>
        <p:spPr>
          <a:xfrm>
            <a:off x="2590800" y="775008"/>
            <a:ext cx="7010400" cy="4093428"/>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endParaRPr lang="en-US" sz="36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r>
              <a:rPr lang="en-US" sz="2800" dirty="0">
                <a:highlight>
                  <a:srgbClr val="FFFF00"/>
                </a:highlight>
                <a:latin typeface="Arial" panose="020B0604020202020204" pitchFamily="34" charset="0"/>
                <a:cs typeface="Arial" panose="020B0604020202020204" pitchFamily="34" charset="0"/>
              </a:rPr>
              <a:t>rule “rule name”</a:t>
            </a:r>
          </a:p>
          <a:p>
            <a:r>
              <a:rPr lang="en-US" sz="2800" dirty="0">
                <a:latin typeface="Arial" panose="020B0604020202020204" pitchFamily="34" charset="0"/>
                <a:cs typeface="Arial" panose="020B0604020202020204" pitchFamily="34" charset="0"/>
              </a:rPr>
              <a:t>     when</a:t>
            </a:r>
          </a:p>
          <a:p>
            <a:r>
              <a:rPr lang="en-US" sz="2800" dirty="0">
                <a:latin typeface="Arial" panose="020B0604020202020204" pitchFamily="34" charset="0"/>
                <a:cs typeface="Arial" panose="020B0604020202020204" pitchFamily="34" charset="0"/>
              </a:rPr>
              <a:t>          (condition on MARC record)</a:t>
            </a:r>
          </a:p>
          <a:p>
            <a:r>
              <a:rPr lang="en-US" sz="2800" dirty="0">
                <a:latin typeface="Arial" panose="020B0604020202020204" pitchFamily="34" charset="0"/>
                <a:cs typeface="Arial" panose="020B0604020202020204" pitchFamily="34" charset="0"/>
              </a:rPr>
              <a:t>     then</a:t>
            </a:r>
          </a:p>
          <a:p>
            <a:r>
              <a:rPr lang="en-US" sz="2800" dirty="0">
                <a:latin typeface="Arial" panose="020B0604020202020204" pitchFamily="34" charset="0"/>
                <a:cs typeface="Arial" panose="020B0604020202020204" pitchFamily="34" charset="0"/>
              </a:rPr>
              <a:t>          Action1</a:t>
            </a:r>
          </a:p>
          <a:p>
            <a:r>
              <a:rPr lang="en-US" sz="2800" dirty="0">
                <a:latin typeface="Arial" panose="020B0604020202020204" pitchFamily="34" charset="0"/>
                <a:cs typeface="Arial" panose="020B0604020202020204" pitchFamily="34" charset="0"/>
              </a:rPr>
              <a:t>          Action2 (condition on MARC field)</a:t>
            </a:r>
          </a:p>
          <a:p>
            <a:r>
              <a:rPr lang="en-US" sz="2800" dirty="0">
                <a:latin typeface="Arial" panose="020B0604020202020204" pitchFamily="34" charset="0"/>
                <a:cs typeface="Arial" panose="020B0604020202020204" pitchFamily="34" charset="0"/>
              </a:rPr>
              <a:t>     end</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03880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773" y="5177761"/>
            <a:ext cx="8687853" cy="1468800"/>
          </a:xfrm>
        </p:spPr>
        <p:txBody>
          <a:bodyPr/>
          <a:lstStyle/>
          <a:p>
            <a:pPr algn="ctr"/>
            <a:r>
              <a:rPr lang="en-US" dirty="0"/>
              <a:t>Import Profile Normalization</a:t>
            </a:r>
          </a:p>
        </p:txBody>
      </p:sp>
      <p:pic>
        <p:nvPicPr>
          <p:cNvPr id="3" name="Picture 2"/>
          <p:cNvPicPr>
            <a:picLocks noChangeAspect="1"/>
          </p:cNvPicPr>
          <p:nvPr/>
        </p:nvPicPr>
        <p:blipFill>
          <a:blip r:embed="rId2"/>
          <a:stretch>
            <a:fillRect/>
          </a:stretch>
        </p:blipFill>
        <p:spPr>
          <a:xfrm>
            <a:off x="1916100" y="319139"/>
            <a:ext cx="8638095" cy="4152381"/>
          </a:xfrm>
          <a:prstGeom prst="rect">
            <a:avLst/>
          </a:prstGeom>
        </p:spPr>
      </p:pic>
    </p:spTree>
    <p:extLst>
      <p:ext uri="{BB962C8B-B14F-4D97-AF65-F5344CB8AC3E}">
        <p14:creationId xmlns:p14="http://schemas.microsoft.com/office/powerpoint/2010/main" val="34476261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773" y="5177761"/>
            <a:ext cx="8687853" cy="1468800"/>
          </a:xfrm>
        </p:spPr>
        <p:txBody>
          <a:bodyPr/>
          <a:lstStyle/>
          <a:p>
            <a:pPr algn="ctr"/>
            <a:r>
              <a:rPr lang="en-US" dirty="0"/>
              <a:t>Import Profile Normalization</a:t>
            </a:r>
          </a:p>
        </p:txBody>
      </p:sp>
      <p:pic>
        <p:nvPicPr>
          <p:cNvPr id="4" name="Picture 3"/>
          <p:cNvPicPr>
            <a:picLocks noChangeAspect="1"/>
          </p:cNvPicPr>
          <p:nvPr/>
        </p:nvPicPr>
        <p:blipFill>
          <a:blip r:embed="rId2"/>
          <a:stretch>
            <a:fillRect/>
          </a:stretch>
        </p:blipFill>
        <p:spPr>
          <a:xfrm>
            <a:off x="2456556" y="339240"/>
            <a:ext cx="7114286" cy="4390476"/>
          </a:xfrm>
          <a:prstGeom prst="rect">
            <a:avLst/>
          </a:prstGeom>
        </p:spPr>
      </p:pic>
    </p:spTree>
    <p:extLst>
      <p:ext uri="{BB962C8B-B14F-4D97-AF65-F5344CB8AC3E}">
        <p14:creationId xmlns:p14="http://schemas.microsoft.com/office/powerpoint/2010/main" val="5196995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773" y="5177761"/>
            <a:ext cx="8687853" cy="1468800"/>
          </a:xfrm>
        </p:spPr>
        <p:txBody>
          <a:bodyPr/>
          <a:lstStyle/>
          <a:p>
            <a:pPr algn="ctr"/>
            <a:r>
              <a:rPr lang="en-US" dirty="0"/>
              <a:t>Import Profile Normalization</a:t>
            </a:r>
          </a:p>
        </p:txBody>
      </p:sp>
      <p:pic>
        <p:nvPicPr>
          <p:cNvPr id="3" name="Picture 2"/>
          <p:cNvPicPr>
            <a:picLocks noChangeAspect="1"/>
          </p:cNvPicPr>
          <p:nvPr/>
        </p:nvPicPr>
        <p:blipFill>
          <a:blip r:embed="rId2"/>
          <a:stretch>
            <a:fillRect/>
          </a:stretch>
        </p:blipFill>
        <p:spPr>
          <a:xfrm>
            <a:off x="1869719" y="224290"/>
            <a:ext cx="8287960" cy="4407346"/>
          </a:xfrm>
          <a:prstGeom prst="rect">
            <a:avLst/>
          </a:prstGeom>
        </p:spPr>
      </p:pic>
    </p:spTree>
    <p:extLst>
      <p:ext uri="{BB962C8B-B14F-4D97-AF65-F5344CB8AC3E}">
        <p14:creationId xmlns:p14="http://schemas.microsoft.com/office/powerpoint/2010/main" val="20570078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773" y="5177761"/>
            <a:ext cx="8687853" cy="1468800"/>
          </a:xfrm>
        </p:spPr>
        <p:txBody>
          <a:bodyPr/>
          <a:lstStyle/>
          <a:p>
            <a:pPr algn="ctr"/>
            <a:r>
              <a:rPr lang="en-US" dirty="0"/>
              <a:t>Import Profile Normalization</a:t>
            </a:r>
          </a:p>
        </p:txBody>
      </p:sp>
      <p:pic>
        <p:nvPicPr>
          <p:cNvPr id="3" name="Picture 2"/>
          <p:cNvPicPr>
            <a:picLocks noChangeAspect="1"/>
          </p:cNvPicPr>
          <p:nvPr/>
        </p:nvPicPr>
        <p:blipFill>
          <a:blip r:embed="rId2"/>
          <a:stretch>
            <a:fillRect/>
          </a:stretch>
        </p:blipFill>
        <p:spPr>
          <a:xfrm>
            <a:off x="1916100" y="319139"/>
            <a:ext cx="8638095" cy="4152381"/>
          </a:xfrm>
          <a:prstGeom prst="rect">
            <a:avLst/>
          </a:prstGeom>
        </p:spPr>
      </p:pic>
    </p:spTree>
    <p:extLst>
      <p:ext uri="{BB962C8B-B14F-4D97-AF65-F5344CB8AC3E}">
        <p14:creationId xmlns:p14="http://schemas.microsoft.com/office/powerpoint/2010/main" val="2099148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773" y="5177761"/>
            <a:ext cx="8687853" cy="1468800"/>
          </a:xfrm>
        </p:spPr>
        <p:txBody>
          <a:bodyPr/>
          <a:lstStyle/>
          <a:p>
            <a:pPr algn="ctr"/>
            <a:r>
              <a:rPr lang="en-US" dirty="0"/>
              <a:t>Import Profile Normalization</a:t>
            </a:r>
          </a:p>
        </p:txBody>
      </p:sp>
      <p:pic>
        <p:nvPicPr>
          <p:cNvPr id="4" name="Picture 3"/>
          <p:cNvPicPr>
            <a:picLocks noChangeAspect="1"/>
          </p:cNvPicPr>
          <p:nvPr/>
        </p:nvPicPr>
        <p:blipFill>
          <a:blip r:embed="rId3"/>
          <a:stretch>
            <a:fillRect/>
          </a:stretch>
        </p:blipFill>
        <p:spPr>
          <a:xfrm>
            <a:off x="1851794" y="166150"/>
            <a:ext cx="8323809" cy="4657143"/>
          </a:xfrm>
          <a:prstGeom prst="rect">
            <a:avLst/>
          </a:prstGeom>
        </p:spPr>
      </p:pic>
    </p:spTree>
    <p:extLst>
      <p:ext uri="{BB962C8B-B14F-4D97-AF65-F5344CB8AC3E}">
        <p14:creationId xmlns:p14="http://schemas.microsoft.com/office/powerpoint/2010/main" val="18707040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1" name="Rectangle 9">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1">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5200" y="1218476"/>
            <a:ext cx="3187318" cy="4421050"/>
          </a:xfrm>
          <a:effectLst/>
        </p:spPr>
        <p:txBody>
          <a:bodyPr vert="horz" lIns="91440" tIns="45720" rIns="91440" bIns="45720" rtlCol="0" anchor="ctr">
            <a:normAutofit/>
          </a:bodyPr>
          <a:lstStyle/>
          <a:p>
            <a:pPr algn="r"/>
            <a:r>
              <a:rPr lang="en-US" sz="3200">
                <a:solidFill>
                  <a:schemeClr val="tx1"/>
                </a:solidFill>
              </a:rPr>
              <a:t>Resources</a:t>
            </a:r>
          </a:p>
        </p:txBody>
      </p:sp>
      <p:sp>
        <p:nvSpPr>
          <p:cNvPr id="3" name="TextBox 2">
            <a:extLst>
              <a:ext uri="{FF2B5EF4-FFF2-40B4-BE49-F238E27FC236}">
                <a16:creationId xmlns:a16="http://schemas.microsoft.com/office/drawing/2014/main" id="{995E94A0-DBA5-4F8C-BDF0-F4D11FE9BE1F}"/>
              </a:ext>
            </a:extLst>
          </p:cNvPr>
          <p:cNvSpPr txBox="1"/>
          <p:nvPr/>
        </p:nvSpPr>
        <p:spPr>
          <a:xfrm>
            <a:off x="5146751" y="1218475"/>
            <a:ext cx="6080050" cy="4421051"/>
          </a:xfrm>
          <a:prstGeom prst="rect">
            <a:avLst/>
          </a:prstGeom>
          <a:effectLst/>
        </p:spPr>
        <p:txBody>
          <a:bodyPr vert="horz" lIns="91440" tIns="45720" rIns="91440" bIns="45720" rtlCol="0" anchor="ctr">
            <a:normAutofit/>
          </a:bodyPr>
          <a:lstStyle/>
          <a:p>
            <a:pPr marL="285750" indent="-285750">
              <a:spcBef>
                <a:spcPct val="20000"/>
              </a:spcBef>
              <a:spcAft>
                <a:spcPts val="600"/>
              </a:spcAft>
              <a:buClr>
                <a:schemeClr val="accent1"/>
              </a:buClr>
              <a:buFont typeface="Wingdings 2" charset="2"/>
              <a:buChar char=""/>
            </a:pPr>
            <a:r>
              <a:rPr lang="en-US" sz="1600" dirty="0"/>
              <a:t>McDonald, Steve (2018) </a:t>
            </a:r>
            <a:r>
              <a:rPr lang="en-US" sz="1600" dirty="0">
                <a:hlinkClick r:id="rId3"/>
              </a:rPr>
              <a:t>How to Write Alma Normalization Rules</a:t>
            </a:r>
            <a:r>
              <a:rPr lang="en-US" sz="1600" i="1" dirty="0"/>
              <a:t>, </a:t>
            </a:r>
            <a:r>
              <a:rPr lang="en-US" sz="1600" dirty="0"/>
              <a:t>presented at ELUNA, Spokane WA, 2018. </a:t>
            </a:r>
            <a:r>
              <a:rPr lang="en-US" sz="1600" i="1" dirty="0"/>
              <a:t>(login required)</a:t>
            </a:r>
            <a:br>
              <a:rPr lang="en-US" sz="1600" i="1" dirty="0"/>
            </a:br>
            <a:endParaRPr lang="en-US" sz="1600" i="1" dirty="0"/>
          </a:p>
          <a:p>
            <a:pPr marL="285750" indent="-285750">
              <a:spcBef>
                <a:spcPct val="20000"/>
              </a:spcBef>
              <a:spcAft>
                <a:spcPts val="600"/>
              </a:spcAft>
              <a:buClr>
                <a:schemeClr val="accent1"/>
              </a:buClr>
              <a:buFont typeface="Wingdings 2" charset="2"/>
              <a:buChar char=""/>
            </a:pPr>
            <a:r>
              <a:rPr lang="en-US" sz="1600" dirty="0">
                <a:hlinkClick r:id="rId4"/>
              </a:rPr>
              <a:t>Working with Normalization Rules </a:t>
            </a:r>
            <a:r>
              <a:rPr lang="en-US" sz="1600" dirty="0"/>
              <a:t>(Ex </a:t>
            </a:r>
            <a:r>
              <a:rPr lang="en-US" sz="1600" dirty="0" err="1"/>
              <a:t>Libris</a:t>
            </a:r>
            <a:r>
              <a:rPr lang="en-US" sz="1600" dirty="0"/>
              <a:t> Knowledge Center).</a:t>
            </a:r>
            <a:br>
              <a:rPr lang="en-US" sz="1600" dirty="0"/>
            </a:br>
            <a:endParaRPr lang="en-US" sz="1600" dirty="0"/>
          </a:p>
          <a:p>
            <a:pPr marL="285750" indent="-285750">
              <a:spcBef>
                <a:spcPct val="20000"/>
              </a:spcBef>
              <a:spcAft>
                <a:spcPts val="600"/>
              </a:spcAft>
              <a:buClr>
                <a:schemeClr val="accent1"/>
              </a:buClr>
              <a:buFont typeface="Wingdings 2" charset="2"/>
              <a:buChar char=""/>
            </a:pPr>
            <a:r>
              <a:rPr lang="en-US" sz="1600" dirty="0">
                <a:hlinkClick r:id="rId5"/>
              </a:rPr>
              <a:t>Normalization Rule Examples </a:t>
            </a:r>
            <a:r>
              <a:rPr lang="en-US" sz="1600" dirty="0"/>
              <a:t>(Ex </a:t>
            </a:r>
            <a:r>
              <a:rPr lang="en-US" sz="1600" dirty="0" err="1"/>
              <a:t>Libris</a:t>
            </a:r>
            <a:r>
              <a:rPr lang="en-US" sz="1600" dirty="0"/>
              <a:t> Knowledge Center).</a:t>
            </a:r>
            <a:br>
              <a:rPr lang="en-US" sz="1600" dirty="0"/>
            </a:br>
            <a:endParaRPr lang="en-US" sz="1600" dirty="0"/>
          </a:p>
          <a:p>
            <a:pPr marL="285750" indent="-285750">
              <a:spcBef>
                <a:spcPct val="20000"/>
              </a:spcBef>
              <a:spcAft>
                <a:spcPts val="600"/>
              </a:spcAft>
              <a:buClr>
                <a:schemeClr val="accent1"/>
              </a:buClr>
              <a:buFont typeface="Wingdings 2" charset="2"/>
              <a:buChar char=""/>
            </a:pPr>
            <a:r>
              <a:rPr lang="en-US" sz="1600" dirty="0">
                <a:hlinkClick r:id="rId5"/>
              </a:rPr>
              <a:t>Additional Presentations &amp; Documents</a:t>
            </a:r>
            <a:r>
              <a:rPr lang="en-US" sz="1600" dirty="0"/>
              <a:t>- Normalization Rules (Ex </a:t>
            </a:r>
            <a:r>
              <a:rPr lang="en-US" sz="1600" dirty="0" err="1"/>
              <a:t>Libris</a:t>
            </a:r>
            <a:r>
              <a:rPr lang="en-US" sz="1600" dirty="0"/>
              <a:t> Knowledge Center).</a:t>
            </a:r>
          </a:p>
        </p:txBody>
      </p:sp>
    </p:spTree>
    <p:extLst>
      <p:ext uri="{BB962C8B-B14F-4D97-AF65-F5344CB8AC3E}">
        <p14:creationId xmlns:p14="http://schemas.microsoft.com/office/powerpoint/2010/main" val="14690211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4" name="Picture 3"/>
          <p:cNvPicPr>
            <a:picLocks noChangeAspect="1"/>
          </p:cNvPicPr>
          <p:nvPr/>
        </p:nvPicPr>
        <p:blipFill rotWithShape="1">
          <a:blip r:embed="rId3"/>
          <a:srcRect l="16731" r="15631" b="2"/>
          <a:stretch/>
        </p:blipFill>
        <p:spPr>
          <a:xfrm>
            <a:off x="6100916" y="10"/>
            <a:ext cx="6091084" cy="6857990"/>
          </a:xfrm>
          <a:prstGeom prst="rect">
            <a:avLst/>
          </a:prstGeom>
        </p:spPr>
      </p:pic>
      <p:sp>
        <p:nvSpPr>
          <p:cNvPr id="2" name="Title 1"/>
          <p:cNvSpPr>
            <a:spLocks noGrp="1"/>
          </p:cNvSpPr>
          <p:nvPr>
            <p:ph type="title"/>
          </p:nvPr>
        </p:nvSpPr>
        <p:spPr>
          <a:xfrm>
            <a:off x="810002" y="639097"/>
            <a:ext cx="4961534" cy="3781101"/>
          </a:xfrm>
        </p:spPr>
        <p:txBody>
          <a:bodyPr vert="horz" lIns="91440" tIns="45720" rIns="91440" bIns="45720" rtlCol="0" anchor="b">
            <a:normAutofit/>
          </a:bodyPr>
          <a:lstStyle/>
          <a:p>
            <a:pPr algn="l"/>
            <a:r>
              <a:rPr lang="en-US" sz="5400" dirty="0"/>
              <a:t>Questions?</a:t>
            </a:r>
          </a:p>
        </p:txBody>
      </p:sp>
      <p:sp>
        <p:nvSpPr>
          <p:cNvPr id="3" name="Text Placeholder 2"/>
          <p:cNvSpPr>
            <a:spLocks noGrp="1"/>
          </p:cNvSpPr>
          <p:nvPr>
            <p:ph type="body" idx="1"/>
          </p:nvPr>
        </p:nvSpPr>
        <p:spPr>
          <a:xfrm>
            <a:off x="810001" y="5412795"/>
            <a:ext cx="4961535" cy="1228106"/>
          </a:xfrm>
        </p:spPr>
        <p:txBody>
          <a:bodyPr vert="horz" lIns="91440" tIns="45720" rIns="91440" bIns="45720" rtlCol="0" anchor="t">
            <a:noAutofit/>
          </a:bodyPr>
          <a:lstStyle/>
          <a:p>
            <a:pPr algn="l">
              <a:lnSpc>
                <a:spcPct val="90000"/>
              </a:lnSpc>
            </a:pPr>
            <a:r>
              <a:rPr lang="en-US" dirty="0"/>
              <a:t>Israel </a:t>
            </a:r>
            <a:r>
              <a:rPr lang="en-US" dirty="0" err="1"/>
              <a:t>Yáñez</a:t>
            </a:r>
          </a:p>
          <a:p>
            <a:pPr algn="l">
              <a:lnSpc>
                <a:spcPct val="90000"/>
              </a:lnSpc>
            </a:pPr>
            <a:r>
              <a:rPr lang="en-US" dirty="0">
                <a:hlinkClick r:id="rId4"/>
              </a:rPr>
              <a:t>yanezi@csus.edu</a:t>
            </a:r>
            <a:endParaRPr lang="en-US" dirty="0"/>
          </a:p>
          <a:p>
            <a:pPr algn="l">
              <a:lnSpc>
                <a:spcPct val="90000"/>
              </a:lnSpc>
            </a:pPr>
            <a:r>
              <a:rPr lang="en-US" dirty="0"/>
              <a:t>@</a:t>
            </a:r>
            <a:r>
              <a:rPr lang="en-US" dirty="0" err="1"/>
              <a:t>israel</a:t>
            </a:r>
            <a:r>
              <a:rPr lang="en-US" dirty="0"/>
              <a:t> on Slack</a:t>
            </a:r>
          </a:p>
        </p:txBody>
      </p:sp>
    </p:spTree>
    <p:extLst>
      <p:ext uri="{BB962C8B-B14F-4D97-AF65-F5344CB8AC3E}">
        <p14:creationId xmlns:p14="http://schemas.microsoft.com/office/powerpoint/2010/main" val="977604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44" name="Rectangle 34">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36">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5836771"/>
            <a:ext cx="10572000" cy="906929"/>
          </a:xfrm>
          <a:effectLst/>
        </p:spPr>
        <p:txBody>
          <a:bodyPr vert="horz" lIns="91440" tIns="45720" rIns="91440" bIns="45720" rtlCol="0" anchor="t">
            <a:normAutofit fontScale="90000"/>
          </a:bodyPr>
          <a:lstStyle/>
          <a:p>
            <a:pPr algn="ctr"/>
            <a:r>
              <a:rPr lang="en-US" sz="5400" dirty="0">
                <a:solidFill>
                  <a:schemeClr val="tx1"/>
                </a:solidFill>
              </a:rPr>
              <a:t>Norm rule syntax</a:t>
            </a:r>
          </a:p>
        </p:txBody>
      </p:sp>
      <p:sp>
        <p:nvSpPr>
          <p:cNvPr id="4" name="TextBox 3"/>
          <p:cNvSpPr txBox="1"/>
          <p:nvPr/>
        </p:nvSpPr>
        <p:spPr>
          <a:xfrm>
            <a:off x="2590800" y="775008"/>
            <a:ext cx="7010400" cy="4093428"/>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endParaRPr lang="en-US" sz="36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rule “rule name”</a:t>
            </a:r>
          </a:p>
          <a:p>
            <a:r>
              <a:rPr lang="en-US" sz="2800" dirty="0">
                <a:latin typeface="Arial" panose="020B0604020202020204" pitchFamily="34" charset="0"/>
                <a:cs typeface="Arial" panose="020B0604020202020204" pitchFamily="34" charset="0"/>
              </a:rPr>
              <a:t>     </a:t>
            </a:r>
            <a:r>
              <a:rPr lang="en-US" sz="2800" dirty="0">
                <a:highlight>
                  <a:srgbClr val="FFFF00"/>
                </a:highlight>
                <a:latin typeface="Arial" panose="020B0604020202020204" pitchFamily="34" charset="0"/>
                <a:cs typeface="Arial" panose="020B0604020202020204" pitchFamily="34" charset="0"/>
              </a:rPr>
              <a:t>when</a:t>
            </a:r>
          </a:p>
          <a:p>
            <a:r>
              <a:rPr lang="en-US" sz="2800" dirty="0">
                <a:latin typeface="Arial" panose="020B0604020202020204" pitchFamily="34" charset="0"/>
                <a:cs typeface="Arial" panose="020B0604020202020204" pitchFamily="34" charset="0"/>
              </a:rPr>
              <a:t>          </a:t>
            </a:r>
            <a:r>
              <a:rPr lang="en-US" sz="2800" dirty="0">
                <a:highlight>
                  <a:srgbClr val="FFFF00"/>
                </a:highlight>
                <a:latin typeface="Arial" panose="020B0604020202020204" pitchFamily="34" charset="0"/>
                <a:cs typeface="Arial" panose="020B0604020202020204" pitchFamily="34" charset="0"/>
              </a:rPr>
              <a:t>(condition on MARC record)</a:t>
            </a:r>
          </a:p>
          <a:p>
            <a:r>
              <a:rPr lang="en-US" sz="2800" dirty="0">
                <a:latin typeface="Arial" panose="020B0604020202020204" pitchFamily="34" charset="0"/>
                <a:cs typeface="Arial" panose="020B0604020202020204" pitchFamily="34" charset="0"/>
              </a:rPr>
              <a:t>     then</a:t>
            </a:r>
          </a:p>
          <a:p>
            <a:r>
              <a:rPr lang="en-US" sz="2800" dirty="0">
                <a:latin typeface="Arial" panose="020B0604020202020204" pitchFamily="34" charset="0"/>
                <a:cs typeface="Arial" panose="020B0604020202020204" pitchFamily="34" charset="0"/>
              </a:rPr>
              <a:t>          Action1</a:t>
            </a:r>
          </a:p>
          <a:p>
            <a:r>
              <a:rPr lang="en-US" sz="2800" dirty="0">
                <a:latin typeface="Arial" panose="020B0604020202020204" pitchFamily="34" charset="0"/>
                <a:cs typeface="Arial" panose="020B0604020202020204" pitchFamily="34" charset="0"/>
              </a:rPr>
              <a:t>          Action2 (condition on MARC field)</a:t>
            </a:r>
          </a:p>
          <a:p>
            <a:r>
              <a:rPr lang="en-US" sz="2800" dirty="0">
                <a:latin typeface="Arial" panose="020B0604020202020204" pitchFamily="34" charset="0"/>
                <a:cs typeface="Arial" panose="020B0604020202020204" pitchFamily="34" charset="0"/>
              </a:rPr>
              <a:t>     end</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710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44" name="Rectangle 34">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36">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5836771"/>
            <a:ext cx="10572000" cy="906929"/>
          </a:xfrm>
          <a:effectLst/>
        </p:spPr>
        <p:txBody>
          <a:bodyPr vert="horz" lIns="91440" tIns="45720" rIns="91440" bIns="45720" rtlCol="0" anchor="t">
            <a:normAutofit fontScale="90000"/>
          </a:bodyPr>
          <a:lstStyle/>
          <a:p>
            <a:pPr algn="ctr"/>
            <a:r>
              <a:rPr lang="en-US" sz="5400" dirty="0">
                <a:solidFill>
                  <a:schemeClr val="tx1"/>
                </a:solidFill>
              </a:rPr>
              <a:t>Norm rule syntax</a:t>
            </a:r>
          </a:p>
        </p:txBody>
      </p:sp>
      <p:sp>
        <p:nvSpPr>
          <p:cNvPr id="4" name="TextBox 3"/>
          <p:cNvSpPr txBox="1"/>
          <p:nvPr/>
        </p:nvSpPr>
        <p:spPr>
          <a:xfrm>
            <a:off x="2590800" y="775008"/>
            <a:ext cx="7010400" cy="4093428"/>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endParaRPr lang="en-US" sz="36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rule “rule name”</a:t>
            </a:r>
          </a:p>
          <a:p>
            <a:r>
              <a:rPr lang="en-US" sz="2800" dirty="0">
                <a:latin typeface="Arial" panose="020B0604020202020204" pitchFamily="34" charset="0"/>
                <a:cs typeface="Arial" panose="020B0604020202020204" pitchFamily="34" charset="0"/>
              </a:rPr>
              <a:t>     when</a:t>
            </a:r>
          </a:p>
          <a:p>
            <a:r>
              <a:rPr lang="en-US" sz="2800" dirty="0">
                <a:latin typeface="Arial" panose="020B0604020202020204" pitchFamily="34" charset="0"/>
                <a:cs typeface="Arial" panose="020B0604020202020204" pitchFamily="34" charset="0"/>
              </a:rPr>
              <a:t>          (condition on MARC record)</a:t>
            </a:r>
          </a:p>
          <a:p>
            <a:r>
              <a:rPr lang="en-US" sz="2800" dirty="0">
                <a:latin typeface="Arial" panose="020B0604020202020204" pitchFamily="34" charset="0"/>
                <a:cs typeface="Arial" panose="020B0604020202020204" pitchFamily="34" charset="0"/>
              </a:rPr>
              <a:t>     </a:t>
            </a:r>
            <a:r>
              <a:rPr lang="en-US" sz="2800" dirty="0">
                <a:highlight>
                  <a:srgbClr val="FFFF00"/>
                </a:highlight>
                <a:latin typeface="Arial" panose="020B0604020202020204" pitchFamily="34" charset="0"/>
                <a:cs typeface="Arial" panose="020B0604020202020204" pitchFamily="34" charset="0"/>
              </a:rPr>
              <a:t>then</a:t>
            </a:r>
          </a:p>
          <a:p>
            <a:r>
              <a:rPr lang="en-US" sz="2800" dirty="0">
                <a:latin typeface="Arial" panose="020B0604020202020204" pitchFamily="34" charset="0"/>
                <a:cs typeface="Arial" panose="020B0604020202020204" pitchFamily="34" charset="0"/>
              </a:rPr>
              <a:t>          </a:t>
            </a:r>
            <a:r>
              <a:rPr lang="en-US" sz="2800" dirty="0">
                <a:highlight>
                  <a:srgbClr val="FFFF00"/>
                </a:highlight>
                <a:latin typeface="Arial" panose="020B0604020202020204" pitchFamily="34" charset="0"/>
                <a:cs typeface="Arial" panose="020B0604020202020204" pitchFamily="34" charset="0"/>
              </a:rPr>
              <a:t>Action1</a:t>
            </a:r>
          </a:p>
          <a:p>
            <a:r>
              <a:rPr lang="en-US" sz="2800" dirty="0">
                <a:latin typeface="Arial" panose="020B0604020202020204" pitchFamily="34" charset="0"/>
                <a:cs typeface="Arial" panose="020B0604020202020204" pitchFamily="34" charset="0"/>
              </a:rPr>
              <a:t>          </a:t>
            </a:r>
            <a:r>
              <a:rPr lang="en-US" sz="2800" dirty="0">
                <a:highlight>
                  <a:srgbClr val="FFFF00"/>
                </a:highlight>
                <a:latin typeface="Arial" panose="020B0604020202020204" pitchFamily="34" charset="0"/>
                <a:cs typeface="Arial" panose="020B0604020202020204" pitchFamily="34" charset="0"/>
              </a:rPr>
              <a:t>Action2 (condition on MARC field)</a:t>
            </a:r>
          </a:p>
          <a:p>
            <a:r>
              <a:rPr lang="en-US" sz="2800" dirty="0">
                <a:latin typeface="Arial" panose="020B0604020202020204" pitchFamily="34" charset="0"/>
                <a:cs typeface="Arial" panose="020B0604020202020204" pitchFamily="34" charset="0"/>
              </a:rPr>
              <a:t>     end</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084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44" name="Rectangle 34">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36">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5836771"/>
            <a:ext cx="10572000" cy="906929"/>
          </a:xfrm>
          <a:effectLst/>
        </p:spPr>
        <p:txBody>
          <a:bodyPr vert="horz" lIns="91440" tIns="45720" rIns="91440" bIns="45720" rtlCol="0" anchor="t">
            <a:normAutofit fontScale="90000"/>
          </a:bodyPr>
          <a:lstStyle/>
          <a:p>
            <a:pPr algn="ctr"/>
            <a:r>
              <a:rPr lang="en-US" sz="5400" dirty="0">
                <a:solidFill>
                  <a:schemeClr val="tx1"/>
                </a:solidFill>
              </a:rPr>
              <a:t>Norm rule syntax</a:t>
            </a:r>
          </a:p>
        </p:txBody>
      </p:sp>
      <p:sp>
        <p:nvSpPr>
          <p:cNvPr id="4" name="TextBox 3"/>
          <p:cNvSpPr txBox="1"/>
          <p:nvPr/>
        </p:nvSpPr>
        <p:spPr>
          <a:xfrm>
            <a:off x="2590800" y="775008"/>
            <a:ext cx="7010400" cy="4093428"/>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endParaRPr lang="en-US" sz="36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rule “rule name”</a:t>
            </a:r>
          </a:p>
          <a:p>
            <a:r>
              <a:rPr lang="en-US" sz="2800" dirty="0">
                <a:latin typeface="Arial" panose="020B0604020202020204" pitchFamily="34" charset="0"/>
                <a:cs typeface="Arial" panose="020B0604020202020204" pitchFamily="34" charset="0"/>
              </a:rPr>
              <a:t>     when</a:t>
            </a:r>
          </a:p>
          <a:p>
            <a:r>
              <a:rPr lang="en-US" sz="2800" dirty="0">
                <a:latin typeface="Arial" panose="020B0604020202020204" pitchFamily="34" charset="0"/>
                <a:cs typeface="Arial" panose="020B0604020202020204" pitchFamily="34" charset="0"/>
              </a:rPr>
              <a:t>          (condition on MARC record)</a:t>
            </a:r>
          </a:p>
          <a:p>
            <a:r>
              <a:rPr lang="en-US" sz="2800" dirty="0">
                <a:latin typeface="Arial" panose="020B0604020202020204" pitchFamily="34" charset="0"/>
                <a:cs typeface="Arial" panose="020B0604020202020204" pitchFamily="34" charset="0"/>
              </a:rPr>
              <a:t>     then</a:t>
            </a:r>
          </a:p>
          <a:p>
            <a:r>
              <a:rPr lang="en-US" sz="2800" dirty="0">
                <a:latin typeface="Arial" panose="020B0604020202020204" pitchFamily="34" charset="0"/>
                <a:cs typeface="Arial" panose="020B0604020202020204" pitchFamily="34" charset="0"/>
              </a:rPr>
              <a:t>          Action1</a:t>
            </a:r>
          </a:p>
          <a:p>
            <a:r>
              <a:rPr lang="en-US" sz="2800" dirty="0">
                <a:latin typeface="Arial" panose="020B0604020202020204" pitchFamily="34" charset="0"/>
                <a:cs typeface="Arial" panose="020B0604020202020204" pitchFamily="34" charset="0"/>
              </a:rPr>
              <a:t>          Action2 (condition on MARC field)</a:t>
            </a:r>
          </a:p>
          <a:p>
            <a:r>
              <a:rPr lang="en-US" sz="2800" dirty="0">
                <a:latin typeface="Arial" panose="020B0604020202020204" pitchFamily="34" charset="0"/>
                <a:cs typeface="Arial" panose="020B0604020202020204" pitchFamily="34" charset="0"/>
              </a:rPr>
              <a:t>     </a:t>
            </a:r>
            <a:r>
              <a:rPr lang="en-US" sz="2800" dirty="0">
                <a:highlight>
                  <a:srgbClr val="FFFF00"/>
                </a:highlight>
                <a:latin typeface="Arial" panose="020B0604020202020204" pitchFamily="34" charset="0"/>
                <a:cs typeface="Arial" panose="020B0604020202020204" pitchFamily="34" charset="0"/>
              </a:rPr>
              <a:t>end</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6180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E489-2B1A-45BE-81A8-9C740690B98E}"/>
              </a:ext>
            </a:extLst>
          </p:cNvPr>
          <p:cNvSpPr>
            <a:spLocks noGrp="1"/>
          </p:cNvSpPr>
          <p:nvPr>
            <p:ph type="title"/>
          </p:nvPr>
        </p:nvSpPr>
        <p:spPr>
          <a:xfrm>
            <a:off x="491455" y="708561"/>
            <a:ext cx="4852988" cy="996176"/>
          </a:xfrm>
        </p:spPr>
        <p:txBody>
          <a:bodyPr>
            <a:normAutofit fontScale="90000"/>
          </a:bodyPr>
          <a:lstStyle/>
          <a:p>
            <a:br>
              <a:rPr lang="en-US"/>
            </a:br>
            <a:r>
              <a:rPr lang="en-US"/>
              <a:t>Every normalization rule contains these four </a:t>
            </a:r>
            <a:r>
              <a:rPr lang="en-US" dirty="0"/>
              <a:t>constant </a:t>
            </a:r>
            <a:r>
              <a:rPr lang="en-US"/>
              <a:t>elements:</a:t>
            </a:r>
            <a:endParaRPr lang="en-US" dirty="0"/>
          </a:p>
        </p:txBody>
      </p:sp>
      <p:sp>
        <p:nvSpPr>
          <p:cNvPr id="5" name="TextBox 4"/>
          <p:cNvSpPr txBox="1"/>
          <p:nvPr/>
        </p:nvSpPr>
        <p:spPr>
          <a:xfrm>
            <a:off x="4882243" y="2964543"/>
            <a:ext cx="7168243" cy="2031325"/>
          </a:xfrm>
          <a:prstGeom prst="rect">
            <a:avLst/>
          </a:prstGeom>
        </p:spPr>
        <p:style>
          <a:lnRef idx="2">
            <a:schemeClr val="dk1"/>
          </a:lnRef>
          <a:fillRef idx="1">
            <a:schemeClr val="lt1"/>
          </a:fillRef>
          <a:effectRef idx="0">
            <a:schemeClr val="dk1"/>
          </a:effectRef>
          <a:fontRef idx="minor">
            <a:schemeClr val="dk1"/>
          </a:fontRef>
        </p:style>
        <p:txBody>
          <a:bodyPr wrap="square" lIns="182880" rtlCol="0" anchor="t">
            <a:spAutoFit/>
          </a:bodyPr>
          <a:lstStyle/>
          <a:p>
            <a:r>
              <a:rPr lang="en-US" dirty="0">
                <a:highlight>
                  <a:srgbClr val="FFFF00"/>
                </a:highlight>
                <a:latin typeface="Arial" panose="020B0604020202020204" pitchFamily="34" charset="0"/>
                <a:cs typeface="Arial" panose="020B0604020202020204" pitchFamily="34" charset="0"/>
              </a:rPr>
              <a:t>rule</a:t>
            </a:r>
            <a:r>
              <a:rPr lang="en-US" dirty="0">
                <a:latin typeface="Arial" panose="020B0604020202020204" pitchFamily="34" charset="0"/>
                <a:cs typeface="Arial" panose="020B0604020202020204" pitchFamily="34" charset="0"/>
              </a:rPr>
              <a:t> </a:t>
            </a:r>
          </a:p>
          <a:p>
            <a:r>
              <a:rPr lang="en-US" dirty="0">
                <a:highlight>
                  <a:srgbClr val="FFFF00"/>
                </a:highlight>
                <a:latin typeface="Arial" panose="020B0604020202020204" pitchFamily="34" charset="0"/>
                <a:cs typeface="Arial" panose="020B0604020202020204" pitchFamily="34" charset="0"/>
              </a:rPr>
              <a:t>when</a:t>
            </a:r>
          </a:p>
          <a:p>
            <a:r>
              <a:rPr lang="en-US" dirty="0">
                <a:latin typeface="Arial" panose="020B0604020202020204" pitchFamily="34" charset="0"/>
                <a:cs typeface="Arial" panose="020B0604020202020204" pitchFamily="34" charset="0"/>
              </a:rPr>
              <a:t>       </a:t>
            </a:r>
          </a:p>
          <a:p>
            <a:r>
              <a:rPr lang="en-US" dirty="0">
                <a:highlight>
                  <a:srgbClr val="FFFF00"/>
                </a:highlight>
                <a:latin typeface="Arial" panose="020B0604020202020204" pitchFamily="34" charset="0"/>
                <a:cs typeface="Arial" panose="020B0604020202020204" pitchFamily="34" charset="0"/>
              </a:rPr>
              <a:t>then</a:t>
            </a:r>
          </a:p>
          <a:p>
            <a:endParaRPr lang="en-US" dirty="0">
              <a:highlight>
                <a:srgbClr val="FFFF00"/>
              </a:highlight>
              <a:latin typeface="Arial" panose="020B0604020202020204" pitchFamily="34" charset="0"/>
              <a:cs typeface="Arial" panose="020B0604020202020204" pitchFamily="34" charset="0"/>
            </a:endParaRPr>
          </a:p>
          <a:p>
            <a:endParaRPr lang="en-US" dirty="0">
              <a:highlight>
                <a:srgbClr val="FFFF00"/>
              </a:highlight>
              <a:latin typeface="Arial" panose="020B0604020202020204" pitchFamily="34" charset="0"/>
              <a:cs typeface="Arial" panose="020B0604020202020204" pitchFamily="34" charset="0"/>
            </a:endParaRPr>
          </a:p>
          <a:p>
            <a:r>
              <a:rPr lang="en-US" dirty="0">
                <a:highlight>
                  <a:srgbClr val="FFFF00"/>
                </a:highlight>
                <a:latin typeface="Arial" panose="020B0604020202020204" pitchFamily="34" charset="0"/>
                <a:cs typeface="Arial" panose="020B0604020202020204" pitchFamily="34" charset="0"/>
              </a:rPr>
              <a:t>end</a:t>
            </a:r>
          </a:p>
        </p:txBody>
      </p:sp>
    </p:spTree>
    <p:extLst>
      <p:ext uri="{BB962C8B-B14F-4D97-AF65-F5344CB8AC3E}">
        <p14:creationId xmlns:p14="http://schemas.microsoft.com/office/powerpoint/2010/main" val="1971642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E489-2B1A-45BE-81A8-9C740690B98E}"/>
              </a:ext>
            </a:extLst>
          </p:cNvPr>
          <p:cNvSpPr>
            <a:spLocks noGrp="1"/>
          </p:cNvSpPr>
          <p:nvPr>
            <p:ph type="title"/>
          </p:nvPr>
        </p:nvSpPr>
        <p:spPr>
          <a:xfrm>
            <a:off x="491455" y="708561"/>
            <a:ext cx="4852988" cy="996176"/>
          </a:xfrm>
        </p:spPr>
        <p:txBody>
          <a:bodyPr>
            <a:normAutofit fontScale="90000"/>
          </a:bodyPr>
          <a:lstStyle/>
          <a:p>
            <a:br>
              <a:rPr lang="en-US"/>
            </a:br>
            <a:r>
              <a:rPr lang="en-US"/>
              <a:t>Every normalization rule contains these four </a:t>
            </a:r>
            <a:r>
              <a:rPr lang="en-US" dirty="0"/>
              <a:t>constant </a:t>
            </a:r>
            <a:r>
              <a:rPr lang="en-US"/>
              <a:t>elements:</a:t>
            </a:r>
            <a:endParaRPr lang="en-US" dirty="0"/>
          </a:p>
        </p:txBody>
      </p:sp>
      <p:sp>
        <p:nvSpPr>
          <p:cNvPr id="4" name="Text Placeholder 3">
            <a:extLst>
              <a:ext uri="{FF2B5EF4-FFF2-40B4-BE49-F238E27FC236}">
                <a16:creationId xmlns:a16="http://schemas.microsoft.com/office/drawing/2014/main" id="{AA97936C-447A-44E3-8EA7-73D23C4ADD58}"/>
              </a:ext>
            </a:extLst>
          </p:cNvPr>
          <p:cNvSpPr>
            <a:spLocks noGrp="1"/>
          </p:cNvSpPr>
          <p:nvPr>
            <p:ph type="body" sz="half" idx="2"/>
          </p:nvPr>
        </p:nvSpPr>
        <p:spPr>
          <a:xfrm>
            <a:off x="164884" y="2721500"/>
            <a:ext cx="4852988" cy="2826359"/>
          </a:xfrm>
        </p:spPr>
        <p:txBody>
          <a:bodyPr>
            <a:normAutofit/>
          </a:bodyPr>
          <a:lstStyle/>
          <a:p>
            <a:pPr marL="171450" indent="-171450">
              <a:buFont typeface="Arial" panose="020B0604020202020204" pitchFamily="34" charset="0"/>
              <a:buChar char="•"/>
            </a:pPr>
            <a:r>
              <a:rPr lang="en-US" sz="1800" dirty="0"/>
              <a:t>A name or description follows </a:t>
            </a:r>
            <a:r>
              <a:rPr lang="en-US" sz="1800" b="1" dirty="0">
                <a:solidFill>
                  <a:srgbClr val="FFFF00"/>
                </a:solidFill>
              </a:rPr>
              <a:t>rule</a:t>
            </a:r>
            <a:br>
              <a:rPr lang="en-US" sz="1800" b="1" dirty="0"/>
            </a:br>
            <a:endParaRPr lang="en-US" sz="1800" b="1" dirty="0"/>
          </a:p>
          <a:p>
            <a:pPr marL="171450" indent="-171450">
              <a:buFont typeface="Arial" panose="020B0604020202020204" pitchFamily="34" charset="0"/>
              <a:buChar char="•"/>
            </a:pPr>
            <a:r>
              <a:rPr lang="en-US" sz="1800" dirty="0"/>
              <a:t>A condition follows </a:t>
            </a:r>
            <a:r>
              <a:rPr lang="en-US" sz="1800" b="1" dirty="0">
                <a:solidFill>
                  <a:srgbClr val="FFFF00"/>
                </a:solidFill>
              </a:rPr>
              <a:t>when</a:t>
            </a:r>
            <a:br>
              <a:rPr lang="en-US" sz="1800" b="1" dirty="0"/>
            </a:br>
            <a:endParaRPr lang="en-US" sz="1800" b="1" dirty="0"/>
          </a:p>
          <a:p>
            <a:pPr marL="171450" indent="-171450">
              <a:buFont typeface="Arial" panose="020B0604020202020204" pitchFamily="34" charset="0"/>
              <a:buChar char="•"/>
            </a:pPr>
            <a:r>
              <a:rPr lang="en-US" sz="1800" dirty="0"/>
              <a:t>An action(s) follows </a:t>
            </a:r>
            <a:r>
              <a:rPr lang="en-US" sz="1800" b="1" dirty="0">
                <a:solidFill>
                  <a:srgbClr val="FFFF00"/>
                </a:solidFill>
              </a:rPr>
              <a:t>then</a:t>
            </a:r>
            <a:br>
              <a:rPr lang="en-US" sz="1800" b="1" dirty="0"/>
            </a:br>
            <a:endParaRPr lang="en-US" sz="1800" b="1" dirty="0"/>
          </a:p>
          <a:p>
            <a:pPr marL="171450" indent="-171450">
              <a:buFont typeface="Arial" panose="020B0604020202020204" pitchFamily="34" charset="0"/>
              <a:buChar char="•"/>
            </a:pPr>
            <a:r>
              <a:rPr lang="en-US" sz="1800" dirty="0"/>
              <a:t>Last line in norm rule is simply </a:t>
            </a:r>
            <a:r>
              <a:rPr lang="en-US" sz="1800" b="1" dirty="0">
                <a:solidFill>
                  <a:srgbClr val="FFFF00"/>
                </a:solidFill>
              </a:rPr>
              <a:t>end</a:t>
            </a:r>
            <a:endParaRPr lang="en-US" sz="1800" dirty="0">
              <a:solidFill>
                <a:srgbClr val="FFFF00"/>
              </a:solidFill>
            </a:endParaRPr>
          </a:p>
        </p:txBody>
      </p:sp>
      <p:sp>
        <p:nvSpPr>
          <p:cNvPr id="5" name="TextBox 4"/>
          <p:cNvSpPr txBox="1"/>
          <p:nvPr/>
        </p:nvSpPr>
        <p:spPr>
          <a:xfrm>
            <a:off x="4882243" y="2964543"/>
            <a:ext cx="7168243" cy="2031325"/>
          </a:xfrm>
          <a:prstGeom prst="rect">
            <a:avLst/>
          </a:prstGeom>
        </p:spPr>
        <p:style>
          <a:lnRef idx="2">
            <a:schemeClr val="dk1"/>
          </a:lnRef>
          <a:fillRef idx="1">
            <a:schemeClr val="lt1"/>
          </a:fillRef>
          <a:effectRef idx="0">
            <a:schemeClr val="dk1"/>
          </a:effectRef>
          <a:fontRef idx="minor">
            <a:schemeClr val="dk1"/>
          </a:fontRef>
        </p:style>
        <p:txBody>
          <a:bodyPr wrap="square" lIns="182880" rtlCol="0" anchor="t">
            <a:spAutoFit/>
          </a:bodyPr>
          <a:lstStyle/>
          <a:p>
            <a:r>
              <a:rPr lang="en-US" dirty="0">
                <a:highlight>
                  <a:srgbClr val="FFFF00"/>
                </a:highlight>
                <a:latin typeface="Arial" panose="020B0604020202020204" pitchFamily="34" charset="0"/>
                <a:cs typeface="Arial" panose="020B0604020202020204" pitchFamily="34" charset="0"/>
              </a:rPr>
              <a:t>rule</a:t>
            </a:r>
            <a:r>
              <a:rPr lang="en-US" dirty="0">
                <a:latin typeface="Arial" panose="020B0604020202020204" pitchFamily="34" charset="0"/>
                <a:cs typeface="Arial" panose="020B0604020202020204" pitchFamily="34" charset="0"/>
              </a:rPr>
              <a:t> "Add field 973 for TSAK"</a:t>
            </a:r>
          </a:p>
          <a:p>
            <a:r>
              <a:rPr lang="en-US" dirty="0">
                <a:highlight>
                  <a:srgbClr val="FFFF00"/>
                </a:highlight>
                <a:latin typeface="Arial" panose="020B0604020202020204" pitchFamily="34" charset="0"/>
                <a:cs typeface="Arial" panose="020B0604020202020204" pitchFamily="34" charset="0"/>
              </a:rPr>
              <a:t>when</a:t>
            </a:r>
          </a:p>
          <a:p>
            <a:r>
              <a:rPr lang="en-US" dirty="0">
                <a:latin typeface="Arial" panose="020B0604020202020204" pitchFamily="34" charset="0"/>
                <a:cs typeface="Arial" panose="020B0604020202020204" pitchFamily="34" charset="0"/>
              </a:rPr>
              <a:t>       (not exists "973.a.Tsakopoulos Hellenic Collection")</a:t>
            </a:r>
          </a:p>
          <a:p>
            <a:r>
              <a:rPr lang="en-US" dirty="0">
                <a:highlight>
                  <a:srgbClr val="FFFF00"/>
                </a:highlight>
                <a:latin typeface="Arial" panose="020B0604020202020204" pitchFamily="34" charset="0"/>
                <a:cs typeface="Arial" panose="020B0604020202020204" pitchFamily="34" charset="0"/>
              </a:rPr>
              <a:t>then</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addField</a:t>
            </a:r>
            <a:r>
              <a:rPr lang="en-US" dirty="0">
                <a:latin typeface="Arial" panose="020B0604020202020204" pitchFamily="34" charset="0"/>
                <a:cs typeface="Arial" panose="020B0604020202020204" pitchFamily="34" charset="0"/>
              </a:rPr>
              <a:t> "973.a.Tsakopoulos Hellenic Collection"</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addSubField</a:t>
            </a:r>
            <a:r>
              <a:rPr lang="en-US" dirty="0">
                <a:latin typeface="Arial" panose="020B0604020202020204" pitchFamily="34" charset="0"/>
                <a:cs typeface="Arial" panose="020B0604020202020204" pitchFamily="34" charset="0"/>
              </a:rPr>
              <a:t> "973.9.LOCAL" if (not exists "973.9.LOCAL")</a:t>
            </a:r>
          </a:p>
          <a:p>
            <a:r>
              <a:rPr lang="en-US" dirty="0">
                <a:highlight>
                  <a:srgbClr val="FFFF00"/>
                </a:highlight>
                <a:latin typeface="Arial" panose="020B0604020202020204" pitchFamily="34" charset="0"/>
                <a:cs typeface="Arial" panose="020B0604020202020204" pitchFamily="34" charset="0"/>
              </a:rPr>
              <a:t>end</a:t>
            </a:r>
          </a:p>
        </p:txBody>
      </p:sp>
    </p:spTree>
    <p:extLst>
      <p:ext uri="{BB962C8B-B14F-4D97-AF65-F5344CB8AC3E}">
        <p14:creationId xmlns:p14="http://schemas.microsoft.com/office/powerpoint/2010/main" val="360985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E489-2B1A-45BE-81A8-9C740690B98E}"/>
              </a:ext>
            </a:extLst>
          </p:cNvPr>
          <p:cNvSpPr>
            <a:spLocks noGrp="1"/>
          </p:cNvSpPr>
          <p:nvPr>
            <p:ph type="title"/>
          </p:nvPr>
        </p:nvSpPr>
        <p:spPr>
          <a:xfrm>
            <a:off x="491455" y="708561"/>
            <a:ext cx="4852988" cy="996176"/>
          </a:xfrm>
        </p:spPr>
        <p:txBody>
          <a:bodyPr>
            <a:normAutofit fontScale="90000"/>
          </a:bodyPr>
          <a:lstStyle/>
          <a:p>
            <a:br>
              <a:rPr lang="en-US"/>
            </a:br>
            <a:r>
              <a:rPr lang="en-US"/>
              <a:t>Every normalization rule contains these four </a:t>
            </a:r>
            <a:r>
              <a:rPr lang="en-US" dirty="0"/>
              <a:t>constant </a:t>
            </a:r>
            <a:r>
              <a:rPr lang="en-US"/>
              <a:t>elements:</a:t>
            </a:r>
            <a:endParaRPr lang="en-US" dirty="0"/>
          </a:p>
        </p:txBody>
      </p:sp>
      <p:sp>
        <p:nvSpPr>
          <p:cNvPr id="4" name="Text Placeholder 3">
            <a:extLst>
              <a:ext uri="{FF2B5EF4-FFF2-40B4-BE49-F238E27FC236}">
                <a16:creationId xmlns:a16="http://schemas.microsoft.com/office/drawing/2014/main" id="{AA97936C-447A-44E3-8EA7-73D23C4ADD58}"/>
              </a:ext>
            </a:extLst>
          </p:cNvPr>
          <p:cNvSpPr>
            <a:spLocks noGrp="1"/>
          </p:cNvSpPr>
          <p:nvPr>
            <p:ph type="body" sz="half" idx="2"/>
          </p:nvPr>
        </p:nvSpPr>
        <p:spPr>
          <a:xfrm>
            <a:off x="164884" y="2721500"/>
            <a:ext cx="4852988" cy="2826359"/>
          </a:xfrm>
        </p:spPr>
        <p:txBody>
          <a:bodyPr>
            <a:normAutofit/>
          </a:bodyPr>
          <a:lstStyle/>
          <a:p>
            <a:pPr marL="171450" indent="-171450">
              <a:buFont typeface="Arial" panose="020B0604020202020204" pitchFamily="34" charset="0"/>
              <a:buChar char="•"/>
            </a:pPr>
            <a:r>
              <a:rPr lang="en-US" sz="1800" dirty="0"/>
              <a:t>A name or description follows </a:t>
            </a:r>
            <a:r>
              <a:rPr lang="en-US" sz="1800" b="1" dirty="0">
                <a:solidFill>
                  <a:srgbClr val="FFFF00"/>
                </a:solidFill>
              </a:rPr>
              <a:t>rule</a:t>
            </a:r>
            <a:br>
              <a:rPr lang="en-US" sz="1800" b="1" dirty="0"/>
            </a:br>
            <a:endParaRPr lang="en-US" sz="1800" dirty="0"/>
          </a:p>
          <a:p>
            <a:pPr marL="171450" indent="-171450">
              <a:buFont typeface="Arial" panose="020B0604020202020204" pitchFamily="34" charset="0"/>
              <a:buChar char="•"/>
            </a:pPr>
            <a:r>
              <a:rPr lang="en-US" sz="1800" dirty="0"/>
              <a:t>A condition follows </a:t>
            </a:r>
            <a:r>
              <a:rPr lang="en-US" sz="1800" b="1" dirty="0">
                <a:solidFill>
                  <a:srgbClr val="FFFF00"/>
                </a:solidFill>
              </a:rPr>
              <a:t>when</a:t>
            </a:r>
            <a:br>
              <a:rPr lang="en-US" sz="1800" b="1" dirty="0"/>
            </a:br>
            <a:endParaRPr lang="en-US" sz="1800" b="1" dirty="0"/>
          </a:p>
          <a:p>
            <a:pPr marL="171450" indent="-171450">
              <a:buFont typeface="Arial" panose="020B0604020202020204" pitchFamily="34" charset="0"/>
              <a:buChar char="•"/>
            </a:pPr>
            <a:r>
              <a:rPr lang="en-US" sz="1800" dirty="0"/>
              <a:t>An action(s) follows </a:t>
            </a:r>
            <a:r>
              <a:rPr lang="en-US" sz="1800" b="1" dirty="0">
                <a:solidFill>
                  <a:srgbClr val="FFFF00"/>
                </a:solidFill>
              </a:rPr>
              <a:t>then</a:t>
            </a:r>
            <a:br>
              <a:rPr lang="en-US" sz="1800" b="1" dirty="0"/>
            </a:br>
            <a:endParaRPr lang="en-US" sz="1800" b="1" dirty="0"/>
          </a:p>
          <a:p>
            <a:pPr marL="171450" indent="-171450">
              <a:buFont typeface="Arial" panose="020B0604020202020204" pitchFamily="34" charset="0"/>
              <a:buChar char="•"/>
            </a:pPr>
            <a:r>
              <a:rPr lang="en-US" sz="1800" dirty="0"/>
              <a:t>Last line in norm rule is simply </a:t>
            </a:r>
            <a:r>
              <a:rPr lang="en-US" sz="1800" b="1" dirty="0">
                <a:solidFill>
                  <a:srgbClr val="FFFF00"/>
                </a:solidFill>
              </a:rPr>
              <a:t>end</a:t>
            </a:r>
            <a:endParaRPr lang="en-US" sz="1800" dirty="0">
              <a:solidFill>
                <a:srgbClr val="FFFF00"/>
              </a:solidFill>
            </a:endParaRPr>
          </a:p>
        </p:txBody>
      </p:sp>
      <p:sp>
        <p:nvSpPr>
          <p:cNvPr id="5" name="TextBox 4"/>
          <p:cNvSpPr txBox="1"/>
          <p:nvPr/>
        </p:nvSpPr>
        <p:spPr>
          <a:xfrm>
            <a:off x="4882243" y="2964543"/>
            <a:ext cx="7168243" cy="2031325"/>
          </a:xfrm>
          <a:prstGeom prst="rect">
            <a:avLst/>
          </a:prstGeom>
        </p:spPr>
        <p:style>
          <a:lnRef idx="2">
            <a:schemeClr val="dk1"/>
          </a:lnRef>
          <a:fillRef idx="1">
            <a:schemeClr val="lt1"/>
          </a:fillRef>
          <a:effectRef idx="0">
            <a:schemeClr val="dk1"/>
          </a:effectRef>
          <a:fontRef idx="minor">
            <a:schemeClr val="dk1"/>
          </a:fontRef>
        </p:style>
        <p:txBody>
          <a:bodyPr wrap="square" lIns="182880" rtlCol="0" anchor="t">
            <a:spAutoFit/>
          </a:bodyPr>
          <a:lstStyle/>
          <a:p>
            <a:r>
              <a:rPr lang="en-US" dirty="0">
                <a:latin typeface="Arial" panose="020B0604020202020204" pitchFamily="34" charset="0"/>
                <a:cs typeface="Arial" panose="020B0604020202020204" pitchFamily="34" charset="0"/>
              </a:rPr>
              <a:t>rule "Add field 973 for TSAK"</a:t>
            </a:r>
          </a:p>
          <a:p>
            <a:r>
              <a:rPr lang="en-US" dirty="0">
                <a:latin typeface="Arial" panose="020B0604020202020204" pitchFamily="34" charset="0"/>
                <a:cs typeface="Arial" panose="020B0604020202020204" pitchFamily="34" charset="0"/>
              </a:rPr>
              <a:t>when</a:t>
            </a:r>
          </a:p>
          <a:p>
            <a:r>
              <a:rPr lang="en-US" dirty="0">
                <a:latin typeface="Arial" panose="020B0604020202020204" pitchFamily="34" charset="0"/>
                <a:cs typeface="Arial" panose="020B0604020202020204" pitchFamily="34" charset="0"/>
              </a:rPr>
              <a:t>       (</a:t>
            </a:r>
            <a:r>
              <a:rPr lang="en-US" dirty="0">
                <a:highlight>
                  <a:srgbClr val="FFFF00"/>
                </a:highlight>
                <a:latin typeface="Arial" panose="020B0604020202020204" pitchFamily="34" charset="0"/>
                <a:cs typeface="Arial" panose="020B0604020202020204" pitchFamily="34" charset="0"/>
              </a:rPr>
              <a:t>not exists "973.a.Tsakopoulos Hellenic Collection"</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then</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addField</a:t>
            </a:r>
            <a:r>
              <a:rPr lang="en-US" dirty="0">
                <a:latin typeface="Arial" panose="020B0604020202020204" pitchFamily="34" charset="0"/>
                <a:cs typeface="Arial" panose="020B0604020202020204" pitchFamily="34" charset="0"/>
              </a:rPr>
              <a:t> "973.a.Tsakopoulos Hellenic Collection"</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addSubField</a:t>
            </a:r>
            <a:r>
              <a:rPr lang="en-US" dirty="0">
                <a:latin typeface="Arial" panose="020B0604020202020204" pitchFamily="34" charset="0"/>
                <a:cs typeface="Arial" panose="020B0604020202020204" pitchFamily="34" charset="0"/>
              </a:rPr>
              <a:t> "973.9.LOCAL" if (not exists "973.9.LOCAL")</a:t>
            </a:r>
          </a:p>
          <a:p>
            <a:r>
              <a:rPr lang="en-US" dirty="0">
                <a:latin typeface="Arial" panose="020B0604020202020204" pitchFamily="34" charset="0"/>
                <a:cs typeface="Arial" panose="020B0604020202020204" pitchFamily="34" charset="0"/>
              </a:rPr>
              <a:t>end</a:t>
            </a:r>
          </a:p>
        </p:txBody>
      </p:sp>
      <p:sp>
        <p:nvSpPr>
          <p:cNvPr id="3" name="TextBox 2"/>
          <p:cNvSpPr txBox="1"/>
          <p:nvPr/>
        </p:nvSpPr>
        <p:spPr>
          <a:xfrm>
            <a:off x="7977414" y="1780642"/>
            <a:ext cx="3389086" cy="369332"/>
          </a:xfrm>
          <a:prstGeom prst="rect">
            <a:avLst/>
          </a:prstGeom>
        </p:spPr>
        <p:style>
          <a:lnRef idx="0">
            <a:scrgbClr r="0" g="0" b="0"/>
          </a:lnRef>
          <a:fillRef idx="1002">
            <a:schemeClr val="lt2"/>
          </a:fillRef>
          <a:effectRef idx="0">
            <a:scrgbClr r="0" g="0" b="0"/>
          </a:effectRef>
          <a:fontRef idx="major"/>
        </p:style>
        <p:txBody>
          <a:bodyPr wrap="square" rtlCol="0">
            <a:spAutoFit/>
          </a:bodyPr>
          <a:lstStyle/>
          <a:p>
            <a:pPr algn="ctr"/>
            <a:r>
              <a:rPr lang="en-US" dirty="0">
                <a:solidFill>
                  <a:schemeClr val="bg1"/>
                </a:solidFill>
              </a:rPr>
              <a:t>Record-level condition</a:t>
            </a:r>
          </a:p>
        </p:txBody>
      </p:sp>
      <p:cxnSp>
        <p:nvCxnSpPr>
          <p:cNvPr id="8" name="Straight Arrow Connector 7"/>
          <p:cNvCxnSpPr/>
          <p:nvPr/>
        </p:nvCxnSpPr>
        <p:spPr>
          <a:xfrm flipH="1">
            <a:off x="8991600" y="2195322"/>
            <a:ext cx="482600" cy="13606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864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E489-2B1A-45BE-81A8-9C740690B98E}"/>
              </a:ext>
            </a:extLst>
          </p:cNvPr>
          <p:cNvSpPr>
            <a:spLocks noGrp="1"/>
          </p:cNvSpPr>
          <p:nvPr>
            <p:ph type="title"/>
          </p:nvPr>
        </p:nvSpPr>
        <p:spPr>
          <a:xfrm>
            <a:off x="491455" y="708561"/>
            <a:ext cx="4852988" cy="996176"/>
          </a:xfrm>
        </p:spPr>
        <p:txBody>
          <a:bodyPr>
            <a:normAutofit fontScale="90000"/>
          </a:bodyPr>
          <a:lstStyle/>
          <a:p>
            <a:br>
              <a:rPr lang="en-US"/>
            </a:br>
            <a:r>
              <a:rPr lang="en-US"/>
              <a:t>Every normalization rule contains these four </a:t>
            </a:r>
            <a:r>
              <a:rPr lang="en-US" dirty="0"/>
              <a:t>constant </a:t>
            </a:r>
            <a:r>
              <a:rPr lang="en-US"/>
              <a:t>elements:</a:t>
            </a:r>
            <a:endParaRPr lang="en-US" dirty="0"/>
          </a:p>
        </p:txBody>
      </p:sp>
      <p:sp>
        <p:nvSpPr>
          <p:cNvPr id="4" name="Text Placeholder 3">
            <a:extLst>
              <a:ext uri="{FF2B5EF4-FFF2-40B4-BE49-F238E27FC236}">
                <a16:creationId xmlns:a16="http://schemas.microsoft.com/office/drawing/2014/main" id="{AA97936C-447A-44E3-8EA7-73D23C4ADD58}"/>
              </a:ext>
            </a:extLst>
          </p:cNvPr>
          <p:cNvSpPr>
            <a:spLocks noGrp="1"/>
          </p:cNvSpPr>
          <p:nvPr>
            <p:ph type="body" sz="half" idx="2"/>
          </p:nvPr>
        </p:nvSpPr>
        <p:spPr>
          <a:xfrm>
            <a:off x="164884" y="2721500"/>
            <a:ext cx="4852988" cy="2826359"/>
          </a:xfrm>
        </p:spPr>
        <p:txBody>
          <a:bodyPr>
            <a:normAutofit/>
          </a:bodyPr>
          <a:lstStyle/>
          <a:p>
            <a:pPr marL="171450" indent="-171450">
              <a:buFont typeface="Arial" panose="020B0604020202020204" pitchFamily="34" charset="0"/>
              <a:buChar char="•"/>
            </a:pPr>
            <a:r>
              <a:rPr lang="en-US" sz="1800" dirty="0"/>
              <a:t>A name or description follows </a:t>
            </a:r>
            <a:r>
              <a:rPr lang="en-US" sz="1800" b="1" dirty="0">
                <a:solidFill>
                  <a:srgbClr val="FFFF00"/>
                </a:solidFill>
              </a:rPr>
              <a:t>rule</a:t>
            </a:r>
            <a:br>
              <a:rPr lang="en-US" sz="1800" b="1" dirty="0"/>
            </a:br>
            <a:endParaRPr lang="en-US" sz="1800" dirty="0"/>
          </a:p>
          <a:p>
            <a:pPr marL="171450" indent="-171450">
              <a:buFont typeface="Arial" panose="020B0604020202020204" pitchFamily="34" charset="0"/>
              <a:buChar char="•"/>
            </a:pPr>
            <a:r>
              <a:rPr lang="en-US" sz="1800" dirty="0"/>
              <a:t>A condition follows </a:t>
            </a:r>
            <a:r>
              <a:rPr lang="en-US" sz="1800" b="1" dirty="0">
                <a:solidFill>
                  <a:srgbClr val="FFFF00"/>
                </a:solidFill>
              </a:rPr>
              <a:t>when</a:t>
            </a:r>
            <a:br>
              <a:rPr lang="en-US" sz="1800" b="1" dirty="0"/>
            </a:br>
            <a:endParaRPr lang="en-US" sz="1800" b="1" dirty="0"/>
          </a:p>
          <a:p>
            <a:pPr marL="171450" indent="-171450">
              <a:buFont typeface="Arial" panose="020B0604020202020204" pitchFamily="34" charset="0"/>
              <a:buChar char="•"/>
            </a:pPr>
            <a:r>
              <a:rPr lang="en-US" sz="1800" dirty="0"/>
              <a:t>An action(s) follows </a:t>
            </a:r>
            <a:r>
              <a:rPr lang="en-US" sz="1800" b="1" dirty="0">
                <a:solidFill>
                  <a:srgbClr val="FFFF00"/>
                </a:solidFill>
              </a:rPr>
              <a:t>then</a:t>
            </a:r>
            <a:br>
              <a:rPr lang="en-US" sz="1800" b="1" dirty="0"/>
            </a:br>
            <a:endParaRPr lang="en-US" sz="1800" b="1" dirty="0"/>
          </a:p>
          <a:p>
            <a:pPr marL="171450" indent="-171450">
              <a:buFont typeface="Arial" panose="020B0604020202020204" pitchFamily="34" charset="0"/>
              <a:buChar char="•"/>
            </a:pPr>
            <a:r>
              <a:rPr lang="en-US" sz="1800" dirty="0"/>
              <a:t>Last line in norm rule is simply </a:t>
            </a:r>
            <a:r>
              <a:rPr lang="en-US" sz="1800" b="1" dirty="0">
                <a:solidFill>
                  <a:srgbClr val="FFFF00"/>
                </a:solidFill>
              </a:rPr>
              <a:t>end</a:t>
            </a:r>
            <a:endParaRPr lang="en-US" sz="1800" dirty="0">
              <a:solidFill>
                <a:srgbClr val="FFFF00"/>
              </a:solidFill>
            </a:endParaRPr>
          </a:p>
        </p:txBody>
      </p:sp>
      <p:sp>
        <p:nvSpPr>
          <p:cNvPr id="5" name="TextBox 4"/>
          <p:cNvSpPr txBox="1"/>
          <p:nvPr/>
        </p:nvSpPr>
        <p:spPr>
          <a:xfrm>
            <a:off x="4882243" y="2964543"/>
            <a:ext cx="7168243" cy="2031325"/>
          </a:xfrm>
          <a:prstGeom prst="rect">
            <a:avLst/>
          </a:prstGeom>
        </p:spPr>
        <p:style>
          <a:lnRef idx="2">
            <a:schemeClr val="dk1"/>
          </a:lnRef>
          <a:fillRef idx="1">
            <a:schemeClr val="lt1"/>
          </a:fillRef>
          <a:effectRef idx="0">
            <a:schemeClr val="dk1"/>
          </a:effectRef>
          <a:fontRef idx="minor">
            <a:schemeClr val="dk1"/>
          </a:fontRef>
        </p:style>
        <p:txBody>
          <a:bodyPr wrap="square" lIns="182880" rtlCol="0" anchor="t">
            <a:spAutoFit/>
          </a:bodyPr>
          <a:lstStyle/>
          <a:p>
            <a:r>
              <a:rPr lang="en-US" dirty="0">
                <a:latin typeface="Arial" panose="020B0604020202020204" pitchFamily="34" charset="0"/>
                <a:cs typeface="Arial" panose="020B0604020202020204" pitchFamily="34" charset="0"/>
              </a:rPr>
              <a:t>rule "Add field 973 for TSAK"</a:t>
            </a:r>
          </a:p>
          <a:p>
            <a:r>
              <a:rPr lang="en-US" dirty="0">
                <a:latin typeface="Arial" panose="020B0604020202020204" pitchFamily="34" charset="0"/>
                <a:cs typeface="Arial" panose="020B0604020202020204" pitchFamily="34" charset="0"/>
              </a:rPr>
              <a:t>when</a:t>
            </a:r>
          </a:p>
          <a:p>
            <a:r>
              <a:rPr lang="en-US" dirty="0">
                <a:latin typeface="Arial" panose="020B0604020202020204" pitchFamily="34" charset="0"/>
                <a:cs typeface="Arial" panose="020B0604020202020204" pitchFamily="34" charset="0"/>
              </a:rPr>
              <a:t>       (not exists "973.a.Tsakopoulos Hellenic Collection")</a:t>
            </a:r>
          </a:p>
          <a:p>
            <a:r>
              <a:rPr lang="en-US" dirty="0">
                <a:latin typeface="Arial" panose="020B0604020202020204" pitchFamily="34" charset="0"/>
                <a:cs typeface="Arial" panose="020B0604020202020204" pitchFamily="34" charset="0"/>
              </a:rPr>
              <a:t>then</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addField</a:t>
            </a:r>
            <a:r>
              <a:rPr lang="en-US" dirty="0">
                <a:latin typeface="Arial" panose="020B0604020202020204" pitchFamily="34" charset="0"/>
                <a:cs typeface="Arial" panose="020B0604020202020204" pitchFamily="34" charset="0"/>
              </a:rPr>
              <a:t> "973.a.Tsakopoulos Hellenic Collection"</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addSubField</a:t>
            </a:r>
            <a:r>
              <a:rPr lang="en-US" dirty="0">
                <a:latin typeface="Arial" panose="020B0604020202020204" pitchFamily="34" charset="0"/>
                <a:cs typeface="Arial" panose="020B0604020202020204" pitchFamily="34" charset="0"/>
              </a:rPr>
              <a:t> "973.9.LOCAL" if (</a:t>
            </a:r>
            <a:r>
              <a:rPr lang="en-US" dirty="0">
                <a:highlight>
                  <a:srgbClr val="FFFF00"/>
                </a:highlight>
                <a:latin typeface="Arial" panose="020B0604020202020204" pitchFamily="34" charset="0"/>
                <a:cs typeface="Arial" panose="020B0604020202020204" pitchFamily="34" charset="0"/>
              </a:rPr>
              <a:t>not exists "973.9.LOCAL</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end</a:t>
            </a:r>
          </a:p>
        </p:txBody>
      </p:sp>
      <p:sp>
        <p:nvSpPr>
          <p:cNvPr id="6" name="TextBox 5"/>
          <p:cNvSpPr txBox="1"/>
          <p:nvPr/>
        </p:nvSpPr>
        <p:spPr>
          <a:xfrm>
            <a:off x="8585200" y="5886342"/>
            <a:ext cx="2806700" cy="369332"/>
          </a:xfrm>
          <a:prstGeom prst="rect">
            <a:avLst/>
          </a:prstGeom>
        </p:spPr>
        <p:style>
          <a:lnRef idx="0">
            <a:scrgbClr r="0" g="0" b="0"/>
          </a:lnRef>
          <a:fillRef idx="1003">
            <a:schemeClr val="lt2"/>
          </a:fillRef>
          <a:effectRef idx="0">
            <a:scrgbClr r="0" g="0" b="0"/>
          </a:effectRef>
          <a:fontRef idx="major"/>
        </p:style>
        <p:txBody>
          <a:bodyPr wrap="square" rtlCol="0">
            <a:spAutoFit/>
          </a:bodyPr>
          <a:lstStyle/>
          <a:p>
            <a:pPr algn="ctr"/>
            <a:r>
              <a:rPr lang="en-US" dirty="0">
                <a:solidFill>
                  <a:schemeClr val="bg1"/>
                </a:solidFill>
              </a:rPr>
              <a:t>Field-level condition</a:t>
            </a:r>
          </a:p>
        </p:txBody>
      </p:sp>
      <p:cxnSp>
        <p:nvCxnSpPr>
          <p:cNvPr id="9" name="Straight Arrow Connector 8"/>
          <p:cNvCxnSpPr/>
          <p:nvPr/>
        </p:nvCxnSpPr>
        <p:spPr>
          <a:xfrm flipV="1">
            <a:off x="9359900" y="4673600"/>
            <a:ext cx="375331" cy="1092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300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E489-2B1A-45BE-81A8-9C740690B98E}"/>
              </a:ext>
            </a:extLst>
          </p:cNvPr>
          <p:cNvSpPr>
            <a:spLocks noGrp="1"/>
          </p:cNvSpPr>
          <p:nvPr>
            <p:ph type="title"/>
          </p:nvPr>
        </p:nvSpPr>
        <p:spPr>
          <a:xfrm>
            <a:off x="491455" y="708561"/>
            <a:ext cx="4852988" cy="996176"/>
          </a:xfrm>
        </p:spPr>
        <p:txBody>
          <a:bodyPr>
            <a:normAutofit fontScale="90000"/>
          </a:bodyPr>
          <a:lstStyle/>
          <a:p>
            <a:br>
              <a:rPr lang="en-US"/>
            </a:br>
            <a:r>
              <a:rPr lang="en-US"/>
              <a:t>Every normalization rule contains these four </a:t>
            </a:r>
            <a:r>
              <a:rPr lang="en-US" dirty="0"/>
              <a:t>constant </a:t>
            </a:r>
            <a:r>
              <a:rPr lang="en-US"/>
              <a:t>elements:</a:t>
            </a:r>
            <a:endParaRPr lang="en-US" dirty="0"/>
          </a:p>
        </p:txBody>
      </p:sp>
      <p:sp>
        <p:nvSpPr>
          <p:cNvPr id="4" name="Text Placeholder 3">
            <a:extLst>
              <a:ext uri="{FF2B5EF4-FFF2-40B4-BE49-F238E27FC236}">
                <a16:creationId xmlns:a16="http://schemas.microsoft.com/office/drawing/2014/main" id="{AA97936C-447A-44E3-8EA7-73D23C4ADD58}"/>
              </a:ext>
            </a:extLst>
          </p:cNvPr>
          <p:cNvSpPr>
            <a:spLocks noGrp="1"/>
          </p:cNvSpPr>
          <p:nvPr>
            <p:ph type="body" sz="half" idx="2"/>
          </p:nvPr>
        </p:nvSpPr>
        <p:spPr>
          <a:xfrm>
            <a:off x="164884" y="2721500"/>
            <a:ext cx="4852988" cy="2826359"/>
          </a:xfrm>
        </p:spPr>
        <p:txBody>
          <a:bodyPr>
            <a:normAutofit/>
          </a:bodyPr>
          <a:lstStyle/>
          <a:p>
            <a:pPr marL="171450" indent="-171450">
              <a:buFont typeface="Arial" panose="020B0604020202020204" pitchFamily="34" charset="0"/>
              <a:buChar char="•"/>
            </a:pPr>
            <a:r>
              <a:rPr lang="en-US" sz="1800" dirty="0"/>
              <a:t>A name or description follows </a:t>
            </a:r>
            <a:r>
              <a:rPr lang="en-US" sz="1800" b="1" dirty="0">
                <a:solidFill>
                  <a:srgbClr val="FFFF00"/>
                </a:solidFill>
              </a:rPr>
              <a:t>rule</a:t>
            </a:r>
            <a:br>
              <a:rPr lang="en-US" sz="1800" b="1" dirty="0"/>
            </a:br>
            <a:endParaRPr lang="en-US" sz="1800" dirty="0"/>
          </a:p>
          <a:p>
            <a:pPr marL="171450" indent="-171450">
              <a:buFont typeface="Arial" panose="020B0604020202020204" pitchFamily="34" charset="0"/>
              <a:buChar char="•"/>
            </a:pPr>
            <a:r>
              <a:rPr lang="en-US" sz="1800" dirty="0"/>
              <a:t>A condition follows </a:t>
            </a:r>
            <a:r>
              <a:rPr lang="en-US" sz="1800" b="1" dirty="0">
                <a:solidFill>
                  <a:srgbClr val="FFFF00"/>
                </a:solidFill>
              </a:rPr>
              <a:t>when</a:t>
            </a:r>
            <a:br>
              <a:rPr lang="en-US" sz="1800" b="1" dirty="0"/>
            </a:br>
            <a:endParaRPr lang="en-US" sz="1800" b="1" dirty="0"/>
          </a:p>
          <a:p>
            <a:pPr marL="171450" indent="-171450">
              <a:buFont typeface="Arial" panose="020B0604020202020204" pitchFamily="34" charset="0"/>
              <a:buChar char="•"/>
            </a:pPr>
            <a:r>
              <a:rPr lang="en-US" sz="1800" dirty="0"/>
              <a:t>An action(s) follows </a:t>
            </a:r>
            <a:r>
              <a:rPr lang="en-US" sz="1800" b="1" dirty="0">
                <a:solidFill>
                  <a:srgbClr val="FFFF00"/>
                </a:solidFill>
              </a:rPr>
              <a:t>then</a:t>
            </a:r>
            <a:br>
              <a:rPr lang="en-US" sz="1800" b="1" dirty="0"/>
            </a:br>
            <a:endParaRPr lang="en-US" sz="1800" b="1" dirty="0"/>
          </a:p>
          <a:p>
            <a:pPr marL="171450" indent="-171450">
              <a:buFont typeface="Arial" panose="020B0604020202020204" pitchFamily="34" charset="0"/>
              <a:buChar char="•"/>
            </a:pPr>
            <a:r>
              <a:rPr lang="en-US" sz="1800" dirty="0"/>
              <a:t>Last line in norm rule is simply </a:t>
            </a:r>
            <a:r>
              <a:rPr lang="en-US" sz="1800" b="1" dirty="0">
                <a:solidFill>
                  <a:srgbClr val="FFFF00"/>
                </a:solidFill>
              </a:rPr>
              <a:t>end</a:t>
            </a:r>
            <a:endParaRPr lang="en-US" sz="1800" dirty="0">
              <a:solidFill>
                <a:srgbClr val="FFFF00"/>
              </a:solidFill>
            </a:endParaRPr>
          </a:p>
        </p:txBody>
      </p:sp>
      <p:sp>
        <p:nvSpPr>
          <p:cNvPr id="5" name="TextBox 4"/>
          <p:cNvSpPr txBox="1"/>
          <p:nvPr/>
        </p:nvSpPr>
        <p:spPr>
          <a:xfrm>
            <a:off x="4882243" y="2964543"/>
            <a:ext cx="7168243" cy="2031325"/>
          </a:xfrm>
          <a:prstGeom prst="rect">
            <a:avLst/>
          </a:prstGeom>
        </p:spPr>
        <p:style>
          <a:lnRef idx="2">
            <a:schemeClr val="dk1"/>
          </a:lnRef>
          <a:fillRef idx="1">
            <a:schemeClr val="lt1"/>
          </a:fillRef>
          <a:effectRef idx="0">
            <a:schemeClr val="dk1"/>
          </a:effectRef>
          <a:fontRef idx="minor">
            <a:schemeClr val="dk1"/>
          </a:fontRef>
        </p:style>
        <p:txBody>
          <a:bodyPr wrap="square" lIns="182880" rtlCol="0" anchor="t">
            <a:spAutoFit/>
          </a:bodyPr>
          <a:lstStyle/>
          <a:p>
            <a:r>
              <a:rPr lang="en-US" dirty="0">
                <a:latin typeface="Arial" panose="020B0604020202020204" pitchFamily="34" charset="0"/>
                <a:cs typeface="Arial" panose="020B0604020202020204" pitchFamily="34" charset="0"/>
              </a:rPr>
              <a:t>rule "Add field 973 for TSAK"</a:t>
            </a:r>
          </a:p>
          <a:p>
            <a:r>
              <a:rPr lang="en-US" dirty="0">
                <a:latin typeface="Arial" panose="020B0604020202020204" pitchFamily="34" charset="0"/>
                <a:cs typeface="Arial" panose="020B0604020202020204" pitchFamily="34" charset="0"/>
              </a:rPr>
              <a:t>when</a:t>
            </a:r>
          </a:p>
          <a:p>
            <a:r>
              <a:rPr lang="en-US" dirty="0">
                <a:latin typeface="Arial" panose="020B0604020202020204" pitchFamily="34" charset="0"/>
                <a:cs typeface="Arial" panose="020B0604020202020204" pitchFamily="34" charset="0"/>
              </a:rPr>
              <a:t>       (not exists "973.a.Tsakopoulos Hellenic Collection")</a:t>
            </a:r>
          </a:p>
          <a:p>
            <a:r>
              <a:rPr lang="en-US" dirty="0">
                <a:latin typeface="Arial" panose="020B0604020202020204" pitchFamily="34" charset="0"/>
                <a:cs typeface="Arial" panose="020B0604020202020204" pitchFamily="34" charset="0"/>
              </a:rPr>
              <a:t>then</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addField</a:t>
            </a:r>
            <a:r>
              <a:rPr lang="en-US" dirty="0">
                <a:latin typeface="Arial" panose="020B0604020202020204" pitchFamily="34" charset="0"/>
                <a:cs typeface="Arial" panose="020B0604020202020204" pitchFamily="34" charset="0"/>
              </a:rPr>
              <a:t> "973.a.Tsakopoulos Hellenic Collection"</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addSubField</a:t>
            </a:r>
            <a:r>
              <a:rPr lang="en-US" dirty="0">
                <a:latin typeface="Arial" panose="020B0604020202020204" pitchFamily="34" charset="0"/>
                <a:cs typeface="Arial" panose="020B0604020202020204" pitchFamily="34" charset="0"/>
              </a:rPr>
              <a:t> "</a:t>
            </a:r>
            <a:r>
              <a:rPr lang="en-US" dirty="0">
                <a:highlight>
                  <a:srgbClr val="FFFF00"/>
                </a:highlight>
                <a:latin typeface="Arial" panose="020B0604020202020204" pitchFamily="34" charset="0"/>
                <a:cs typeface="Arial" panose="020B0604020202020204" pitchFamily="34" charset="0"/>
              </a:rPr>
              <a:t>973</a:t>
            </a:r>
            <a:r>
              <a:rPr lang="en-US" dirty="0">
                <a:latin typeface="Arial" panose="020B0604020202020204" pitchFamily="34" charset="0"/>
                <a:cs typeface="Arial" panose="020B0604020202020204" pitchFamily="34" charset="0"/>
              </a:rPr>
              <a:t>.9.LOCAL" if (not exists "973.9.LOCAL")</a:t>
            </a:r>
          </a:p>
          <a:p>
            <a:r>
              <a:rPr lang="en-US" dirty="0">
                <a:latin typeface="Arial" panose="020B0604020202020204" pitchFamily="34" charset="0"/>
                <a:cs typeface="Arial" panose="020B0604020202020204" pitchFamily="34" charset="0"/>
              </a:rPr>
              <a:t>end</a:t>
            </a:r>
          </a:p>
        </p:txBody>
      </p:sp>
      <p:cxnSp>
        <p:nvCxnSpPr>
          <p:cNvPr id="9" name="Straight Arrow Connector 8"/>
          <p:cNvCxnSpPr/>
          <p:nvPr/>
        </p:nvCxnSpPr>
        <p:spPr>
          <a:xfrm flipV="1">
            <a:off x="6692900" y="4597400"/>
            <a:ext cx="375331" cy="1092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607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CBAE8C9-41F2-47F5-971D-4B839DAFBF56}"/>
              </a:ext>
            </a:extLst>
          </p:cNvPr>
          <p:cNvSpPr>
            <a:spLocks noGrp="1"/>
          </p:cNvSpPr>
          <p:nvPr>
            <p:ph type="title"/>
          </p:nvPr>
        </p:nvSpPr>
        <p:spPr>
          <a:xfrm>
            <a:off x="451515" y="1734857"/>
            <a:ext cx="3765483" cy="3388287"/>
          </a:xfrm>
        </p:spPr>
        <p:txBody>
          <a:bodyPr vert="horz" lIns="91440" tIns="45720" rIns="91440" bIns="45720" rtlCol="0" anchor="ctr">
            <a:normAutofit/>
          </a:bodyPr>
          <a:lstStyle/>
          <a:p>
            <a:r>
              <a:rPr lang="en-US" dirty="0"/>
              <a:t>What We’ll Cover</a:t>
            </a:r>
          </a:p>
        </p:txBody>
      </p:sp>
      <p:sp>
        <p:nvSpPr>
          <p:cNvPr id="3" name="TextBox 2">
            <a:extLst>
              <a:ext uri="{FF2B5EF4-FFF2-40B4-BE49-F238E27FC236}">
                <a16:creationId xmlns:a16="http://schemas.microsoft.com/office/drawing/2014/main" id="{7E407B4C-9D58-4C57-A972-14DB5967B11A}"/>
              </a:ext>
            </a:extLst>
          </p:cNvPr>
          <p:cNvSpPr txBox="1"/>
          <p:nvPr/>
        </p:nvSpPr>
        <p:spPr>
          <a:xfrm>
            <a:off x="6096000" y="1413924"/>
            <a:ext cx="5365218" cy="4030150"/>
          </a:xfrm>
          <a:prstGeom prst="rect">
            <a:avLst/>
          </a:prstGeom>
          <a:effectLst/>
        </p:spPr>
        <p:txBody>
          <a:bodyPr vert="horz" lIns="91440" tIns="45720" rIns="91440" bIns="45720" rtlCol="0" anchor="ctr">
            <a:normAutofit/>
          </a:bodyPr>
          <a:lstStyle/>
          <a:p>
            <a:pPr marL="285750" indent="-285750">
              <a:spcBef>
                <a:spcPct val="20000"/>
              </a:spcBef>
              <a:spcAft>
                <a:spcPts val="600"/>
              </a:spcAft>
              <a:buClr>
                <a:schemeClr val="accent1"/>
              </a:buClr>
              <a:buFont typeface="Wingdings 2" charset="2"/>
              <a:buChar char=""/>
            </a:pPr>
            <a:r>
              <a:rPr lang="en-US" dirty="0"/>
              <a:t>What are Alma normalization rules &amp; processes?</a:t>
            </a:r>
            <a:br>
              <a:rPr lang="en-US" dirty="0"/>
            </a:br>
            <a:endParaRPr lang="en-US" dirty="0"/>
          </a:p>
          <a:p>
            <a:pPr marL="285750" indent="-285750">
              <a:spcBef>
                <a:spcPct val="20000"/>
              </a:spcBef>
              <a:spcAft>
                <a:spcPts val="600"/>
              </a:spcAft>
              <a:buClr>
                <a:schemeClr val="accent1"/>
              </a:buClr>
              <a:buFont typeface="Wingdings 2" charset="2"/>
              <a:buChar char=""/>
            </a:pPr>
            <a:r>
              <a:rPr lang="en-US" dirty="0"/>
              <a:t>Rules language &amp; syntax</a:t>
            </a:r>
            <a:br>
              <a:rPr lang="en-US" dirty="0"/>
            </a:br>
            <a:endParaRPr lang="en-US" dirty="0"/>
          </a:p>
          <a:p>
            <a:pPr marL="285750" indent="-285750">
              <a:spcBef>
                <a:spcPct val="20000"/>
              </a:spcBef>
              <a:spcAft>
                <a:spcPts val="600"/>
              </a:spcAft>
              <a:buClr>
                <a:schemeClr val="accent1"/>
              </a:buClr>
              <a:buFont typeface="Wingdings 2" charset="2"/>
              <a:buChar char=""/>
            </a:pPr>
            <a:r>
              <a:rPr lang="en-US" dirty="0"/>
              <a:t>How to create &amp; test a normalization rule</a:t>
            </a:r>
            <a:br>
              <a:rPr lang="en-US" dirty="0"/>
            </a:br>
            <a:endParaRPr lang="en-US" dirty="0"/>
          </a:p>
          <a:p>
            <a:pPr marL="285750" indent="-285750">
              <a:spcBef>
                <a:spcPct val="20000"/>
              </a:spcBef>
              <a:spcAft>
                <a:spcPts val="600"/>
              </a:spcAft>
              <a:buClr>
                <a:schemeClr val="accent1"/>
              </a:buClr>
              <a:buFont typeface="Wingdings 2" charset="2"/>
              <a:buChar char=""/>
            </a:pPr>
            <a:r>
              <a:rPr lang="en-US" dirty="0"/>
              <a:t>How to configure a normalization process</a:t>
            </a:r>
            <a:br>
              <a:rPr lang="en-US" dirty="0"/>
            </a:br>
            <a:endParaRPr lang="en-US" dirty="0"/>
          </a:p>
          <a:p>
            <a:pPr marL="285750" indent="-285750">
              <a:spcBef>
                <a:spcPct val="20000"/>
              </a:spcBef>
              <a:spcAft>
                <a:spcPts val="600"/>
              </a:spcAft>
              <a:buClr>
                <a:schemeClr val="accent1"/>
              </a:buClr>
              <a:buFont typeface="Wingdings 2" charset="2"/>
              <a:buChar char=""/>
            </a:pPr>
            <a:r>
              <a:rPr lang="en-US" dirty="0"/>
              <a:t>Where &amp; how normalization processes can be executed </a:t>
            </a:r>
          </a:p>
          <a:p>
            <a:pPr>
              <a:spcBef>
                <a:spcPct val="20000"/>
              </a:spcBef>
              <a:spcAft>
                <a:spcPts val="600"/>
              </a:spcAft>
              <a:buClr>
                <a:schemeClr val="accent1"/>
              </a:buClr>
              <a:buFont typeface="Wingdings 2" charset="2"/>
              <a:buChar char=""/>
            </a:pPr>
            <a:endParaRPr lang="en-US" dirty="0"/>
          </a:p>
        </p:txBody>
      </p:sp>
    </p:spTree>
    <p:extLst>
      <p:ext uri="{BB962C8B-B14F-4D97-AF65-F5344CB8AC3E}">
        <p14:creationId xmlns:p14="http://schemas.microsoft.com/office/powerpoint/2010/main" val="178978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E489-2B1A-45BE-81A8-9C740690B98E}"/>
              </a:ext>
            </a:extLst>
          </p:cNvPr>
          <p:cNvSpPr>
            <a:spLocks noGrp="1"/>
          </p:cNvSpPr>
          <p:nvPr>
            <p:ph type="title"/>
          </p:nvPr>
        </p:nvSpPr>
        <p:spPr>
          <a:xfrm>
            <a:off x="491455" y="708561"/>
            <a:ext cx="4852988" cy="996176"/>
          </a:xfrm>
        </p:spPr>
        <p:txBody>
          <a:bodyPr>
            <a:normAutofit fontScale="90000"/>
          </a:bodyPr>
          <a:lstStyle/>
          <a:p>
            <a:br>
              <a:rPr lang="en-US"/>
            </a:br>
            <a:r>
              <a:rPr lang="en-US"/>
              <a:t>Every normalization rule contains these four </a:t>
            </a:r>
            <a:r>
              <a:rPr lang="en-US" dirty="0"/>
              <a:t>constant </a:t>
            </a:r>
            <a:r>
              <a:rPr lang="en-US"/>
              <a:t>elements:</a:t>
            </a:r>
            <a:endParaRPr lang="en-US" dirty="0"/>
          </a:p>
        </p:txBody>
      </p:sp>
      <p:sp>
        <p:nvSpPr>
          <p:cNvPr id="4" name="Text Placeholder 3">
            <a:extLst>
              <a:ext uri="{FF2B5EF4-FFF2-40B4-BE49-F238E27FC236}">
                <a16:creationId xmlns:a16="http://schemas.microsoft.com/office/drawing/2014/main" id="{AA97936C-447A-44E3-8EA7-73D23C4ADD58}"/>
              </a:ext>
            </a:extLst>
          </p:cNvPr>
          <p:cNvSpPr>
            <a:spLocks noGrp="1"/>
          </p:cNvSpPr>
          <p:nvPr>
            <p:ph type="body" sz="half" idx="2"/>
          </p:nvPr>
        </p:nvSpPr>
        <p:spPr>
          <a:xfrm>
            <a:off x="164884" y="2721500"/>
            <a:ext cx="4852988" cy="2826359"/>
          </a:xfrm>
        </p:spPr>
        <p:txBody>
          <a:bodyPr>
            <a:normAutofit/>
          </a:bodyPr>
          <a:lstStyle/>
          <a:p>
            <a:pPr marL="171450" indent="-171450">
              <a:buFont typeface="Arial" panose="020B0604020202020204" pitchFamily="34" charset="0"/>
              <a:buChar char="•"/>
            </a:pPr>
            <a:r>
              <a:rPr lang="en-US" sz="1800" dirty="0"/>
              <a:t>A name or description follows </a:t>
            </a:r>
            <a:r>
              <a:rPr lang="en-US" sz="1800" b="1" dirty="0">
                <a:solidFill>
                  <a:srgbClr val="FFFF00"/>
                </a:solidFill>
              </a:rPr>
              <a:t>rule</a:t>
            </a:r>
            <a:br>
              <a:rPr lang="en-US" sz="1800" b="1" dirty="0"/>
            </a:br>
            <a:endParaRPr lang="en-US" sz="1800" dirty="0"/>
          </a:p>
          <a:p>
            <a:pPr marL="171450" indent="-171450">
              <a:buFont typeface="Arial" panose="020B0604020202020204" pitchFamily="34" charset="0"/>
              <a:buChar char="•"/>
            </a:pPr>
            <a:r>
              <a:rPr lang="en-US" sz="1800" dirty="0"/>
              <a:t>A condition follows </a:t>
            </a:r>
            <a:r>
              <a:rPr lang="en-US" sz="1800" b="1" dirty="0">
                <a:solidFill>
                  <a:srgbClr val="FFFF00"/>
                </a:solidFill>
              </a:rPr>
              <a:t>when</a:t>
            </a:r>
            <a:br>
              <a:rPr lang="en-US" sz="1800" b="1" dirty="0"/>
            </a:br>
            <a:endParaRPr lang="en-US" sz="1800" b="1" dirty="0"/>
          </a:p>
          <a:p>
            <a:pPr marL="171450" indent="-171450">
              <a:buFont typeface="Arial" panose="020B0604020202020204" pitchFamily="34" charset="0"/>
              <a:buChar char="•"/>
            </a:pPr>
            <a:r>
              <a:rPr lang="en-US" sz="1800" dirty="0"/>
              <a:t>An action(s) follows </a:t>
            </a:r>
            <a:r>
              <a:rPr lang="en-US" sz="1800" b="1" dirty="0">
                <a:solidFill>
                  <a:srgbClr val="FFFF00"/>
                </a:solidFill>
              </a:rPr>
              <a:t>then</a:t>
            </a:r>
            <a:br>
              <a:rPr lang="en-US" sz="1800" b="1" dirty="0"/>
            </a:br>
            <a:endParaRPr lang="en-US" sz="1800" b="1" dirty="0"/>
          </a:p>
          <a:p>
            <a:pPr marL="171450" indent="-171450">
              <a:buFont typeface="Arial" panose="020B0604020202020204" pitchFamily="34" charset="0"/>
              <a:buChar char="•"/>
            </a:pPr>
            <a:r>
              <a:rPr lang="en-US" sz="1800" dirty="0"/>
              <a:t>Last line in norm rule is simply </a:t>
            </a:r>
            <a:r>
              <a:rPr lang="en-US" sz="1800" b="1" dirty="0">
                <a:solidFill>
                  <a:srgbClr val="FFFF00"/>
                </a:solidFill>
              </a:rPr>
              <a:t>end</a:t>
            </a:r>
            <a:endParaRPr lang="en-US" sz="1800" dirty="0">
              <a:solidFill>
                <a:srgbClr val="FFFF00"/>
              </a:solidFill>
            </a:endParaRPr>
          </a:p>
        </p:txBody>
      </p:sp>
      <p:sp>
        <p:nvSpPr>
          <p:cNvPr id="5" name="TextBox 4"/>
          <p:cNvSpPr txBox="1"/>
          <p:nvPr/>
        </p:nvSpPr>
        <p:spPr>
          <a:xfrm>
            <a:off x="4882243" y="2964543"/>
            <a:ext cx="7168243" cy="2031325"/>
          </a:xfrm>
          <a:prstGeom prst="rect">
            <a:avLst/>
          </a:prstGeom>
        </p:spPr>
        <p:style>
          <a:lnRef idx="2">
            <a:schemeClr val="dk1"/>
          </a:lnRef>
          <a:fillRef idx="1">
            <a:schemeClr val="lt1"/>
          </a:fillRef>
          <a:effectRef idx="0">
            <a:schemeClr val="dk1"/>
          </a:effectRef>
          <a:fontRef idx="minor">
            <a:schemeClr val="dk1"/>
          </a:fontRef>
        </p:style>
        <p:txBody>
          <a:bodyPr wrap="square" lIns="182880" rtlCol="0" anchor="t">
            <a:spAutoFit/>
          </a:bodyPr>
          <a:lstStyle/>
          <a:p>
            <a:r>
              <a:rPr lang="en-US" dirty="0">
                <a:latin typeface="Arial" panose="020B0604020202020204" pitchFamily="34" charset="0"/>
                <a:cs typeface="Arial" panose="020B0604020202020204" pitchFamily="34" charset="0"/>
              </a:rPr>
              <a:t>rule "Add field 973 for TSAK"</a:t>
            </a:r>
          </a:p>
          <a:p>
            <a:r>
              <a:rPr lang="en-US" dirty="0">
                <a:latin typeface="Arial" panose="020B0604020202020204" pitchFamily="34" charset="0"/>
                <a:cs typeface="Arial" panose="020B0604020202020204" pitchFamily="34" charset="0"/>
              </a:rPr>
              <a:t>when</a:t>
            </a:r>
          </a:p>
          <a:p>
            <a:r>
              <a:rPr lang="en-US" dirty="0">
                <a:latin typeface="Arial" panose="020B0604020202020204" pitchFamily="34" charset="0"/>
                <a:cs typeface="Arial" panose="020B0604020202020204" pitchFamily="34" charset="0"/>
              </a:rPr>
              <a:t>       (not exists "973.a.Tsakopoulos Hellenic Collection")</a:t>
            </a:r>
          </a:p>
          <a:p>
            <a:r>
              <a:rPr lang="en-US" dirty="0">
                <a:latin typeface="Arial" panose="020B0604020202020204" pitchFamily="34" charset="0"/>
                <a:cs typeface="Arial" panose="020B0604020202020204" pitchFamily="34" charset="0"/>
              </a:rPr>
              <a:t>then</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addField</a:t>
            </a:r>
            <a:r>
              <a:rPr lang="en-US" dirty="0">
                <a:latin typeface="Arial" panose="020B0604020202020204" pitchFamily="34" charset="0"/>
                <a:cs typeface="Arial" panose="020B0604020202020204" pitchFamily="34" charset="0"/>
              </a:rPr>
              <a:t> "973.a.Tsakopoulos Hellenic Collection"</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addSubField</a:t>
            </a:r>
            <a:r>
              <a:rPr lang="en-US" dirty="0">
                <a:latin typeface="Arial" panose="020B0604020202020204" pitchFamily="34" charset="0"/>
                <a:cs typeface="Arial" panose="020B0604020202020204" pitchFamily="34" charset="0"/>
              </a:rPr>
              <a:t> "973.9.LOCAL" if (not exists "</a:t>
            </a:r>
            <a:r>
              <a:rPr lang="en-US" dirty="0">
                <a:highlight>
                  <a:srgbClr val="FFFF00"/>
                </a:highlight>
                <a:latin typeface="Arial" panose="020B0604020202020204" pitchFamily="34" charset="0"/>
                <a:cs typeface="Arial" panose="020B0604020202020204" pitchFamily="34" charset="0"/>
              </a:rPr>
              <a:t>973</a:t>
            </a:r>
            <a:r>
              <a:rPr lang="en-US" dirty="0">
                <a:latin typeface="Arial" panose="020B0604020202020204" pitchFamily="34" charset="0"/>
                <a:cs typeface="Arial" panose="020B0604020202020204" pitchFamily="34" charset="0"/>
              </a:rPr>
              <a:t>.9.LOCAL")</a:t>
            </a:r>
          </a:p>
          <a:p>
            <a:r>
              <a:rPr lang="en-US" dirty="0">
                <a:latin typeface="Arial" panose="020B0604020202020204" pitchFamily="34" charset="0"/>
                <a:cs typeface="Arial" panose="020B0604020202020204" pitchFamily="34" charset="0"/>
              </a:rPr>
              <a:t>end</a:t>
            </a:r>
          </a:p>
        </p:txBody>
      </p:sp>
      <p:cxnSp>
        <p:nvCxnSpPr>
          <p:cNvPr id="9" name="Straight Arrow Connector 8"/>
          <p:cNvCxnSpPr/>
          <p:nvPr/>
        </p:nvCxnSpPr>
        <p:spPr>
          <a:xfrm flipV="1">
            <a:off x="9547565" y="4725764"/>
            <a:ext cx="375331" cy="1092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617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44" name="Rectangle 34">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36">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5836771"/>
            <a:ext cx="10572000" cy="906929"/>
          </a:xfrm>
          <a:effectLst/>
        </p:spPr>
        <p:txBody>
          <a:bodyPr vert="horz" lIns="91440" tIns="45720" rIns="91440" bIns="45720" rtlCol="0" anchor="t">
            <a:normAutofit fontScale="90000"/>
          </a:bodyPr>
          <a:lstStyle/>
          <a:p>
            <a:pPr algn="ctr"/>
            <a:r>
              <a:rPr lang="en-US" sz="5400" dirty="0">
                <a:solidFill>
                  <a:schemeClr val="tx1"/>
                </a:solidFill>
              </a:rPr>
              <a:t>Norm rule syntax</a:t>
            </a:r>
          </a:p>
        </p:txBody>
      </p:sp>
      <p:sp>
        <p:nvSpPr>
          <p:cNvPr id="4" name="TextBox 3"/>
          <p:cNvSpPr txBox="1"/>
          <p:nvPr/>
        </p:nvSpPr>
        <p:spPr>
          <a:xfrm>
            <a:off x="2590800" y="775008"/>
            <a:ext cx="7010400" cy="4093428"/>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endParaRPr lang="en-US" sz="36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r>
              <a:rPr lang="en-US" sz="2800" dirty="0">
                <a:highlight>
                  <a:srgbClr val="FFFF00"/>
                </a:highlight>
                <a:latin typeface="Arial" panose="020B0604020202020204" pitchFamily="34" charset="0"/>
                <a:cs typeface="Arial" panose="020B0604020202020204" pitchFamily="34" charset="0"/>
              </a:rPr>
              <a:t>rule “rule name”</a:t>
            </a:r>
          </a:p>
          <a:p>
            <a:r>
              <a:rPr lang="en-US" sz="2800" dirty="0">
                <a:latin typeface="Arial" panose="020B0604020202020204" pitchFamily="34" charset="0"/>
                <a:cs typeface="Arial" panose="020B0604020202020204" pitchFamily="34" charset="0"/>
              </a:rPr>
              <a:t>     when</a:t>
            </a:r>
          </a:p>
          <a:p>
            <a:r>
              <a:rPr lang="en-US" sz="2800" dirty="0">
                <a:latin typeface="Arial" panose="020B0604020202020204" pitchFamily="34" charset="0"/>
                <a:cs typeface="Arial" panose="020B0604020202020204" pitchFamily="34" charset="0"/>
              </a:rPr>
              <a:t>          (condition on MARC record)</a:t>
            </a:r>
          </a:p>
          <a:p>
            <a:r>
              <a:rPr lang="en-US" sz="2800" dirty="0">
                <a:latin typeface="Arial" panose="020B0604020202020204" pitchFamily="34" charset="0"/>
                <a:cs typeface="Arial" panose="020B0604020202020204" pitchFamily="34" charset="0"/>
              </a:rPr>
              <a:t>     then</a:t>
            </a:r>
          </a:p>
          <a:p>
            <a:r>
              <a:rPr lang="en-US" sz="2800" dirty="0">
                <a:latin typeface="Arial" panose="020B0604020202020204" pitchFamily="34" charset="0"/>
                <a:cs typeface="Arial" panose="020B0604020202020204" pitchFamily="34" charset="0"/>
              </a:rPr>
              <a:t>          Action1</a:t>
            </a:r>
          </a:p>
          <a:p>
            <a:r>
              <a:rPr lang="en-US" sz="2800" dirty="0">
                <a:latin typeface="Arial" panose="020B0604020202020204" pitchFamily="34" charset="0"/>
                <a:cs typeface="Arial" panose="020B0604020202020204" pitchFamily="34" charset="0"/>
              </a:rPr>
              <a:t>          Action2 (condition on MARC field)</a:t>
            </a:r>
          </a:p>
          <a:p>
            <a:r>
              <a:rPr lang="en-US" sz="2800" dirty="0">
                <a:latin typeface="Arial" panose="020B0604020202020204" pitchFamily="34" charset="0"/>
                <a:cs typeface="Arial" panose="020B0604020202020204" pitchFamily="34" charset="0"/>
              </a:rPr>
              <a:t>     </a:t>
            </a:r>
            <a:r>
              <a:rPr lang="en-US" sz="2800" dirty="0">
                <a:highlight>
                  <a:srgbClr val="FFFF00"/>
                </a:highlight>
                <a:latin typeface="Arial" panose="020B0604020202020204" pitchFamily="34" charset="0"/>
                <a:cs typeface="Arial" panose="020B0604020202020204" pitchFamily="34" charset="0"/>
              </a:rPr>
              <a:t>end</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097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44" name="Rectangle 34">
            <a:extLst>
              <a:ext uri="{FF2B5EF4-FFF2-40B4-BE49-F238E27FC236}">
                <a16:creationId xmlns:a16="http://schemas.microsoft.com/office/drawing/2014/main" id="{597EA66B-2AAB-42B0-9F9D-38920D8D82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36">
            <a:extLst>
              <a:ext uri="{FF2B5EF4-FFF2-40B4-BE49-F238E27FC236}">
                <a16:creationId xmlns:a16="http://schemas.microsoft.com/office/drawing/2014/main" id="{D360EBE3-31BB-422F-AA87-FA3873DAE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0800000">
            <a:off x="0" y="5388384"/>
            <a:ext cx="12192000" cy="1469616"/>
          </a:xfrm>
          <a:custGeom>
            <a:avLst/>
            <a:gdLst>
              <a:gd name="connsiteX0" fmla="*/ 6113881 w 12192000"/>
              <a:gd name="connsiteY0" fmla="*/ 1469616 h 1469616"/>
              <a:gd name="connsiteX1" fmla="*/ 6101181 w 12192000"/>
              <a:gd name="connsiteY1" fmla="*/ 1469616 h 1469616"/>
              <a:gd name="connsiteX2" fmla="*/ 6090598 w 12192000"/>
              <a:gd name="connsiteY2" fmla="*/ 1469616 h 1469616"/>
              <a:gd name="connsiteX3" fmla="*/ 6077897 w 12192000"/>
              <a:gd name="connsiteY3" fmla="*/ 1464854 h 1469616"/>
              <a:gd name="connsiteX4" fmla="*/ 6065198 w 12192000"/>
              <a:gd name="connsiteY4" fmla="*/ 1460091 h 1469616"/>
              <a:gd name="connsiteX5" fmla="*/ 6056731 w 12192000"/>
              <a:gd name="connsiteY5" fmla="*/ 1456916 h 1469616"/>
              <a:gd name="connsiteX6" fmla="*/ 5678033 w 12192000"/>
              <a:gd name="connsiteY6" fmla="*/ 1172892 h 1469616"/>
              <a:gd name="connsiteX7" fmla="*/ 0 w 12192000"/>
              <a:gd name="connsiteY7" fmla="*/ 1172892 h 1469616"/>
              <a:gd name="connsiteX8" fmla="*/ 0 w 12192000"/>
              <a:gd name="connsiteY8" fmla="*/ 1162370 h 1469616"/>
              <a:gd name="connsiteX9" fmla="*/ 0 w 12192000"/>
              <a:gd name="connsiteY9" fmla="*/ 403347 h 1469616"/>
              <a:gd name="connsiteX10" fmla="*/ 0 w 12192000"/>
              <a:gd name="connsiteY10" fmla="*/ 0 h 1469616"/>
              <a:gd name="connsiteX11" fmla="*/ 12192000 w 12192000"/>
              <a:gd name="connsiteY11" fmla="*/ 0 h 1469616"/>
              <a:gd name="connsiteX12" fmla="*/ 12192000 w 12192000"/>
              <a:gd name="connsiteY12" fmla="*/ 403347 h 1469616"/>
              <a:gd name="connsiteX13" fmla="*/ 12192000 w 12192000"/>
              <a:gd name="connsiteY13" fmla="*/ 1162370 h 1469616"/>
              <a:gd name="connsiteX14" fmla="*/ 12192000 w 12192000"/>
              <a:gd name="connsiteY14" fmla="*/ 1172892 h 1469616"/>
              <a:gd name="connsiteX15" fmla="*/ 6524330 w 12192000"/>
              <a:gd name="connsiteY15" fmla="*/ 1172892 h 1469616"/>
              <a:gd name="connsiteX16" fmla="*/ 6145631 w 12192000"/>
              <a:gd name="connsiteY16" fmla="*/ 1456916 h 1469616"/>
              <a:gd name="connsiteX17" fmla="*/ 6137163 w 12192000"/>
              <a:gd name="connsiteY17" fmla="*/ 1460091 h 1469616"/>
              <a:gd name="connsiteX18" fmla="*/ 6124463 w 12192000"/>
              <a:gd name="connsiteY18" fmla="*/ 1464854 h 14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1469616">
                <a:moveTo>
                  <a:pt x="6113881" y="1469616"/>
                </a:moveTo>
                <a:lnTo>
                  <a:pt x="6101181" y="1469616"/>
                </a:lnTo>
                <a:lnTo>
                  <a:pt x="6090598" y="1469616"/>
                </a:lnTo>
                <a:lnTo>
                  <a:pt x="6077897" y="1464854"/>
                </a:lnTo>
                <a:lnTo>
                  <a:pt x="6065198" y="1460091"/>
                </a:lnTo>
                <a:lnTo>
                  <a:pt x="6056731" y="1456916"/>
                </a:lnTo>
                <a:lnTo>
                  <a:pt x="5678033" y="1172892"/>
                </a:lnTo>
                <a:lnTo>
                  <a:pt x="0" y="1172892"/>
                </a:lnTo>
                <a:lnTo>
                  <a:pt x="0" y="1162370"/>
                </a:lnTo>
                <a:lnTo>
                  <a:pt x="0" y="403347"/>
                </a:lnTo>
                <a:lnTo>
                  <a:pt x="0" y="0"/>
                </a:lnTo>
                <a:lnTo>
                  <a:pt x="12192000" y="0"/>
                </a:lnTo>
                <a:lnTo>
                  <a:pt x="12192000" y="403347"/>
                </a:lnTo>
                <a:lnTo>
                  <a:pt x="12192000" y="1162370"/>
                </a:lnTo>
                <a:lnTo>
                  <a:pt x="12192000" y="1172892"/>
                </a:lnTo>
                <a:lnTo>
                  <a:pt x="6524330" y="1172892"/>
                </a:lnTo>
                <a:lnTo>
                  <a:pt x="6145631" y="1456916"/>
                </a:lnTo>
                <a:lnTo>
                  <a:pt x="6137163" y="1460091"/>
                </a:lnTo>
                <a:lnTo>
                  <a:pt x="6124463" y="1464854"/>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5836771"/>
            <a:ext cx="10572000" cy="906929"/>
          </a:xfrm>
          <a:effectLst/>
        </p:spPr>
        <p:txBody>
          <a:bodyPr vert="horz" lIns="91440" tIns="45720" rIns="91440" bIns="45720" rtlCol="0" anchor="t">
            <a:normAutofit fontScale="90000"/>
          </a:bodyPr>
          <a:lstStyle/>
          <a:p>
            <a:pPr algn="ctr"/>
            <a:r>
              <a:rPr lang="en-US" sz="5400" dirty="0">
                <a:solidFill>
                  <a:schemeClr val="tx1"/>
                </a:solidFill>
              </a:rPr>
              <a:t>Norm rule syntax</a:t>
            </a:r>
          </a:p>
        </p:txBody>
      </p:sp>
      <p:sp>
        <p:nvSpPr>
          <p:cNvPr id="4" name="TextBox 3"/>
          <p:cNvSpPr txBox="1"/>
          <p:nvPr/>
        </p:nvSpPr>
        <p:spPr>
          <a:xfrm>
            <a:off x="2590800" y="775008"/>
            <a:ext cx="7010400" cy="4093428"/>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endParaRPr lang="en-US" sz="36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rule “rule name”</a:t>
            </a:r>
          </a:p>
          <a:p>
            <a:r>
              <a:rPr lang="en-US" sz="2800" dirty="0">
                <a:latin typeface="Arial" panose="020B0604020202020204" pitchFamily="34" charset="0"/>
                <a:cs typeface="Arial" panose="020B0604020202020204" pitchFamily="34" charset="0"/>
              </a:rPr>
              <a:t>     </a:t>
            </a:r>
            <a:r>
              <a:rPr lang="en-US" sz="2800" dirty="0">
                <a:highlight>
                  <a:srgbClr val="FFFF00"/>
                </a:highlight>
                <a:latin typeface="Arial" panose="020B0604020202020204" pitchFamily="34" charset="0"/>
                <a:cs typeface="Arial" panose="020B0604020202020204" pitchFamily="34" charset="0"/>
              </a:rPr>
              <a:t>when</a:t>
            </a:r>
          </a:p>
          <a:p>
            <a:r>
              <a:rPr lang="en-US" sz="2800" dirty="0">
                <a:latin typeface="Arial" panose="020B0604020202020204" pitchFamily="34" charset="0"/>
                <a:cs typeface="Arial" panose="020B0604020202020204" pitchFamily="34" charset="0"/>
              </a:rPr>
              <a:t>          </a:t>
            </a:r>
            <a:r>
              <a:rPr lang="en-US" sz="2800" dirty="0">
                <a:highlight>
                  <a:srgbClr val="FFFF00"/>
                </a:highlight>
                <a:latin typeface="Arial" panose="020B0604020202020204" pitchFamily="34" charset="0"/>
                <a:cs typeface="Arial" panose="020B0604020202020204" pitchFamily="34" charset="0"/>
              </a:rPr>
              <a:t>(condition on MARC record)</a:t>
            </a:r>
          </a:p>
          <a:p>
            <a:r>
              <a:rPr lang="en-US" sz="2800" dirty="0">
                <a:latin typeface="Arial" panose="020B0604020202020204" pitchFamily="34" charset="0"/>
                <a:cs typeface="Arial" panose="020B0604020202020204" pitchFamily="34" charset="0"/>
              </a:rPr>
              <a:t>     </a:t>
            </a:r>
            <a:r>
              <a:rPr lang="en-US" sz="2800" dirty="0">
                <a:highlight>
                  <a:srgbClr val="FFFF00"/>
                </a:highlight>
                <a:latin typeface="Arial" panose="020B0604020202020204" pitchFamily="34" charset="0"/>
                <a:cs typeface="Arial" panose="020B0604020202020204" pitchFamily="34" charset="0"/>
              </a:rPr>
              <a:t>then</a:t>
            </a:r>
          </a:p>
          <a:p>
            <a:r>
              <a:rPr lang="en-US" sz="2800" dirty="0">
                <a:latin typeface="Arial" panose="020B0604020202020204" pitchFamily="34" charset="0"/>
                <a:cs typeface="Arial" panose="020B0604020202020204" pitchFamily="34" charset="0"/>
              </a:rPr>
              <a:t>          </a:t>
            </a:r>
            <a:r>
              <a:rPr lang="en-US" sz="2800" dirty="0">
                <a:highlight>
                  <a:srgbClr val="FFFF00"/>
                </a:highlight>
                <a:latin typeface="Arial" panose="020B0604020202020204" pitchFamily="34" charset="0"/>
                <a:cs typeface="Arial" panose="020B0604020202020204" pitchFamily="34" charset="0"/>
              </a:rPr>
              <a:t>Action1</a:t>
            </a:r>
          </a:p>
          <a:p>
            <a:r>
              <a:rPr lang="en-US" sz="2800" dirty="0">
                <a:latin typeface="Arial" panose="020B0604020202020204" pitchFamily="34" charset="0"/>
                <a:cs typeface="Arial" panose="020B0604020202020204" pitchFamily="34" charset="0"/>
              </a:rPr>
              <a:t>          </a:t>
            </a:r>
            <a:r>
              <a:rPr lang="en-US" sz="2800" dirty="0">
                <a:highlight>
                  <a:srgbClr val="FFFF00"/>
                </a:highlight>
                <a:latin typeface="Arial" panose="020B0604020202020204" pitchFamily="34" charset="0"/>
                <a:cs typeface="Arial" panose="020B0604020202020204" pitchFamily="34" charset="0"/>
              </a:rPr>
              <a:t>Action2 (condition on MARC field)</a:t>
            </a:r>
          </a:p>
          <a:p>
            <a:r>
              <a:rPr lang="en-US" sz="2800" dirty="0">
                <a:latin typeface="Arial" panose="020B0604020202020204" pitchFamily="34" charset="0"/>
                <a:cs typeface="Arial" panose="020B0604020202020204" pitchFamily="34" charset="0"/>
              </a:rPr>
              <a:t>     end</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3724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DBCC094-4A75-489A-AF5C-C18824CD99BE}"/>
              </a:ext>
            </a:extLst>
          </p:cNvPr>
          <p:cNvSpPr>
            <a:spLocks noGrp="1"/>
          </p:cNvSpPr>
          <p:nvPr>
            <p:ph type="title"/>
          </p:nvPr>
        </p:nvSpPr>
        <p:spPr>
          <a:xfrm>
            <a:off x="451515" y="1734857"/>
            <a:ext cx="3765483" cy="3388287"/>
          </a:xfrm>
        </p:spPr>
        <p:txBody>
          <a:bodyPr vert="horz" lIns="91440" tIns="45720" rIns="91440" bIns="45720" rtlCol="0" anchor="ctr">
            <a:normAutofit/>
          </a:bodyPr>
          <a:lstStyle/>
          <a:p>
            <a:r>
              <a:rPr lang="en-US" dirty="0"/>
              <a:t>Conditions</a:t>
            </a:r>
          </a:p>
        </p:txBody>
      </p:sp>
      <p:sp>
        <p:nvSpPr>
          <p:cNvPr id="3" name="TextBox 2">
            <a:extLst>
              <a:ext uri="{FF2B5EF4-FFF2-40B4-BE49-F238E27FC236}">
                <a16:creationId xmlns:a16="http://schemas.microsoft.com/office/drawing/2014/main" id="{1F046690-5F26-46A1-9447-40826630048E}"/>
              </a:ext>
            </a:extLst>
          </p:cNvPr>
          <p:cNvSpPr txBox="1"/>
          <p:nvPr/>
        </p:nvSpPr>
        <p:spPr>
          <a:xfrm>
            <a:off x="7076065" y="1408253"/>
            <a:ext cx="4303135" cy="4873167"/>
          </a:xfrm>
          <a:prstGeom prst="rect">
            <a:avLst/>
          </a:prstGeom>
          <a:effectLst/>
        </p:spPr>
        <p:txBody>
          <a:bodyPr vert="horz" lIns="91440" tIns="45720" rIns="91440" bIns="45720" rtlCol="0" anchor="ctr">
            <a:normAutofit/>
          </a:bodyPr>
          <a:lstStyle/>
          <a:p>
            <a:pPr marL="285750" indent="-285750">
              <a:spcBef>
                <a:spcPct val="20000"/>
              </a:spcBef>
              <a:spcAft>
                <a:spcPts val="600"/>
              </a:spcAft>
              <a:buClr>
                <a:schemeClr val="accent1"/>
              </a:buClr>
              <a:buFont typeface="Wingdings 2" charset="2"/>
              <a:buChar char=""/>
            </a:pPr>
            <a:r>
              <a:rPr lang="en-US" dirty="0"/>
              <a:t>(TRUE)</a:t>
            </a:r>
          </a:p>
          <a:p>
            <a:pPr marL="285750" indent="-285750">
              <a:spcBef>
                <a:spcPct val="20000"/>
              </a:spcBef>
              <a:spcAft>
                <a:spcPts val="600"/>
              </a:spcAft>
              <a:buClr>
                <a:schemeClr val="accent1"/>
              </a:buClr>
              <a:buFont typeface="Wingdings 2" charset="2"/>
              <a:buChar char=""/>
            </a:pPr>
            <a:endParaRPr lang="en-US" dirty="0"/>
          </a:p>
          <a:p>
            <a:pPr marL="285750" indent="-285750">
              <a:spcBef>
                <a:spcPct val="20000"/>
              </a:spcBef>
              <a:spcAft>
                <a:spcPts val="600"/>
              </a:spcAft>
              <a:buClr>
                <a:schemeClr val="accent1"/>
              </a:buClr>
              <a:buFont typeface="Wingdings 2" charset="2"/>
              <a:buChar char=""/>
            </a:pPr>
            <a:r>
              <a:rPr lang="en-US" dirty="0"/>
              <a:t>exists</a:t>
            </a:r>
            <a:br>
              <a:rPr lang="en-US" dirty="0"/>
            </a:br>
            <a:endParaRPr lang="en-US" dirty="0"/>
          </a:p>
          <a:p>
            <a:pPr marL="285750" indent="-285750">
              <a:spcBef>
                <a:spcPct val="20000"/>
              </a:spcBef>
              <a:spcAft>
                <a:spcPts val="600"/>
              </a:spcAft>
              <a:buClr>
                <a:schemeClr val="accent1"/>
              </a:buClr>
              <a:buFont typeface="Wingdings 2" charset="2"/>
              <a:buChar char=""/>
            </a:pPr>
            <a:r>
              <a:rPr lang="en-US" dirty="0" err="1"/>
              <a:t>existsControl</a:t>
            </a:r>
            <a:r>
              <a:rPr lang="en-US" dirty="0"/>
              <a:t> </a:t>
            </a:r>
            <a:br>
              <a:rPr lang="en-US" dirty="0"/>
            </a:br>
            <a:endParaRPr lang="en-US" dirty="0"/>
          </a:p>
          <a:p>
            <a:pPr marL="285750" indent="-285750">
              <a:spcBef>
                <a:spcPct val="20000"/>
              </a:spcBef>
              <a:spcAft>
                <a:spcPts val="600"/>
              </a:spcAft>
              <a:buClr>
                <a:schemeClr val="accent1"/>
              </a:buClr>
              <a:buFont typeface="Wingdings 2" charset="2"/>
              <a:buChar char=""/>
            </a:pPr>
            <a:r>
              <a:rPr lang="en-US" dirty="0"/>
              <a:t>not exists</a:t>
            </a:r>
            <a:br>
              <a:rPr lang="en-US" dirty="0"/>
            </a:br>
            <a:endParaRPr lang="en-US" dirty="0"/>
          </a:p>
          <a:p>
            <a:pPr marL="285750" indent="-285750">
              <a:spcBef>
                <a:spcPct val="20000"/>
              </a:spcBef>
              <a:spcAft>
                <a:spcPts val="600"/>
              </a:spcAft>
              <a:buClr>
                <a:schemeClr val="accent1"/>
              </a:buClr>
              <a:buFont typeface="Wingdings 2" charset="2"/>
              <a:buChar char=""/>
            </a:pPr>
            <a:r>
              <a:rPr lang="en-US" dirty="0"/>
              <a:t>not </a:t>
            </a:r>
            <a:r>
              <a:rPr lang="en-US" dirty="0" err="1"/>
              <a:t>existsControl</a:t>
            </a:r>
            <a:br>
              <a:rPr lang="en-US" dirty="0"/>
            </a:br>
            <a:endParaRPr lang="en-US" dirty="0"/>
          </a:p>
          <a:p>
            <a:pPr marL="285750" indent="-285750">
              <a:spcBef>
                <a:spcPct val="20000"/>
              </a:spcBef>
              <a:spcAft>
                <a:spcPts val="600"/>
              </a:spcAft>
              <a:buClr>
                <a:schemeClr val="accent1"/>
              </a:buClr>
              <a:buFont typeface="Wingdings 2" charset="2"/>
              <a:buChar char=""/>
            </a:pPr>
            <a:r>
              <a:rPr lang="en-US" dirty="0" err="1"/>
              <a:t>existsMoreThanOnce</a:t>
            </a:r>
            <a:endParaRPr lang="en-US" dirty="0"/>
          </a:p>
          <a:p>
            <a:pPr marL="285750" indent="-285750">
              <a:spcBef>
                <a:spcPct val="20000"/>
              </a:spcBef>
              <a:spcAft>
                <a:spcPts val="600"/>
              </a:spcAft>
              <a:buClr>
                <a:schemeClr val="accent1"/>
              </a:buClr>
              <a:buFont typeface="Wingdings 2" charset="2"/>
              <a:buChar char=""/>
            </a:pPr>
            <a:endParaRPr lang="en-US" dirty="0"/>
          </a:p>
        </p:txBody>
      </p:sp>
    </p:spTree>
    <p:extLst>
      <p:ext uri="{BB962C8B-B14F-4D97-AF65-F5344CB8AC3E}">
        <p14:creationId xmlns:p14="http://schemas.microsoft.com/office/powerpoint/2010/main" val="29084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DBCC094-4A75-489A-AF5C-C18824CD99BE}"/>
              </a:ext>
            </a:extLst>
          </p:cNvPr>
          <p:cNvSpPr>
            <a:spLocks noGrp="1"/>
          </p:cNvSpPr>
          <p:nvPr>
            <p:ph type="title"/>
          </p:nvPr>
        </p:nvSpPr>
        <p:spPr>
          <a:xfrm>
            <a:off x="896015" y="2447507"/>
            <a:ext cx="2329785" cy="2164043"/>
          </a:xfrm>
        </p:spPr>
        <p:txBody>
          <a:bodyPr vert="horz" lIns="91440" tIns="45720" rIns="91440" bIns="45720" rtlCol="0" anchor="ctr">
            <a:normAutofit/>
          </a:bodyPr>
          <a:lstStyle/>
          <a:p>
            <a:r>
              <a:rPr lang="en-US" dirty="0"/>
              <a:t>(TRUE)</a:t>
            </a:r>
          </a:p>
        </p:txBody>
      </p:sp>
      <p:sp>
        <p:nvSpPr>
          <p:cNvPr id="3" name="TextBox 2"/>
          <p:cNvSpPr txBox="1"/>
          <p:nvPr/>
        </p:nvSpPr>
        <p:spPr>
          <a:xfrm>
            <a:off x="6452567" y="3067863"/>
            <a:ext cx="4328160" cy="923330"/>
          </a:xfrm>
          <a:prstGeom prst="rect">
            <a:avLst/>
          </a:prstGeom>
          <a:noFill/>
        </p:spPr>
        <p:txBody>
          <a:bodyPr wrap="square" rtlCol="0">
            <a:spAutoFit/>
          </a:bodyPr>
          <a:lstStyle/>
          <a:p>
            <a:pPr marL="285750" indent="-285750">
              <a:buFont typeface="Arial" panose="020B0604020202020204" pitchFamily="34" charset="0"/>
              <a:buChar char="•"/>
            </a:pPr>
            <a:r>
              <a:rPr lang="en-US" dirty="0"/>
              <a:t>Used only at the record level</a:t>
            </a:r>
            <a:br>
              <a:rPr lang="en-US" dirty="0"/>
            </a:br>
            <a:endParaRPr lang="en-US" dirty="0"/>
          </a:p>
          <a:p>
            <a:pPr marL="285750" indent="-285750">
              <a:buFont typeface="Arial" panose="020B0604020202020204" pitchFamily="34" charset="0"/>
              <a:buChar char="•"/>
            </a:pPr>
            <a:r>
              <a:rPr lang="en-US" dirty="0"/>
              <a:t>Applies the rule unconditionally</a:t>
            </a:r>
          </a:p>
        </p:txBody>
      </p:sp>
    </p:spTree>
    <p:extLst>
      <p:ext uri="{BB962C8B-B14F-4D97-AF65-F5344CB8AC3E}">
        <p14:creationId xmlns:p14="http://schemas.microsoft.com/office/powerpoint/2010/main" val="1260318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DBCC094-4A75-489A-AF5C-C18824CD99BE}"/>
              </a:ext>
            </a:extLst>
          </p:cNvPr>
          <p:cNvSpPr>
            <a:spLocks noGrp="1"/>
          </p:cNvSpPr>
          <p:nvPr>
            <p:ph type="title"/>
          </p:nvPr>
        </p:nvSpPr>
        <p:spPr>
          <a:xfrm>
            <a:off x="896015" y="2447507"/>
            <a:ext cx="2329785" cy="2164043"/>
          </a:xfrm>
        </p:spPr>
        <p:txBody>
          <a:bodyPr vert="horz" lIns="91440" tIns="45720" rIns="91440" bIns="45720" rtlCol="0" anchor="ctr">
            <a:normAutofit/>
          </a:bodyPr>
          <a:lstStyle/>
          <a:p>
            <a:r>
              <a:rPr lang="en-US" dirty="0"/>
              <a:t>(TRUE)</a:t>
            </a:r>
          </a:p>
        </p:txBody>
      </p:sp>
      <p:sp>
        <p:nvSpPr>
          <p:cNvPr id="4" name="TextBox 3">
            <a:extLst>
              <a:ext uri="{FF2B5EF4-FFF2-40B4-BE49-F238E27FC236}">
                <a16:creationId xmlns:a16="http://schemas.microsoft.com/office/drawing/2014/main" id="{CA0ECBA2-A8A4-431D-A8AD-658ABD681C1F}"/>
              </a:ext>
            </a:extLst>
          </p:cNvPr>
          <p:cNvSpPr txBox="1"/>
          <p:nvPr/>
        </p:nvSpPr>
        <p:spPr>
          <a:xfrm>
            <a:off x="6199237" y="1909915"/>
            <a:ext cx="4685070" cy="3231654"/>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Arial"/>
              <a:cs typeface="Arial"/>
            </a:endParaRPr>
          </a:p>
          <a:p>
            <a:r>
              <a:rPr lang="en-US" sz="2800">
                <a:latin typeface="Arial"/>
                <a:cs typeface="Arial"/>
              </a:rPr>
              <a:t>rule "remove all 956 fields"</a:t>
            </a:r>
            <a:endParaRPr lang="en-US" sz="2800"/>
          </a:p>
          <a:p>
            <a:r>
              <a:rPr lang="en-US" sz="2800">
                <a:latin typeface="Arial"/>
                <a:cs typeface="Arial"/>
              </a:rPr>
              <a:t>when</a:t>
            </a:r>
          </a:p>
          <a:p>
            <a:r>
              <a:rPr lang="en-US" sz="2800" dirty="0">
                <a:latin typeface="Arial"/>
                <a:cs typeface="Arial"/>
              </a:rPr>
              <a:t>     </a:t>
            </a:r>
            <a:r>
              <a:rPr lang="en-US" sz="2800">
                <a:highlight>
                  <a:srgbClr val="FFFF00"/>
                </a:highlight>
                <a:latin typeface="Arial"/>
                <a:cs typeface="Arial"/>
              </a:rPr>
              <a:t>(TRUE)</a:t>
            </a:r>
          </a:p>
          <a:p>
            <a:r>
              <a:rPr lang="en-US" sz="2800">
                <a:latin typeface="Arial"/>
                <a:cs typeface="Arial"/>
              </a:rPr>
              <a:t>then</a:t>
            </a:r>
          </a:p>
          <a:p>
            <a:r>
              <a:rPr lang="en-US" sz="2800">
                <a:latin typeface="Arial"/>
                <a:cs typeface="Arial"/>
              </a:rPr>
              <a:t>     removeField "956"</a:t>
            </a:r>
          </a:p>
          <a:p>
            <a:r>
              <a:rPr lang="en-US" sz="2800">
                <a:latin typeface="Arial"/>
                <a:cs typeface="Arial"/>
              </a:rPr>
              <a:t>end</a:t>
            </a:r>
          </a:p>
          <a:p>
            <a:endParaRPr lang="en-US" dirty="0"/>
          </a:p>
        </p:txBody>
      </p:sp>
    </p:spTree>
    <p:extLst>
      <p:ext uri="{BB962C8B-B14F-4D97-AF65-F5344CB8AC3E}">
        <p14:creationId xmlns:p14="http://schemas.microsoft.com/office/powerpoint/2010/main" val="1971620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DBCC094-4A75-489A-AF5C-C18824CD99BE}"/>
              </a:ext>
            </a:extLst>
          </p:cNvPr>
          <p:cNvSpPr>
            <a:spLocks noGrp="1"/>
          </p:cNvSpPr>
          <p:nvPr>
            <p:ph type="title"/>
          </p:nvPr>
        </p:nvSpPr>
        <p:spPr>
          <a:xfrm>
            <a:off x="756132" y="2739234"/>
            <a:ext cx="3053685" cy="1458912"/>
          </a:xfrm>
        </p:spPr>
        <p:txBody>
          <a:bodyPr vert="horz" lIns="91440" tIns="45720" rIns="91440" bIns="45720" rtlCol="0" anchor="ctr">
            <a:normAutofit/>
          </a:bodyPr>
          <a:lstStyle/>
          <a:p>
            <a:r>
              <a:rPr lang="en-US" dirty="0"/>
              <a:t>exists</a:t>
            </a:r>
            <a:br>
              <a:rPr lang="en-US" dirty="0"/>
            </a:br>
            <a:endParaRPr lang="en-US" dirty="0"/>
          </a:p>
        </p:txBody>
      </p:sp>
      <p:sp>
        <p:nvSpPr>
          <p:cNvPr id="6" name="Title 1">
            <a:extLst>
              <a:ext uri="{FF2B5EF4-FFF2-40B4-BE49-F238E27FC236}">
                <a16:creationId xmlns:a16="http://schemas.microsoft.com/office/drawing/2014/main" id="{0DBCC094-4A75-489A-AF5C-C18824CD99BE}"/>
              </a:ext>
            </a:extLst>
          </p:cNvPr>
          <p:cNvSpPr txBox="1">
            <a:spLocks/>
          </p:cNvSpPr>
          <p:nvPr/>
        </p:nvSpPr>
        <p:spPr>
          <a:xfrm>
            <a:off x="756131" y="3931246"/>
            <a:ext cx="3809818" cy="1195787"/>
          </a:xfrm>
          <a:prstGeom prst="rect">
            <a:avLst/>
          </a:prstGeom>
          <a:effectLst>
            <a:outerShdw blurRad="50800" dir="14400000">
              <a:srgbClr val="000000">
                <a:alpha val="60000"/>
              </a:srgbClr>
            </a:outerShdw>
          </a:effectLst>
        </p:spPr>
        <p:txBody>
          <a:bodyPr vert="horz" lIns="91440" tIns="45720" rIns="91440" bIns="45720" rtlCol="0" anchor="ctr">
            <a:normAutofit fontScale="97500" lnSpcReduction="100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a:t>existsControl</a:t>
            </a:r>
            <a:br>
              <a:rPr lang="en-US" dirty="0"/>
            </a:br>
            <a:endParaRPr lang="en-US" dirty="0"/>
          </a:p>
        </p:txBody>
      </p:sp>
      <p:sp>
        <p:nvSpPr>
          <p:cNvPr id="3" name="TextBox 2"/>
          <p:cNvSpPr txBox="1"/>
          <p:nvPr/>
        </p:nvSpPr>
        <p:spPr>
          <a:xfrm>
            <a:off x="6312684" y="2760508"/>
            <a:ext cx="472440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exists </a:t>
            </a:r>
            <a:r>
              <a:rPr lang="en-US" dirty="0"/>
              <a:t>applies to data fields</a:t>
            </a:r>
            <a:br>
              <a:rPr lang="en-US" dirty="0"/>
            </a:br>
            <a:endParaRPr lang="en-US" dirty="0"/>
          </a:p>
          <a:p>
            <a:pPr marL="285750" indent="-285750">
              <a:buFont typeface="Arial" panose="020B0604020202020204" pitchFamily="34" charset="0"/>
              <a:buChar char="•"/>
            </a:pPr>
            <a:r>
              <a:rPr lang="en-US" b="1" dirty="0" err="1"/>
              <a:t>existsControl</a:t>
            </a:r>
            <a:r>
              <a:rPr lang="en-US" b="1" dirty="0"/>
              <a:t> </a:t>
            </a:r>
            <a:r>
              <a:rPr lang="en-US" dirty="0"/>
              <a:t>applies to control fields</a:t>
            </a:r>
            <a:br>
              <a:rPr lang="en-US" dirty="0"/>
            </a:br>
            <a:endParaRPr lang="en-US" dirty="0"/>
          </a:p>
          <a:p>
            <a:pPr marL="285750" indent="-285750">
              <a:buFont typeface="Arial" panose="020B0604020202020204" pitchFamily="34" charset="0"/>
              <a:buChar char="•"/>
            </a:pPr>
            <a:r>
              <a:rPr lang="en-US" dirty="0"/>
              <a:t>At least one match is found</a:t>
            </a:r>
          </a:p>
        </p:txBody>
      </p:sp>
    </p:spTree>
    <p:extLst>
      <p:ext uri="{BB962C8B-B14F-4D97-AF65-F5344CB8AC3E}">
        <p14:creationId xmlns:p14="http://schemas.microsoft.com/office/powerpoint/2010/main" val="539155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DBCC094-4A75-489A-AF5C-C18824CD99BE}"/>
              </a:ext>
            </a:extLst>
          </p:cNvPr>
          <p:cNvSpPr>
            <a:spLocks noGrp="1"/>
          </p:cNvSpPr>
          <p:nvPr>
            <p:ph type="title"/>
          </p:nvPr>
        </p:nvSpPr>
        <p:spPr>
          <a:xfrm>
            <a:off x="1518132" y="3095653"/>
            <a:ext cx="3053685" cy="1458912"/>
          </a:xfrm>
        </p:spPr>
        <p:txBody>
          <a:bodyPr vert="horz" lIns="91440" tIns="45720" rIns="91440" bIns="45720" rtlCol="0" anchor="ctr">
            <a:normAutofit/>
          </a:bodyPr>
          <a:lstStyle/>
          <a:p>
            <a:r>
              <a:rPr lang="en-US" dirty="0"/>
              <a:t>exists</a:t>
            </a:r>
            <a:br>
              <a:rPr lang="en-US" dirty="0"/>
            </a:br>
            <a:endParaRPr lang="en-US" dirty="0"/>
          </a:p>
        </p:txBody>
      </p:sp>
      <p:sp>
        <p:nvSpPr>
          <p:cNvPr id="3" name="TextBox 2"/>
          <p:cNvSpPr txBox="1"/>
          <p:nvPr/>
        </p:nvSpPr>
        <p:spPr>
          <a:xfrm>
            <a:off x="6312684" y="2035379"/>
            <a:ext cx="5338915" cy="338554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endParaRPr lang="en-US" sz="2800" dirty="0">
              <a:latin typeface="Arial"/>
              <a:cs typeface="Arial"/>
            </a:endParaRPr>
          </a:p>
          <a:p>
            <a:r>
              <a:rPr lang="en-US" sz="2800">
                <a:latin typeface="Arial"/>
                <a:cs typeface="Arial"/>
              </a:rPr>
              <a:t>rule "remove 260 if 264 </a:t>
            </a:r>
            <a:r>
              <a:rPr lang="en-US" sz="2800" dirty="0">
                <a:latin typeface="Arial"/>
                <a:cs typeface="Arial"/>
              </a:rPr>
              <a:t>exists"</a:t>
            </a:r>
            <a:endParaRPr lang="en-US" dirty="0"/>
          </a:p>
          <a:p>
            <a:r>
              <a:rPr lang="en-US" sz="2800">
                <a:latin typeface="Arial"/>
                <a:cs typeface="Arial"/>
              </a:rPr>
              <a:t>when</a:t>
            </a:r>
          </a:p>
          <a:p>
            <a:r>
              <a:rPr lang="en-US" sz="2800" dirty="0">
                <a:latin typeface="Arial"/>
                <a:cs typeface="Arial"/>
              </a:rPr>
              <a:t>     </a:t>
            </a:r>
            <a:r>
              <a:rPr lang="en-US" sz="2800">
                <a:highlight>
                  <a:srgbClr val="FFFF00"/>
                </a:highlight>
                <a:latin typeface="Arial"/>
                <a:cs typeface="Arial"/>
              </a:rPr>
              <a:t>(exists "264")</a:t>
            </a:r>
          </a:p>
          <a:p>
            <a:r>
              <a:rPr lang="en-US" sz="2800">
                <a:latin typeface="Arial"/>
                <a:cs typeface="Arial"/>
              </a:rPr>
              <a:t>then</a:t>
            </a:r>
          </a:p>
          <a:p>
            <a:r>
              <a:rPr lang="en-US" sz="2800">
                <a:latin typeface="Arial"/>
                <a:cs typeface="Arial"/>
              </a:rPr>
              <a:t>     removeField "260"</a:t>
            </a:r>
          </a:p>
          <a:p>
            <a:r>
              <a:rPr lang="en-US" sz="2800">
                <a:latin typeface="Arial"/>
                <a:cs typeface="Arial"/>
              </a:rPr>
              <a:t>end</a:t>
            </a:r>
            <a:endParaRPr lang="en-US" sz="2800" dirty="0">
              <a:latin typeface="Arial"/>
              <a:cs typeface="Arial"/>
            </a:endParaRPr>
          </a:p>
          <a:p>
            <a:endParaRPr lang="en-US" dirty="0">
              <a:latin typeface="Arial"/>
              <a:cs typeface="Arial"/>
            </a:endParaRPr>
          </a:p>
        </p:txBody>
      </p:sp>
    </p:spTree>
    <p:extLst>
      <p:ext uri="{BB962C8B-B14F-4D97-AF65-F5344CB8AC3E}">
        <p14:creationId xmlns:p14="http://schemas.microsoft.com/office/powerpoint/2010/main" val="3321318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C094-4A75-489A-AF5C-C18824CD99BE}"/>
              </a:ext>
            </a:extLst>
          </p:cNvPr>
          <p:cNvSpPr>
            <a:spLocks noGrp="1"/>
          </p:cNvSpPr>
          <p:nvPr>
            <p:ph type="title"/>
          </p:nvPr>
        </p:nvSpPr>
        <p:spPr/>
        <p:txBody>
          <a:bodyPr vert="horz" lIns="91440" tIns="45720" rIns="91440" bIns="45720" rtlCol="0" anchor="ctr">
            <a:normAutofit fontScale="90000"/>
          </a:bodyPr>
          <a:lstStyle/>
          <a:p>
            <a:r>
              <a:rPr lang="en-US"/>
              <a:t>existsControl</a:t>
            </a:r>
            <a:br>
              <a:rPr lang="en-US" dirty="0"/>
            </a:br>
            <a:endParaRPr lang="en-US" dirty="0"/>
          </a:p>
        </p:txBody>
      </p:sp>
      <p:sp>
        <p:nvSpPr>
          <p:cNvPr id="3" name="TextBox 2"/>
          <p:cNvSpPr txBox="1"/>
          <p:nvPr/>
        </p:nvSpPr>
        <p:spPr>
          <a:xfrm>
            <a:off x="1455689" y="2631575"/>
            <a:ext cx="9087461" cy="338554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endParaRPr lang="en-US" sz="2800" dirty="0">
              <a:latin typeface="Arial"/>
              <a:cs typeface="Arial"/>
            </a:endParaRPr>
          </a:p>
          <a:p>
            <a:r>
              <a:rPr lang="en-US" sz="2800" dirty="0">
                <a:latin typeface="Arial"/>
                <a:cs typeface="Arial"/>
              </a:rPr>
              <a:t>rule "replace 008 </a:t>
            </a:r>
            <a:r>
              <a:rPr lang="en-US" sz="2800" dirty="0" err="1">
                <a:latin typeface="Arial"/>
                <a:cs typeface="Arial"/>
              </a:rPr>
              <a:t>cp</a:t>
            </a:r>
            <a:r>
              <a:rPr lang="en-US" sz="2800" dirty="0">
                <a:latin typeface="Arial"/>
                <a:cs typeface="Arial"/>
              </a:rPr>
              <a:t> 33"</a:t>
            </a:r>
            <a:endParaRPr lang="en-US" sz="2800" dirty="0"/>
          </a:p>
          <a:p>
            <a:r>
              <a:rPr lang="en-US" sz="2800" dirty="0">
                <a:latin typeface="Arial"/>
                <a:cs typeface="Arial"/>
              </a:rPr>
              <a:t>when</a:t>
            </a:r>
          </a:p>
          <a:p>
            <a:r>
              <a:rPr lang="en-US" sz="2800" dirty="0">
                <a:latin typeface="Arial"/>
                <a:cs typeface="Arial"/>
              </a:rPr>
              <a:t>     </a:t>
            </a:r>
            <a:r>
              <a:rPr lang="en-US" sz="2800" dirty="0">
                <a:highlight>
                  <a:srgbClr val="FFFF00"/>
                </a:highlight>
                <a:latin typeface="Arial"/>
                <a:cs typeface="Arial"/>
              </a:rPr>
              <a:t>(</a:t>
            </a:r>
            <a:r>
              <a:rPr lang="en-US" sz="2800" dirty="0" err="1">
                <a:highlight>
                  <a:srgbClr val="FFFF00"/>
                </a:highlight>
                <a:latin typeface="Arial"/>
                <a:cs typeface="Arial"/>
              </a:rPr>
              <a:t>existsControl</a:t>
            </a:r>
            <a:r>
              <a:rPr lang="en-US" sz="2800" dirty="0">
                <a:highlight>
                  <a:srgbClr val="FFFF00"/>
                </a:highlight>
                <a:latin typeface="Arial"/>
                <a:cs typeface="Arial"/>
              </a:rPr>
              <a:t> "008")</a:t>
            </a:r>
          </a:p>
          <a:p>
            <a:r>
              <a:rPr lang="en-US" sz="2800" dirty="0">
                <a:latin typeface="Arial"/>
                <a:cs typeface="Arial"/>
              </a:rPr>
              <a:t>then</a:t>
            </a:r>
          </a:p>
          <a:p>
            <a:r>
              <a:rPr lang="en-US" sz="2800" dirty="0">
                <a:latin typeface="Arial"/>
                <a:cs typeface="Arial"/>
              </a:rPr>
              <a:t>     replaceControlContents "008.{33,1}" with "v"</a:t>
            </a:r>
          </a:p>
          <a:p>
            <a:r>
              <a:rPr lang="en-US" sz="2800" dirty="0">
                <a:latin typeface="Arial"/>
                <a:cs typeface="Arial"/>
              </a:rPr>
              <a:t>end</a:t>
            </a:r>
          </a:p>
          <a:p>
            <a:endParaRPr lang="en-US" dirty="0">
              <a:latin typeface="Arial"/>
              <a:cs typeface="Arial"/>
            </a:endParaRPr>
          </a:p>
        </p:txBody>
      </p:sp>
    </p:spTree>
    <p:extLst>
      <p:ext uri="{BB962C8B-B14F-4D97-AF65-F5344CB8AC3E}">
        <p14:creationId xmlns:p14="http://schemas.microsoft.com/office/powerpoint/2010/main" val="3314693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DBCC094-4A75-489A-AF5C-C18824CD99BE}"/>
              </a:ext>
            </a:extLst>
          </p:cNvPr>
          <p:cNvSpPr>
            <a:spLocks noGrp="1"/>
          </p:cNvSpPr>
          <p:nvPr>
            <p:ph type="title"/>
          </p:nvPr>
        </p:nvSpPr>
        <p:spPr>
          <a:xfrm>
            <a:off x="525175" y="2931025"/>
            <a:ext cx="3244185" cy="812801"/>
          </a:xfrm>
        </p:spPr>
        <p:txBody>
          <a:bodyPr vert="horz" lIns="91440" tIns="45720" rIns="91440" bIns="45720" rtlCol="0" anchor="ctr">
            <a:normAutofit fontScale="90000"/>
          </a:bodyPr>
          <a:lstStyle/>
          <a:p>
            <a:r>
              <a:rPr lang="en-US" dirty="0"/>
              <a:t>not exists</a:t>
            </a:r>
            <a:br>
              <a:rPr lang="en-US" dirty="0"/>
            </a:br>
            <a:endParaRPr lang="en-US" dirty="0"/>
          </a:p>
        </p:txBody>
      </p:sp>
      <p:pic>
        <p:nvPicPr>
          <p:cNvPr id="3" name="Picture 2"/>
          <p:cNvPicPr>
            <a:picLocks noChangeAspect="1"/>
          </p:cNvPicPr>
          <p:nvPr/>
        </p:nvPicPr>
        <p:blipFill>
          <a:blip r:embed="rId3"/>
          <a:stretch>
            <a:fillRect/>
          </a:stretch>
        </p:blipFill>
        <p:spPr>
          <a:xfrm>
            <a:off x="241977" y="3870697"/>
            <a:ext cx="5072595" cy="1302593"/>
          </a:xfrm>
          <a:prstGeom prst="rect">
            <a:avLst/>
          </a:prstGeom>
        </p:spPr>
      </p:pic>
      <p:sp>
        <p:nvSpPr>
          <p:cNvPr id="4" name="TextBox 3"/>
          <p:cNvSpPr txBox="1"/>
          <p:nvPr/>
        </p:nvSpPr>
        <p:spPr>
          <a:xfrm>
            <a:off x="6289826" y="2690335"/>
            <a:ext cx="516890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not exists </a:t>
            </a:r>
            <a:r>
              <a:rPr lang="en-US" dirty="0"/>
              <a:t>applies to data fields</a:t>
            </a:r>
            <a:br>
              <a:rPr lang="en-US" dirty="0"/>
            </a:br>
            <a:endParaRPr lang="en-US" dirty="0"/>
          </a:p>
          <a:p>
            <a:pPr marL="285750" indent="-285750">
              <a:buFont typeface="Arial" panose="020B0604020202020204" pitchFamily="34" charset="0"/>
              <a:buChar char="•"/>
            </a:pPr>
            <a:r>
              <a:rPr lang="en-US" b="1" dirty="0"/>
              <a:t>not </a:t>
            </a:r>
            <a:r>
              <a:rPr lang="en-US" b="1" dirty="0" err="1"/>
              <a:t>existsControl</a:t>
            </a:r>
            <a:r>
              <a:rPr lang="en-US" b="1" dirty="0"/>
              <a:t> </a:t>
            </a:r>
            <a:r>
              <a:rPr lang="en-US" dirty="0"/>
              <a:t>applies to control fields</a:t>
            </a:r>
            <a:br>
              <a:rPr lang="en-US" dirty="0"/>
            </a:br>
            <a:endParaRPr lang="en-US" dirty="0"/>
          </a:p>
          <a:p>
            <a:pPr marL="285750" indent="-285750">
              <a:buFont typeface="Arial" panose="020B0604020202020204" pitchFamily="34" charset="0"/>
              <a:buChar char="•"/>
            </a:pPr>
            <a:r>
              <a:rPr lang="en-US" dirty="0"/>
              <a:t>No match is found</a:t>
            </a:r>
          </a:p>
        </p:txBody>
      </p:sp>
    </p:spTree>
    <p:extLst>
      <p:ext uri="{BB962C8B-B14F-4D97-AF65-F5344CB8AC3E}">
        <p14:creationId xmlns:p14="http://schemas.microsoft.com/office/powerpoint/2010/main" val="419629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CBAE8C9-41F2-47F5-971D-4B839DAFBF56}"/>
              </a:ext>
            </a:extLst>
          </p:cNvPr>
          <p:cNvSpPr>
            <a:spLocks noGrp="1"/>
          </p:cNvSpPr>
          <p:nvPr>
            <p:ph type="title"/>
          </p:nvPr>
        </p:nvSpPr>
        <p:spPr>
          <a:xfrm>
            <a:off x="451515" y="1734857"/>
            <a:ext cx="3765483" cy="3388287"/>
          </a:xfrm>
        </p:spPr>
        <p:txBody>
          <a:bodyPr vert="horz" lIns="91440" tIns="45720" rIns="91440" bIns="45720" rtlCol="0" anchor="ctr">
            <a:normAutofit/>
          </a:bodyPr>
          <a:lstStyle/>
          <a:p>
            <a:r>
              <a:rPr lang="en-US" dirty="0"/>
              <a:t>What We’ll Cover</a:t>
            </a:r>
          </a:p>
        </p:txBody>
      </p:sp>
      <p:sp>
        <p:nvSpPr>
          <p:cNvPr id="3" name="TextBox 2">
            <a:extLst>
              <a:ext uri="{FF2B5EF4-FFF2-40B4-BE49-F238E27FC236}">
                <a16:creationId xmlns:a16="http://schemas.microsoft.com/office/drawing/2014/main" id="{7E407B4C-9D58-4C57-A972-14DB5967B11A}"/>
              </a:ext>
            </a:extLst>
          </p:cNvPr>
          <p:cNvSpPr txBox="1"/>
          <p:nvPr/>
        </p:nvSpPr>
        <p:spPr>
          <a:xfrm>
            <a:off x="6096000" y="1413924"/>
            <a:ext cx="5365218" cy="4030150"/>
          </a:xfrm>
          <a:prstGeom prst="rect">
            <a:avLst/>
          </a:prstGeom>
          <a:effectLst/>
        </p:spPr>
        <p:txBody>
          <a:bodyPr vert="horz" lIns="91440" tIns="45720" rIns="91440" bIns="45720" rtlCol="0" anchor="ctr">
            <a:normAutofit/>
          </a:bodyPr>
          <a:lstStyle/>
          <a:p>
            <a:pPr marL="285750" indent="-285750">
              <a:spcBef>
                <a:spcPct val="20000"/>
              </a:spcBef>
              <a:spcAft>
                <a:spcPts val="600"/>
              </a:spcAft>
              <a:buClr>
                <a:schemeClr val="accent1"/>
              </a:buClr>
              <a:buFont typeface="Wingdings 2" charset="2"/>
              <a:buChar char=""/>
            </a:pPr>
            <a:r>
              <a:rPr lang="en-US" dirty="0"/>
              <a:t>What are Alma normalization rules &amp; processes?</a:t>
            </a:r>
            <a:br>
              <a:rPr lang="en-US" dirty="0"/>
            </a:br>
            <a:endParaRPr lang="en-US" dirty="0"/>
          </a:p>
          <a:p>
            <a:pPr marL="285750" indent="-285750">
              <a:spcBef>
                <a:spcPct val="20000"/>
              </a:spcBef>
              <a:spcAft>
                <a:spcPts val="600"/>
              </a:spcAft>
              <a:buClr>
                <a:schemeClr val="accent1"/>
              </a:buClr>
              <a:buFont typeface="Wingdings 2" charset="2"/>
              <a:buChar char=""/>
            </a:pPr>
            <a:r>
              <a:rPr lang="en-US" dirty="0"/>
              <a:t>Rules language &amp; syntax</a:t>
            </a:r>
            <a:br>
              <a:rPr lang="en-US" dirty="0"/>
            </a:br>
            <a:endParaRPr lang="en-US" dirty="0"/>
          </a:p>
          <a:p>
            <a:pPr marL="285750" indent="-285750">
              <a:spcBef>
                <a:spcPct val="20000"/>
              </a:spcBef>
              <a:spcAft>
                <a:spcPts val="600"/>
              </a:spcAft>
              <a:buClr>
                <a:schemeClr val="accent1"/>
              </a:buClr>
              <a:buFont typeface="Wingdings 2" charset="2"/>
              <a:buChar char=""/>
            </a:pPr>
            <a:r>
              <a:rPr lang="en-US" b="1" dirty="0">
                <a:solidFill>
                  <a:srgbClr val="FFFF00"/>
                </a:solidFill>
              </a:rPr>
              <a:t>How to create &amp; test a normalization rule</a:t>
            </a:r>
            <a:br>
              <a:rPr lang="en-US" b="1" dirty="0">
                <a:solidFill>
                  <a:srgbClr val="FFFF00"/>
                </a:solidFill>
              </a:rPr>
            </a:br>
            <a:endParaRPr lang="en-US" b="1" dirty="0">
              <a:solidFill>
                <a:srgbClr val="FFFF00"/>
              </a:solidFill>
            </a:endParaRPr>
          </a:p>
          <a:p>
            <a:pPr marL="285750" indent="-285750">
              <a:spcBef>
                <a:spcPct val="20000"/>
              </a:spcBef>
              <a:spcAft>
                <a:spcPts val="600"/>
              </a:spcAft>
              <a:buClr>
                <a:schemeClr val="accent1"/>
              </a:buClr>
              <a:buFont typeface="Wingdings 2" charset="2"/>
              <a:buChar char=""/>
            </a:pPr>
            <a:r>
              <a:rPr lang="en-US" b="1" dirty="0">
                <a:solidFill>
                  <a:srgbClr val="FFFF00"/>
                </a:solidFill>
              </a:rPr>
              <a:t>How to configure a normalization process</a:t>
            </a:r>
            <a:br>
              <a:rPr lang="en-US" b="1" dirty="0">
                <a:solidFill>
                  <a:srgbClr val="FFFF00"/>
                </a:solidFill>
              </a:rPr>
            </a:br>
            <a:endParaRPr lang="en-US" b="1" dirty="0">
              <a:solidFill>
                <a:srgbClr val="FFFF00"/>
              </a:solidFill>
            </a:endParaRPr>
          </a:p>
          <a:p>
            <a:pPr marL="285750" indent="-285750">
              <a:spcBef>
                <a:spcPct val="20000"/>
              </a:spcBef>
              <a:spcAft>
                <a:spcPts val="600"/>
              </a:spcAft>
              <a:buClr>
                <a:schemeClr val="accent1"/>
              </a:buClr>
              <a:buFont typeface="Wingdings 2" charset="2"/>
              <a:buChar char=""/>
            </a:pPr>
            <a:r>
              <a:rPr lang="en-US" b="1" dirty="0">
                <a:solidFill>
                  <a:srgbClr val="FFFF00"/>
                </a:solidFill>
              </a:rPr>
              <a:t>Where &amp; how normalization processes can be executed </a:t>
            </a:r>
          </a:p>
          <a:p>
            <a:pPr>
              <a:spcBef>
                <a:spcPct val="20000"/>
              </a:spcBef>
              <a:spcAft>
                <a:spcPts val="600"/>
              </a:spcAft>
              <a:buClr>
                <a:schemeClr val="accent1"/>
              </a:buClr>
              <a:buFont typeface="Wingdings 2" charset="2"/>
              <a:buChar char=""/>
            </a:pPr>
            <a:endParaRPr lang="en-US" dirty="0"/>
          </a:p>
        </p:txBody>
      </p:sp>
    </p:spTree>
    <p:extLst>
      <p:ext uri="{BB962C8B-B14F-4D97-AF65-F5344CB8AC3E}">
        <p14:creationId xmlns:p14="http://schemas.microsoft.com/office/powerpoint/2010/main" val="3375870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C094-4A75-489A-AF5C-C18824CD99BE}"/>
              </a:ext>
            </a:extLst>
          </p:cNvPr>
          <p:cNvSpPr>
            <a:spLocks noGrp="1"/>
          </p:cNvSpPr>
          <p:nvPr>
            <p:ph type="title"/>
          </p:nvPr>
        </p:nvSpPr>
        <p:spPr/>
        <p:txBody>
          <a:bodyPr vert="horz" lIns="91440" tIns="45720" rIns="91440" bIns="45720" rtlCol="0" anchor="ctr">
            <a:normAutofit fontScale="90000"/>
          </a:bodyPr>
          <a:lstStyle/>
          <a:p>
            <a:r>
              <a:rPr lang="en-US" dirty="0"/>
              <a:t>not exists</a:t>
            </a:r>
            <a:br>
              <a:rPr lang="en-US" dirty="0"/>
            </a:br>
            <a:endParaRPr lang="en-US" dirty="0"/>
          </a:p>
        </p:txBody>
      </p:sp>
      <p:sp>
        <p:nvSpPr>
          <p:cNvPr id="5" name="TextBox 4">
            <a:extLst>
              <a:ext uri="{FF2B5EF4-FFF2-40B4-BE49-F238E27FC236}">
                <a16:creationId xmlns:a16="http://schemas.microsoft.com/office/drawing/2014/main" id="{54EF0EE2-2502-4A5E-9C8A-B8AC8B7AF284}"/>
              </a:ext>
            </a:extLst>
          </p:cNvPr>
          <p:cNvSpPr txBox="1"/>
          <p:nvPr/>
        </p:nvSpPr>
        <p:spPr>
          <a:xfrm>
            <a:off x="748977" y="2522093"/>
            <a:ext cx="10694043" cy="3108543"/>
          </a:xfrm>
          <a:prstGeom prst="rect">
            <a:avLst/>
          </a:prstGeom>
        </p:spPr>
        <p:style>
          <a:lnRef idx="2">
            <a:schemeClr val="dk1"/>
          </a:lnRef>
          <a:fillRef idx="1">
            <a:schemeClr val="lt1"/>
          </a:fillRef>
          <a:effectRef idx="0">
            <a:schemeClr val="dk1"/>
          </a:effectRef>
          <a:fontRef idx="minor">
            <a:schemeClr val="dk1"/>
          </a:fontRef>
        </p:style>
        <p:txBody>
          <a:bodyPr wrap="square" lIns="182880" rtlCol="0" anchor="t">
            <a:spAutoFit/>
          </a:bodyPr>
          <a:lstStyle/>
          <a:p>
            <a:r>
              <a:rPr lang="en-US" sz="2800" dirty="0">
                <a:latin typeface="Arial" panose="020B0604020202020204" pitchFamily="34" charset="0"/>
                <a:cs typeface="Arial" panose="020B0604020202020204" pitchFamily="34" charset="0"/>
              </a:rPr>
              <a:t>rule "Add field 973 for TSAK"</a:t>
            </a:r>
            <a:endParaRPr lang="en-US" dirty="0"/>
          </a:p>
          <a:p>
            <a:r>
              <a:rPr lang="en-US" sz="2800" dirty="0">
                <a:latin typeface="Arial" panose="020B0604020202020204" pitchFamily="34" charset="0"/>
                <a:cs typeface="Arial" panose="020B0604020202020204" pitchFamily="34" charset="0"/>
              </a:rPr>
              <a:t>when</a:t>
            </a:r>
          </a:p>
          <a:p>
            <a:r>
              <a:rPr lang="en-US" sz="2800" dirty="0">
                <a:latin typeface="Arial" panose="020B0604020202020204" pitchFamily="34" charset="0"/>
                <a:cs typeface="Arial" panose="020B0604020202020204" pitchFamily="34" charset="0"/>
              </a:rPr>
              <a:t>       (</a:t>
            </a:r>
            <a:r>
              <a:rPr lang="en-US" sz="2800" dirty="0">
                <a:highlight>
                  <a:srgbClr val="FFFF00"/>
                </a:highlight>
                <a:latin typeface="Arial" panose="020B0604020202020204" pitchFamily="34" charset="0"/>
                <a:cs typeface="Arial" panose="020B0604020202020204" pitchFamily="34" charset="0"/>
              </a:rPr>
              <a:t>not exists "973.a.Tsakopoulos Hellenic Collection"</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then</a:t>
            </a:r>
          </a:p>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addField</a:t>
            </a:r>
            <a:r>
              <a:rPr lang="en-US" sz="2800" dirty="0">
                <a:latin typeface="Arial" panose="020B0604020202020204" pitchFamily="34" charset="0"/>
                <a:cs typeface="Arial" panose="020B0604020202020204" pitchFamily="34" charset="0"/>
              </a:rPr>
              <a:t> "973.a.Tsakopoulos Hellenic Collection"</a:t>
            </a:r>
          </a:p>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addSubField</a:t>
            </a:r>
            <a:r>
              <a:rPr lang="en-US" sz="2800" dirty="0">
                <a:latin typeface="Arial" panose="020B0604020202020204" pitchFamily="34" charset="0"/>
                <a:cs typeface="Arial" panose="020B0604020202020204" pitchFamily="34" charset="0"/>
              </a:rPr>
              <a:t> "973.9.LOCAL" if (not exists "973.9.LOCAL")</a:t>
            </a:r>
          </a:p>
          <a:p>
            <a:r>
              <a:rPr lang="en-US" sz="2800" dirty="0">
                <a:latin typeface="Arial" panose="020B0604020202020204" pitchFamily="34" charset="0"/>
                <a:cs typeface="Arial" panose="020B0604020202020204" pitchFamily="34" charset="0"/>
              </a:rPr>
              <a:t>end</a:t>
            </a:r>
          </a:p>
        </p:txBody>
      </p:sp>
    </p:spTree>
    <p:extLst>
      <p:ext uri="{BB962C8B-B14F-4D97-AF65-F5344CB8AC3E}">
        <p14:creationId xmlns:p14="http://schemas.microsoft.com/office/powerpoint/2010/main" val="3925100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3" name="Picture 2"/>
          <p:cNvPicPr>
            <a:picLocks noChangeAspect="1"/>
          </p:cNvPicPr>
          <p:nvPr/>
        </p:nvPicPr>
        <p:blipFill>
          <a:blip r:embed="rId3"/>
          <a:stretch>
            <a:fillRect/>
          </a:stretch>
        </p:blipFill>
        <p:spPr>
          <a:xfrm>
            <a:off x="328009" y="2998084"/>
            <a:ext cx="5072595" cy="1302593"/>
          </a:xfrm>
          <a:prstGeom prst="rect">
            <a:avLst/>
          </a:prstGeom>
        </p:spPr>
      </p:pic>
      <p:sp>
        <p:nvSpPr>
          <p:cNvPr id="7" name="TextBox 6">
            <a:extLst>
              <a:ext uri="{FF2B5EF4-FFF2-40B4-BE49-F238E27FC236}">
                <a16:creationId xmlns:a16="http://schemas.microsoft.com/office/drawing/2014/main" id="{210DCCF2-1CDF-47C6-94A1-48F27B269179}"/>
              </a:ext>
            </a:extLst>
          </p:cNvPr>
          <p:cNvSpPr txBox="1"/>
          <p:nvPr/>
        </p:nvSpPr>
        <p:spPr>
          <a:xfrm>
            <a:off x="5879688" y="1959077"/>
            <a:ext cx="5815779" cy="338554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dirty="0">
              <a:latin typeface="Arial"/>
              <a:cs typeface="Arial"/>
            </a:endParaRPr>
          </a:p>
          <a:p>
            <a:r>
              <a:rPr lang="en-US" sz="2800" dirty="0">
                <a:latin typeface="Arial"/>
                <a:cs typeface="Arial"/>
              </a:rPr>
              <a:t>rule "add control 007"</a:t>
            </a:r>
            <a:endParaRPr lang="en-US" sz="2800" dirty="0"/>
          </a:p>
          <a:p>
            <a:r>
              <a:rPr lang="en-US" sz="2800" dirty="0">
                <a:latin typeface="Arial"/>
                <a:cs typeface="Arial"/>
              </a:rPr>
              <a:t>when</a:t>
            </a:r>
          </a:p>
          <a:p>
            <a:r>
              <a:rPr lang="en-US" sz="2800" dirty="0">
                <a:latin typeface="Arial"/>
                <a:cs typeface="Arial"/>
              </a:rPr>
              <a:t>    </a:t>
            </a:r>
            <a:r>
              <a:rPr lang="en-US" sz="2800" dirty="0">
                <a:highlight>
                  <a:srgbClr val="FFFF00"/>
                </a:highlight>
                <a:latin typeface="Arial"/>
                <a:cs typeface="Arial"/>
              </a:rPr>
              <a:t>(not </a:t>
            </a:r>
            <a:r>
              <a:rPr lang="en-US" sz="2800" dirty="0" err="1">
                <a:highlight>
                  <a:srgbClr val="FFFF00"/>
                </a:highlight>
                <a:latin typeface="Arial"/>
                <a:cs typeface="Arial"/>
              </a:rPr>
              <a:t>existsControl</a:t>
            </a:r>
            <a:r>
              <a:rPr lang="en-US" sz="2800" dirty="0">
                <a:highlight>
                  <a:srgbClr val="FFFF00"/>
                </a:highlight>
                <a:latin typeface="Arial"/>
                <a:cs typeface="Arial"/>
              </a:rPr>
              <a:t> "007")</a:t>
            </a:r>
          </a:p>
          <a:p>
            <a:r>
              <a:rPr lang="en-US" sz="2800" dirty="0">
                <a:latin typeface="Arial"/>
                <a:cs typeface="Arial"/>
              </a:rPr>
              <a:t>then</a:t>
            </a:r>
          </a:p>
          <a:p>
            <a:r>
              <a:rPr lang="en-US" sz="2800" dirty="0">
                <a:latin typeface="Arial"/>
                <a:cs typeface="Arial"/>
              </a:rPr>
              <a:t>    </a:t>
            </a:r>
            <a:r>
              <a:rPr lang="en-US" sz="2800" dirty="0" err="1">
                <a:latin typeface="Arial"/>
                <a:cs typeface="Arial"/>
              </a:rPr>
              <a:t>addControlField</a:t>
            </a:r>
            <a:r>
              <a:rPr lang="en-US" sz="2800" dirty="0">
                <a:latin typeface="Arial"/>
                <a:cs typeface="Arial"/>
              </a:rPr>
              <a:t> "007.vd#uvaizu"</a:t>
            </a:r>
          </a:p>
          <a:p>
            <a:r>
              <a:rPr lang="en-US" sz="2800" dirty="0">
                <a:latin typeface="Arial"/>
                <a:cs typeface="Arial"/>
              </a:rPr>
              <a:t>end</a:t>
            </a:r>
          </a:p>
          <a:p>
            <a:endParaRPr lang="en-US" dirty="0">
              <a:latin typeface="Arial"/>
              <a:cs typeface="Arial"/>
            </a:endParaRPr>
          </a:p>
        </p:txBody>
      </p:sp>
    </p:spTree>
    <p:extLst>
      <p:ext uri="{BB962C8B-B14F-4D97-AF65-F5344CB8AC3E}">
        <p14:creationId xmlns:p14="http://schemas.microsoft.com/office/powerpoint/2010/main" val="3913815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DBCC094-4A75-489A-AF5C-C18824CD99BE}"/>
              </a:ext>
            </a:extLst>
          </p:cNvPr>
          <p:cNvSpPr>
            <a:spLocks noGrp="1"/>
          </p:cNvSpPr>
          <p:nvPr>
            <p:ph type="title"/>
          </p:nvPr>
        </p:nvSpPr>
        <p:spPr>
          <a:xfrm>
            <a:off x="311632" y="3428999"/>
            <a:ext cx="4933285" cy="939801"/>
          </a:xfrm>
        </p:spPr>
        <p:txBody>
          <a:bodyPr vert="horz" lIns="91440" tIns="45720" rIns="91440" bIns="45720" rtlCol="0" anchor="ctr">
            <a:normAutofit fontScale="90000"/>
          </a:bodyPr>
          <a:lstStyle/>
          <a:p>
            <a:r>
              <a:rPr lang="en-US" dirty="0" err="1"/>
              <a:t>existsMoreThanOnce</a:t>
            </a:r>
            <a:br>
              <a:rPr lang="en-US" dirty="0"/>
            </a:br>
            <a:endParaRPr lang="en-US" dirty="0"/>
          </a:p>
        </p:txBody>
      </p:sp>
      <p:sp>
        <p:nvSpPr>
          <p:cNvPr id="3" name="TextBox 2"/>
          <p:cNvSpPr txBox="1"/>
          <p:nvPr/>
        </p:nvSpPr>
        <p:spPr>
          <a:xfrm>
            <a:off x="6381595" y="2892266"/>
            <a:ext cx="430437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Applies to data fields</a:t>
            </a:r>
            <a:br>
              <a:rPr lang="en-US" dirty="0"/>
            </a:br>
            <a:endParaRPr lang="en-US" dirty="0"/>
          </a:p>
          <a:p>
            <a:pPr marL="285750" indent="-285750">
              <a:buFont typeface="Arial" panose="020B0604020202020204" pitchFamily="34" charset="0"/>
              <a:buChar char="•"/>
            </a:pPr>
            <a:r>
              <a:rPr lang="en-US" dirty="0"/>
              <a:t>Multiple matches are found</a:t>
            </a:r>
            <a:br>
              <a:rPr lang="en-US" dirty="0"/>
            </a:br>
            <a:endParaRPr lang="en-US" dirty="0"/>
          </a:p>
          <a:p>
            <a:pPr marL="285750" indent="-285750">
              <a:buFont typeface="Arial" panose="020B0604020202020204" pitchFamily="34" charset="0"/>
              <a:buChar char="•"/>
            </a:pPr>
            <a:r>
              <a:rPr lang="en-US" dirty="0"/>
              <a:t>Probably more useful in indication rules</a:t>
            </a:r>
          </a:p>
        </p:txBody>
      </p:sp>
    </p:spTree>
    <p:extLst>
      <p:ext uri="{BB962C8B-B14F-4D97-AF65-F5344CB8AC3E}">
        <p14:creationId xmlns:p14="http://schemas.microsoft.com/office/powerpoint/2010/main" val="240144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6"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AF948B7-ACF4-4D2B-B387-9C48A309635D}"/>
              </a:ext>
            </a:extLst>
          </p:cNvPr>
          <p:cNvSpPr>
            <a:spLocks noGrp="1"/>
          </p:cNvSpPr>
          <p:nvPr>
            <p:ph type="title"/>
          </p:nvPr>
        </p:nvSpPr>
        <p:spPr>
          <a:xfrm>
            <a:off x="645651" y="2506674"/>
            <a:ext cx="3332231" cy="2165339"/>
          </a:xfrm>
        </p:spPr>
        <p:txBody>
          <a:bodyPr vert="horz" lIns="91440" tIns="45720" rIns="91440" bIns="45720" rtlCol="0" anchor="ctr">
            <a:normAutofit/>
          </a:bodyPr>
          <a:lstStyle/>
          <a:p>
            <a:r>
              <a:rPr lang="en-US" dirty="0"/>
              <a:t>Actions</a:t>
            </a:r>
          </a:p>
        </p:txBody>
      </p:sp>
      <p:sp>
        <p:nvSpPr>
          <p:cNvPr id="18" name="TextBox 2"/>
          <p:cNvSpPr txBox="1"/>
          <p:nvPr/>
        </p:nvSpPr>
        <p:spPr>
          <a:xfrm>
            <a:off x="6651892" y="1917701"/>
            <a:ext cx="5365218" cy="3700744"/>
          </a:xfrm>
          <a:prstGeom prst="rect">
            <a:avLst/>
          </a:prstGeom>
          <a:effectLst/>
        </p:spPr>
        <p:txBody>
          <a:bodyPr vert="horz" lIns="91440" tIns="45720" rIns="91440" bIns="45720" rtlCol="0" anchor="ctr">
            <a:normAutofit fontScale="92500" lnSpcReduction="10000"/>
          </a:bodyPr>
          <a:lstStyle/>
          <a:p>
            <a:pPr marL="285750" indent="-285750">
              <a:spcBef>
                <a:spcPct val="20000"/>
              </a:spcBef>
              <a:spcAft>
                <a:spcPts val="600"/>
              </a:spcAft>
              <a:buClr>
                <a:schemeClr val="accent1"/>
              </a:buClr>
              <a:buFont typeface="Wingdings 2" charset="2"/>
              <a:buChar char=""/>
            </a:pPr>
            <a:r>
              <a:rPr lang="en-US" dirty="0" err="1"/>
              <a:t>addField</a:t>
            </a:r>
            <a:br>
              <a:rPr lang="en-US" dirty="0"/>
            </a:br>
            <a:endParaRPr lang="en-US" dirty="0"/>
          </a:p>
          <a:p>
            <a:pPr marL="285750" indent="-285750">
              <a:spcBef>
                <a:spcPct val="20000"/>
              </a:spcBef>
              <a:spcAft>
                <a:spcPts val="600"/>
              </a:spcAft>
              <a:buClr>
                <a:schemeClr val="accent1"/>
              </a:buClr>
              <a:buFont typeface="Wingdings 2" charset="2"/>
              <a:buChar char=""/>
            </a:pPr>
            <a:r>
              <a:rPr lang="en-US" dirty="0" err="1"/>
              <a:t>removeField</a:t>
            </a:r>
            <a:br>
              <a:rPr lang="en-US" dirty="0"/>
            </a:br>
            <a:endParaRPr lang="en-US" dirty="0"/>
          </a:p>
          <a:p>
            <a:pPr marL="285750" indent="-285750">
              <a:spcBef>
                <a:spcPct val="20000"/>
              </a:spcBef>
              <a:spcAft>
                <a:spcPts val="600"/>
              </a:spcAft>
              <a:buClr>
                <a:schemeClr val="accent1"/>
              </a:buClr>
              <a:buFont typeface="Wingdings 2" charset="2"/>
              <a:buChar char=""/>
            </a:pPr>
            <a:r>
              <a:rPr lang="en-US" dirty="0" err="1"/>
              <a:t>addSubField</a:t>
            </a:r>
            <a:br>
              <a:rPr lang="en-US" dirty="0"/>
            </a:br>
            <a:endParaRPr lang="en-US" dirty="0"/>
          </a:p>
          <a:p>
            <a:pPr marL="285750" indent="-285750">
              <a:spcBef>
                <a:spcPct val="20000"/>
              </a:spcBef>
              <a:spcAft>
                <a:spcPts val="600"/>
              </a:spcAft>
              <a:buClr>
                <a:schemeClr val="accent1"/>
              </a:buClr>
              <a:buFont typeface="Wingdings 2" charset="2"/>
              <a:buChar char=""/>
            </a:pPr>
            <a:r>
              <a:rPr lang="en-US" dirty="0" err="1"/>
              <a:t>removeSubField</a:t>
            </a:r>
            <a:br>
              <a:rPr lang="en-US" dirty="0"/>
            </a:br>
            <a:endParaRPr lang="en-US" dirty="0"/>
          </a:p>
          <a:p>
            <a:pPr marL="285750" indent="-285750">
              <a:spcBef>
                <a:spcPct val="20000"/>
              </a:spcBef>
              <a:spcAft>
                <a:spcPts val="600"/>
              </a:spcAft>
              <a:buClr>
                <a:schemeClr val="accent1"/>
              </a:buClr>
              <a:buFont typeface="Wingdings 2" charset="2"/>
              <a:buChar char=""/>
            </a:pPr>
            <a:r>
              <a:rPr lang="en-US" dirty="0" err="1"/>
              <a:t>addControlField</a:t>
            </a:r>
            <a:br>
              <a:rPr lang="en-US" dirty="0"/>
            </a:br>
            <a:endParaRPr lang="en-US" dirty="0"/>
          </a:p>
          <a:p>
            <a:pPr marL="285750" indent="-285750">
              <a:spcBef>
                <a:spcPct val="20000"/>
              </a:spcBef>
              <a:spcAft>
                <a:spcPts val="600"/>
              </a:spcAft>
              <a:buClr>
                <a:schemeClr val="accent1"/>
              </a:buClr>
              <a:buFont typeface="Wingdings 2" charset="2"/>
              <a:buChar char=""/>
            </a:pPr>
            <a:r>
              <a:rPr lang="en-US" dirty="0" err="1"/>
              <a:t>removeControlField</a:t>
            </a:r>
            <a:br>
              <a:rPr lang="en-US" dirty="0"/>
            </a:br>
            <a:endParaRPr lang="en-US" dirty="0"/>
          </a:p>
          <a:p>
            <a:pPr marL="285750" indent="-285750">
              <a:spcBef>
                <a:spcPct val="20000"/>
              </a:spcBef>
              <a:spcAft>
                <a:spcPts val="600"/>
              </a:spcAft>
              <a:buClr>
                <a:schemeClr val="accent1"/>
              </a:buClr>
              <a:buFont typeface="Wingdings 2" charset="2"/>
              <a:buChar char=""/>
            </a:pPr>
            <a:endParaRPr lang="en-US" dirty="0"/>
          </a:p>
        </p:txBody>
      </p:sp>
      <p:sp>
        <p:nvSpPr>
          <p:cNvPr id="3" name="TextBox 2">
            <a:extLst>
              <a:ext uri="{FF2B5EF4-FFF2-40B4-BE49-F238E27FC236}">
                <a16:creationId xmlns:a16="http://schemas.microsoft.com/office/drawing/2014/main" id="{CE015C92-0B8C-48EA-A051-DB1E69AAB2F3}"/>
              </a:ext>
            </a:extLst>
          </p:cNvPr>
          <p:cNvSpPr txBox="1"/>
          <p:nvPr/>
        </p:nvSpPr>
        <p:spPr>
          <a:xfrm>
            <a:off x="5391151" y="6053556"/>
            <a:ext cx="3943350" cy="369332"/>
          </a:xfrm>
          <a:prstGeom prst="rect">
            <a:avLst/>
          </a:prstGeom>
          <a:noFill/>
        </p:spPr>
        <p:txBody>
          <a:bodyPr wrap="square" rtlCol="0">
            <a:spAutoFit/>
          </a:bodyPr>
          <a:lstStyle/>
          <a:p>
            <a:pPr algn="ctr"/>
            <a:r>
              <a:rPr lang="en-US" dirty="0">
                <a:hlinkClick r:id="rId3"/>
              </a:rPr>
              <a:t>Complete list of actions</a:t>
            </a:r>
            <a:endParaRPr lang="en-US" dirty="0"/>
          </a:p>
        </p:txBody>
      </p:sp>
    </p:spTree>
    <p:extLst>
      <p:ext uri="{BB962C8B-B14F-4D97-AF65-F5344CB8AC3E}">
        <p14:creationId xmlns:p14="http://schemas.microsoft.com/office/powerpoint/2010/main" val="352777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948B7-ACF4-4D2B-B387-9C48A309635D}"/>
              </a:ext>
            </a:extLst>
          </p:cNvPr>
          <p:cNvSpPr>
            <a:spLocks noGrp="1"/>
          </p:cNvSpPr>
          <p:nvPr>
            <p:ph type="title"/>
          </p:nvPr>
        </p:nvSpPr>
        <p:spPr>
          <a:xfrm>
            <a:off x="2045977" y="5340033"/>
            <a:ext cx="6650128" cy="1266041"/>
          </a:xfrm>
        </p:spPr>
        <p:txBody>
          <a:bodyPr vert="horz" lIns="91440" tIns="45720" rIns="91440" bIns="45720" rtlCol="0" anchor="ctr">
            <a:normAutofit fontScale="90000"/>
          </a:bodyPr>
          <a:lstStyle/>
          <a:p>
            <a:r>
              <a:rPr lang="en-US" dirty="0" err="1"/>
              <a:t>addField</a:t>
            </a:r>
            <a:r>
              <a:rPr lang="en-US" dirty="0"/>
              <a:t>, </a:t>
            </a:r>
            <a:r>
              <a:rPr lang="en-US" dirty="0" err="1"/>
              <a:t>addSubField</a:t>
            </a:r>
            <a:endParaRPr lang="en-US" dirty="0"/>
          </a:p>
        </p:txBody>
      </p:sp>
      <p:sp>
        <p:nvSpPr>
          <p:cNvPr id="3" name="TextBox 2">
            <a:extLst>
              <a:ext uri="{FF2B5EF4-FFF2-40B4-BE49-F238E27FC236}">
                <a16:creationId xmlns:a16="http://schemas.microsoft.com/office/drawing/2014/main" id="{E29B1B1D-EACF-4B83-8C86-FF191BA3AF68}"/>
              </a:ext>
            </a:extLst>
          </p:cNvPr>
          <p:cNvSpPr txBox="1"/>
          <p:nvPr/>
        </p:nvSpPr>
        <p:spPr>
          <a:xfrm>
            <a:off x="1086464" y="963561"/>
            <a:ext cx="10596714" cy="3108543"/>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a:cs typeface="Arial"/>
              </a:rPr>
              <a:t>rule "Add field 973 for TSAK"</a:t>
            </a:r>
          </a:p>
          <a:p>
            <a:r>
              <a:rPr lang="en-US" sz="2800" dirty="0">
                <a:latin typeface="Arial"/>
                <a:cs typeface="Arial"/>
              </a:rPr>
              <a:t>when</a:t>
            </a:r>
          </a:p>
          <a:p>
            <a:r>
              <a:rPr lang="en-US" sz="2800" dirty="0">
                <a:latin typeface="Arial"/>
                <a:cs typeface="Arial"/>
              </a:rPr>
              <a:t>       (not exists "973.a.Tsakopoulos Hellenic Collection")</a:t>
            </a:r>
          </a:p>
          <a:p>
            <a:r>
              <a:rPr lang="en-US" sz="2800" dirty="0">
                <a:latin typeface="Arial"/>
                <a:cs typeface="Arial"/>
              </a:rPr>
              <a:t>then</a:t>
            </a:r>
          </a:p>
          <a:p>
            <a:r>
              <a:rPr lang="en-US" sz="2800" dirty="0">
                <a:latin typeface="Arial"/>
                <a:cs typeface="Arial"/>
              </a:rPr>
              <a:t>       </a:t>
            </a:r>
            <a:r>
              <a:rPr lang="en-US" sz="2800" dirty="0" err="1">
                <a:highlight>
                  <a:srgbClr val="FFFF00"/>
                </a:highlight>
                <a:latin typeface="Arial"/>
                <a:cs typeface="Arial"/>
              </a:rPr>
              <a:t>addField</a:t>
            </a:r>
            <a:r>
              <a:rPr lang="en-US" sz="2800" dirty="0">
                <a:latin typeface="Arial"/>
                <a:cs typeface="Arial"/>
              </a:rPr>
              <a:t> "973.a.Tsakopoulos Hellenic Collection"</a:t>
            </a:r>
          </a:p>
          <a:p>
            <a:r>
              <a:rPr lang="en-US" sz="2800" dirty="0">
                <a:latin typeface="Arial"/>
                <a:cs typeface="Arial"/>
              </a:rPr>
              <a:t>       </a:t>
            </a:r>
            <a:r>
              <a:rPr lang="en-US" sz="2800" dirty="0" err="1">
                <a:highlight>
                  <a:srgbClr val="FFFF00"/>
                </a:highlight>
                <a:latin typeface="Arial"/>
                <a:cs typeface="Arial"/>
              </a:rPr>
              <a:t>addSubField</a:t>
            </a:r>
            <a:r>
              <a:rPr lang="en-US" sz="2800" dirty="0">
                <a:latin typeface="Arial"/>
                <a:cs typeface="Arial"/>
              </a:rPr>
              <a:t> "973.9.LOCAL" if (not exists "973.9.LOCAL")</a:t>
            </a:r>
          </a:p>
          <a:p>
            <a:r>
              <a:rPr lang="en-US" sz="2800" dirty="0">
                <a:latin typeface="Arial"/>
                <a:cs typeface="Arial"/>
              </a:rPr>
              <a:t>end</a:t>
            </a:r>
          </a:p>
        </p:txBody>
      </p:sp>
    </p:spTree>
    <p:extLst>
      <p:ext uri="{BB962C8B-B14F-4D97-AF65-F5344CB8AC3E}">
        <p14:creationId xmlns:p14="http://schemas.microsoft.com/office/powerpoint/2010/main" val="990120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948B7-ACF4-4D2B-B387-9C48A309635D}"/>
              </a:ext>
            </a:extLst>
          </p:cNvPr>
          <p:cNvSpPr>
            <a:spLocks noGrp="1"/>
          </p:cNvSpPr>
          <p:nvPr>
            <p:ph type="title"/>
          </p:nvPr>
        </p:nvSpPr>
        <p:spPr>
          <a:xfrm>
            <a:off x="2832558" y="5315452"/>
            <a:ext cx="6650128" cy="1266041"/>
          </a:xfrm>
        </p:spPr>
        <p:txBody>
          <a:bodyPr vert="horz" lIns="91440" tIns="45720" rIns="91440" bIns="45720" rtlCol="0" anchor="ctr">
            <a:normAutofit/>
          </a:bodyPr>
          <a:lstStyle/>
          <a:p>
            <a:pPr algn="ctr"/>
            <a:r>
              <a:rPr lang="en-US"/>
              <a:t>addControlField</a:t>
            </a:r>
            <a:endParaRPr lang="en-US" dirty="0"/>
          </a:p>
        </p:txBody>
      </p:sp>
      <p:sp>
        <p:nvSpPr>
          <p:cNvPr id="8" name="TextBox 7">
            <a:extLst>
              <a:ext uri="{FF2B5EF4-FFF2-40B4-BE49-F238E27FC236}">
                <a16:creationId xmlns:a16="http://schemas.microsoft.com/office/drawing/2014/main" id="{587A3C3E-2301-40A6-9B3A-4E61A49F9C52}"/>
              </a:ext>
            </a:extLst>
          </p:cNvPr>
          <p:cNvSpPr txBox="1"/>
          <p:nvPr/>
        </p:nvSpPr>
        <p:spPr>
          <a:xfrm>
            <a:off x="2610462" y="496528"/>
            <a:ext cx="7007940" cy="3754874"/>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dirty="0">
              <a:latin typeface="Arial"/>
              <a:cs typeface="Arial"/>
            </a:endParaRPr>
          </a:p>
          <a:p>
            <a:r>
              <a:rPr lang="en-US" sz="3200" dirty="0">
                <a:latin typeface="Arial"/>
                <a:cs typeface="Arial"/>
              </a:rPr>
              <a:t>rule "add control 007"</a:t>
            </a:r>
            <a:endParaRPr lang="en-US" sz="3200"/>
          </a:p>
          <a:p>
            <a:r>
              <a:rPr lang="en-US" sz="3200" dirty="0">
                <a:latin typeface="Arial"/>
                <a:cs typeface="Arial"/>
              </a:rPr>
              <a:t>when</a:t>
            </a:r>
          </a:p>
          <a:p>
            <a:r>
              <a:rPr lang="en-US" sz="3200" dirty="0">
                <a:latin typeface="Arial"/>
                <a:cs typeface="Arial"/>
              </a:rPr>
              <a:t>    (not </a:t>
            </a:r>
            <a:r>
              <a:rPr lang="en-US" sz="3200" dirty="0" err="1">
                <a:latin typeface="Arial"/>
                <a:cs typeface="Arial"/>
              </a:rPr>
              <a:t>existsControl</a:t>
            </a:r>
            <a:r>
              <a:rPr lang="en-US" sz="3200" dirty="0">
                <a:latin typeface="Arial"/>
                <a:cs typeface="Arial"/>
              </a:rPr>
              <a:t> "007")</a:t>
            </a:r>
          </a:p>
          <a:p>
            <a:r>
              <a:rPr lang="en-US" sz="3200" dirty="0">
                <a:latin typeface="Arial"/>
                <a:cs typeface="Arial"/>
              </a:rPr>
              <a:t>then</a:t>
            </a:r>
          </a:p>
          <a:p>
            <a:r>
              <a:rPr lang="en-US" sz="3200" dirty="0">
                <a:latin typeface="Arial"/>
                <a:cs typeface="Arial"/>
              </a:rPr>
              <a:t>    </a:t>
            </a:r>
            <a:r>
              <a:rPr lang="en-US" sz="3200" dirty="0" err="1">
                <a:highlight>
                  <a:srgbClr val="FFFF00"/>
                </a:highlight>
                <a:latin typeface="Arial"/>
                <a:cs typeface="Arial"/>
              </a:rPr>
              <a:t>addControlField</a:t>
            </a:r>
            <a:r>
              <a:rPr lang="en-US" sz="3200" dirty="0">
                <a:latin typeface="Arial"/>
                <a:cs typeface="Arial"/>
              </a:rPr>
              <a:t> "007.vd#uvaizu"</a:t>
            </a:r>
          </a:p>
          <a:p>
            <a:r>
              <a:rPr lang="en-US" sz="3200" dirty="0">
                <a:latin typeface="Arial"/>
                <a:cs typeface="Arial"/>
              </a:rPr>
              <a:t>end</a:t>
            </a:r>
          </a:p>
          <a:p>
            <a:endParaRPr lang="en-US" dirty="0">
              <a:latin typeface="Arial"/>
              <a:cs typeface="Arial"/>
            </a:endParaRPr>
          </a:p>
        </p:txBody>
      </p:sp>
    </p:spTree>
    <p:extLst>
      <p:ext uri="{BB962C8B-B14F-4D97-AF65-F5344CB8AC3E}">
        <p14:creationId xmlns:p14="http://schemas.microsoft.com/office/powerpoint/2010/main" val="3231142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948B7-ACF4-4D2B-B387-9C48A309635D}"/>
              </a:ext>
            </a:extLst>
          </p:cNvPr>
          <p:cNvSpPr>
            <a:spLocks noGrp="1"/>
          </p:cNvSpPr>
          <p:nvPr>
            <p:ph type="title"/>
          </p:nvPr>
        </p:nvSpPr>
        <p:spPr>
          <a:xfrm>
            <a:off x="2721945" y="5303162"/>
            <a:ext cx="6650128" cy="1266041"/>
          </a:xfrm>
        </p:spPr>
        <p:txBody>
          <a:bodyPr vert="horz" lIns="91440" tIns="45720" rIns="91440" bIns="45720" rtlCol="0" anchor="ctr">
            <a:normAutofit/>
          </a:bodyPr>
          <a:lstStyle/>
          <a:p>
            <a:pPr algn="ctr"/>
            <a:r>
              <a:rPr lang="en-US" dirty="0" err="1"/>
              <a:t>removeField</a:t>
            </a:r>
          </a:p>
        </p:txBody>
      </p:sp>
      <p:sp>
        <p:nvSpPr>
          <p:cNvPr id="3" name="TextBox 2">
            <a:extLst>
              <a:ext uri="{FF2B5EF4-FFF2-40B4-BE49-F238E27FC236}">
                <a16:creationId xmlns:a16="http://schemas.microsoft.com/office/drawing/2014/main" id="{E29B1B1D-EACF-4B83-8C86-FF191BA3AF68}"/>
              </a:ext>
            </a:extLst>
          </p:cNvPr>
          <p:cNvSpPr txBox="1"/>
          <p:nvPr/>
        </p:nvSpPr>
        <p:spPr>
          <a:xfrm>
            <a:off x="447368" y="1221658"/>
            <a:ext cx="11395584" cy="2492990"/>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latin typeface="Arial"/>
                <a:cs typeface="Arial"/>
              </a:rPr>
              <a:t>rule "remove 590 restriction note"</a:t>
            </a:r>
            <a:endParaRPr lang="en-US" sz="2600"/>
          </a:p>
          <a:p>
            <a:r>
              <a:rPr lang="en-US" sz="2600" dirty="0">
                <a:latin typeface="Arial"/>
                <a:cs typeface="Arial"/>
              </a:rPr>
              <a:t>when</a:t>
            </a:r>
            <a:endParaRPr lang="en-US" sz="2600"/>
          </a:p>
          <a:p>
            <a:r>
              <a:rPr lang="en-US" sz="2600" dirty="0">
                <a:latin typeface="Arial"/>
                <a:cs typeface="Arial"/>
              </a:rPr>
              <a:t>(TRUE)</a:t>
            </a:r>
            <a:endParaRPr lang="en-US" sz="2600"/>
          </a:p>
          <a:p>
            <a:r>
              <a:rPr lang="en-US" sz="2600" dirty="0">
                <a:latin typeface="Arial"/>
                <a:cs typeface="Arial"/>
              </a:rPr>
              <a:t>then</a:t>
            </a:r>
            <a:endParaRPr lang="en-US" sz="2600"/>
          </a:p>
          <a:p>
            <a:r>
              <a:rPr lang="en-US" sz="2600" dirty="0" err="1">
                <a:highlight>
                  <a:srgbClr val="FFFF00"/>
                </a:highlight>
                <a:latin typeface="Arial"/>
                <a:cs typeface="Arial"/>
              </a:rPr>
              <a:t>removeField</a:t>
            </a:r>
            <a:r>
              <a:rPr lang="en-US" sz="2600" dirty="0">
                <a:latin typeface="Arial"/>
                <a:cs typeface="Arial"/>
              </a:rPr>
              <a:t> "590" if (exists "590.a.Available only*enrolled in this course*")</a:t>
            </a:r>
            <a:endParaRPr lang="en-US" sz="2600"/>
          </a:p>
          <a:p>
            <a:r>
              <a:rPr lang="en-US" sz="2600" dirty="0">
                <a:latin typeface="Arial"/>
                <a:cs typeface="Arial"/>
              </a:rPr>
              <a:t>end</a:t>
            </a:r>
            <a:endParaRPr lang="en-US" sz="2600" dirty="0"/>
          </a:p>
        </p:txBody>
      </p:sp>
    </p:spTree>
    <p:extLst>
      <p:ext uri="{BB962C8B-B14F-4D97-AF65-F5344CB8AC3E}">
        <p14:creationId xmlns:p14="http://schemas.microsoft.com/office/powerpoint/2010/main" val="72012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948B7-ACF4-4D2B-B387-9C48A309635D}"/>
              </a:ext>
            </a:extLst>
          </p:cNvPr>
          <p:cNvSpPr>
            <a:spLocks noGrp="1"/>
          </p:cNvSpPr>
          <p:nvPr>
            <p:ph type="title"/>
          </p:nvPr>
        </p:nvSpPr>
        <p:spPr>
          <a:xfrm>
            <a:off x="2721945" y="5303162"/>
            <a:ext cx="6650128" cy="1266041"/>
          </a:xfrm>
        </p:spPr>
        <p:txBody>
          <a:bodyPr vert="horz" lIns="91440" tIns="45720" rIns="91440" bIns="45720" rtlCol="0" anchor="ctr">
            <a:normAutofit/>
          </a:bodyPr>
          <a:lstStyle/>
          <a:p>
            <a:pPr algn="ctr"/>
            <a:r>
              <a:rPr lang="en-US" dirty="0" err="1"/>
              <a:t>removeSubField</a:t>
            </a:r>
          </a:p>
        </p:txBody>
      </p:sp>
      <p:sp>
        <p:nvSpPr>
          <p:cNvPr id="3" name="TextBox 2">
            <a:extLst>
              <a:ext uri="{FF2B5EF4-FFF2-40B4-BE49-F238E27FC236}">
                <a16:creationId xmlns:a16="http://schemas.microsoft.com/office/drawing/2014/main" id="{E29B1B1D-EACF-4B83-8C86-FF191BA3AF68}"/>
              </a:ext>
            </a:extLst>
          </p:cNvPr>
          <p:cNvSpPr txBox="1"/>
          <p:nvPr/>
        </p:nvSpPr>
        <p:spPr>
          <a:xfrm>
            <a:off x="435078" y="1344561"/>
            <a:ext cx="11395584" cy="2677656"/>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a:cs typeface="Arial"/>
              </a:rPr>
              <a:t>rule "remove 852 subfield z if it has unavailable for overnight"</a:t>
            </a:r>
            <a:endParaRPr lang="en-US" sz="2800" dirty="0"/>
          </a:p>
          <a:p>
            <a:r>
              <a:rPr lang="en-US" sz="2800" dirty="0">
                <a:latin typeface="Arial"/>
                <a:cs typeface="Arial"/>
              </a:rPr>
              <a:t>when</a:t>
            </a:r>
            <a:endParaRPr lang="en-US" sz="2800" dirty="0"/>
          </a:p>
          <a:p>
            <a:r>
              <a:rPr lang="en-US" sz="2800" dirty="0">
                <a:latin typeface="Arial"/>
                <a:cs typeface="Arial"/>
              </a:rPr>
              <a:t>(TRUE)</a:t>
            </a:r>
            <a:endParaRPr lang="en-US" sz="2800" dirty="0"/>
          </a:p>
          <a:p>
            <a:r>
              <a:rPr lang="en-US" sz="2800" dirty="0">
                <a:latin typeface="Arial"/>
                <a:cs typeface="Arial"/>
              </a:rPr>
              <a:t>then</a:t>
            </a:r>
            <a:endParaRPr lang="en-US" sz="2800" dirty="0"/>
          </a:p>
          <a:p>
            <a:r>
              <a:rPr lang="en-US" sz="2800" dirty="0" err="1">
                <a:highlight>
                  <a:srgbClr val="FFFF00"/>
                </a:highlight>
                <a:latin typeface="Arial"/>
                <a:cs typeface="Arial"/>
              </a:rPr>
              <a:t>removeSubField</a:t>
            </a:r>
            <a:r>
              <a:rPr lang="en-US" sz="2800" dirty="0">
                <a:latin typeface="Arial"/>
                <a:cs typeface="Arial"/>
              </a:rPr>
              <a:t> "852.z" if (exists "852.z.*unavailable for overnight*")</a:t>
            </a:r>
            <a:endParaRPr lang="en-US" sz="2800" dirty="0"/>
          </a:p>
          <a:p>
            <a:r>
              <a:rPr lang="en-US" sz="2800" dirty="0">
                <a:latin typeface="Arial"/>
                <a:cs typeface="Arial"/>
              </a:rPr>
              <a:t>end</a:t>
            </a:r>
            <a:endParaRPr lang="en-US" sz="2800" dirty="0"/>
          </a:p>
        </p:txBody>
      </p:sp>
    </p:spTree>
    <p:extLst>
      <p:ext uri="{BB962C8B-B14F-4D97-AF65-F5344CB8AC3E}">
        <p14:creationId xmlns:p14="http://schemas.microsoft.com/office/powerpoint/2010/main" val="1815849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6"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AF948B7-ACF4-4D2B-B387-9C48A309635D}"/>
              </a:ext>
            </a:extLst>
          </p:cNvPr>
          <p:cNvSpPr>
            <a:spLocks noGrp="1"/>
          </p:cNvSpPr>
          <p:nvPr>
            <p:ph type="title"/>
          </p:nvPr>
        </p:nvSpPr>
        <p:spPr>
          <a:xfrm>
            <a:off x="759686" y="2085985"/>
            <a:ext cx="3377682" cy="3285011"/>
          </a:xfrm>
        </p:spPr>
        <p:txBody>
          <a:bodyPr vert="horz" lIns="91440" tIns="45720" rIns="91440" bIns="45720" rtlCol="0" anchor="ctr">
            <a:normAutofit/>
          </a:bodyPr>
          <a:lstStyle/>
          <a:p>
            <a:r>
              <a:rPr lang="en-US" dirty="0"/>
              <a:t>Actions</a:t>
            </a:r>
          </a:p>
        </p:txBody>
      </p:sp>
      <p:sp>
        <p:nvSpPr>
          <p:cNvPr id="18" name="TextBox 2"/>
          <p:cNvSpPr txBox="1"/>
          <p:nvPr/>
        </p:nvSpPr>
        <p:spPr>
          <a:xfrm>
            <a:off x="6191667" y="2802770"/>
            <a:ext cx="5365218" cy="1851440"/>
          </a:xfrm>
          <a:prstGeom prst="rect">
            <a:avLst/>
          </a:prstGeom>
          <a:effectLst/>
        </p:spPr>
        <p:txBody>
          <a:bodyPr vert="horz" lIns="91440" tIns="45720" rIns="91440" bIns="45720" rtlCol="0" anchor="ctr">
            <a:normAutofit/>
          </a:bodyPr>
          <a:lstStyle/>
          <a:p>
            <a:pPr marL="285750" indent="-285750">
              <a:spcBef>
                <a:spcPct val="20000"/>
              </a:spcBef>
              <a:spcAft>
                <a:spcPts val="600"/>
              </a:spcAft>
              <a:buClr>
                <a:schemeClr val="accent1"/>
              </a:buClr>
              <a:buFont typeface="Wingdings 2" charset="2"/>
              <a:buChar char=""/>
            </a:pPr>
            <a:r>
              <a:rPr lang="en-US" dirty="0" err="1"/>
              <a:t>replaceContents</a:t>
            </a:r>
            <a:br>
              <a:rPr lang="en-US" dirty="0"/>
            </a:br>
            <a:endParaRPr lang="en-US" dirty="0"/>
          </a:p>
          <a:p>
            <a:pPr marL="285750" indent="-285750">
              <a:spcBef>
                <a:spcPct val="20000"/>
              </a:spcBef>
              <a:spcAft>
                <a:spcPts val="600"/>
              </a:spcAft>
              <a:buClr>
                <a:schemeClr val="accent1"/>
              </a:buClr>
              <a:buFont typeface="Wingdings 2" charset="2"/>
              <a:buChar char=""/>
            </a:pPr>
            <a:r>
              <a:rPr lang="en-US" dirty="0" err="1"/>
              <a:t>replaceControlContents</a:t>
            </a:r>
            <a:br>
              <a:rPr lang="en-US" dirty="0"/>
            </a:br>
            <a:endParaRPr lang="en-US" dirty="0"/>
          </a:p>
        </p:txBody>
      </p:sp>
    </p:spTree>
    <p:extLst>
      <p:ext uri="{BB962C8B-B14F-4D97-AF65-F5344CB8AC3E}">
        <p14:creationId xmlns:p14="http://schemas.microsoft.com/office/powerpoint/2010/main" val="3633363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948B7-ACF4-4D2B-B387-9C48A309635D}"/>
              </a:ext>
            </a:extLst>
          </p:cNvPr>
          <p:cNvSpPr>
            <a:spLocks noGrp="1"/>
          </p:cNvSpPr>
          <p:nvPr>
            <p:ph type="title"/>
          </p:nvPr>
        </p:nvSpPr>
        <p:spPr>
          <a:xfrm>
            <a:off x="846871" y="5114492"/>
            <a:ext cx="10561418" cy="1468800"/>
          </a:xfrm>
        </p:spPr>
        <p:txBody>
          <a:bodyPr vert="horz" lIns="91440" tIns="45720" rIns="91440" bIns="45720" rtlCol="0" anchor="ctr">
            <a:normAutofit/>
          </a:bodyPr>
          <a:lstStyle/>
          <a:p>
            <a:pPr algn="ctr"/>
            <a:r>
              <a:rPr lang="en-US" dirty="0"/>
              <a:t>replace … with </a:t>
            </a:r>
          </a:p>
        </p:txBody>
      </p:sp>
      <p:sp>
        <p:nvSpPr>
          <p:cNvPr id="5" name="TextBox 4">
            <a:extLst>
              <a:ext uri="{FF2B5EF4-FFF2-40B4-BE49-F238E27FC236}">
                <a16:creationId xmlns:a16="http://schemas.microsoft.com/office/drawing/2014/main" id="{12E07BC6-743A-49FF-885F-BA2DCB5CA973}"/>
              </a:ext>
            </a:extLst>
          </p:cNvPr>
          <p:cNvSpPr txBox="1"/>
          <p:nvPr/>
        </p:nvSpPr>
        <p:spPr>
          <a:xfrm>
            <a:off x="385916" y="1430593"/>
            <a:ext cx="11469327" cy="243143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dirty="0">
              <a:latin typeface="Arial"/>
              <a:cs typeface="Arial"/>
            </a:endParaRPr>
          </a:p>
          <a:p>
            <a:r>
              <a:rPr lang="en-US" sz="1400" dirty="0">
                <a:latin typeface="Arial"/>
                <a:cs typeface="Arial"/>
              </a:rPr>
              <a:t>rule "host bib records change title 245 $a"</a:t>
            </a:r>
            <a:endParaRPr lang="en-US" dirty="0"/>
          </a:p>
          <a:p>
            <a:r>
              <a:rPr lang="en-US" sz="1400" dirty="0">
                <a:latin typeface="Arial"/>
                <a:cs typeface="Arial"/>
              </a:rPr>
              <a:t>when</a:t>
            </a:r>
          </a:p>
          <a:p>
            <a:r>
              <a:rPr lang="en-US" sz="1400" dirty="0">
                <a:latin typeface="Arial"/>
                <a:cs typeface="Arial"/>
              </a:rPr>
              <a:t>(TRUE)</a:t>
            </a:r>
          </a:p>
          <a:p>
            <a:r>
              <a:rPr lang="en-US" sz="1400" dirty="0">
                <a:latin typeface="Arial"/>
                <a:cs typeface="Arial"/>
              </a:rPr>
              <a:t>then</a:t>
            </a:r>
          </a:p>
          <a:p>
            <a:r>
              <a:rPr lang="en-US" sz="1400" dirty="0" err="1">
                <a:highlight>
                  <a:srgbClr val="FFFF00"/>
                </a:highlight>
                <a:latin typeface="Arial"/>
                <a:cs typeface="Arial"/>
              </a:rPr>
              <a:t>replaceContents</a:t>
            </a:r>
            <a:r>
              <a:rPr lang="en-US" sz="1400" dirty="0">
                <a:latin typeface="Arial"/>
                <a:cs typeface="Arial"/>
              </a:rPr>
              <a:t> "245.a.Host bibliographic record for </a:t>
            </a:r>
            <a:r>
              <a:rPr lang="en-US" sz="1400" dirty="0" err="1">
                <a:latin typeface="Arial"/>
                <a:cs typeface="Arial"/>
              </a:rPr>
              <a:t>boundwith</a:t>
            </a:r>
            <a:r>
              <a:rPr lang="en-US" sz="1400" dirty="0">
                <a:latin typeface="Arial"/>
                <a:cs typeface="Arial"/>
              </a:rPr>
              <a:t> item barcode" </a:t>
            </a:r>
            <a:r>
              <a:rPr lang="en-US" sz="1400" dirty="0">
                <a:highlight>
                  <a:srgbClr val="FFFF00"/>
                </a:highlight>
                <a:latin typeface="Arial"/>
                <a:cs typeface="Arial"/>
              </a:rPr>
              <a:t>with</a:t>
            </a:r>
            <a:r>
              <a:rPr lang="en-US" sz="1400" dirty="0">
                <a:latin typeface="Arial"/>
                <a:cs typeface="Arial"/>
              </a:rPr>
              <a:t> "Multiple titles bound as a single volume with the barcode"</a:t>
            </a:r>
          </a:p>
          <a:p>
            <a:r>
              <a:rPr lang="en-US" sz="1400" dirty="0">
                <a:latin typeface="Arial"/>
                <a:cs typeface="Arial"/>
              </a:rPr>
              <a:t>end</a:t>
            </a:r>
          </a:p>
          <a:p>
            <a:pPr algn="ctr"/>
            <a:br>
              <a:rPr lang="en-US" dirty="0"/>
            </a:br>
            <a:endParaRPr lang="en-US" dirty="0"/>
          </a:p>
          <a:p>
            <a:pPr algn="ctr"/>
            <a:endParaRPr lang="en-US" dirty="0"/>
          </a:p>
        </p:txBody>
      </p:sp>
    </p:spTree>
    <p:extLst>
      <p:ext uri="{BB962C8B-B14F-4D97-AF65-F5344CB8AC3E}">
        <p14:creationId xmlns:p14="http://schemas.microsoft.com/office/powerpoint/2010/main" val="166329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3B01E5-C175-43A0-B104-A7D254BA4E4C}"/>
              </a:ext>
            </a:extLst>
          </p:cNvPr>
          <p:cNvSpPr>
            <a:spLocks noGrp="1"/>
          </p:cNvSpPr>
          <p:nvPr>
            <p:ph type="title"/>
          </p:nvPr>
        </p:nvSpPr>
        <p:spPr>
          <a:xfrm>
            <a:off x="965199" y="1218475"/>
            <a:ext cx="3187318" cy="4421050"/>
          </a:xfrm>
          <a:effectLst/>
        </p:spPr>
        <p:txBody>
          <a:bodyPr vert="horz" lIns="91440" tIns="45720" rIns="91440" bIns="45720" rtlCol="0" anchor="ctr">
            <a:normAutofit/>
          </a:bodyPr>
          <a:lstStyle/>
          <a:p>
            <a:pPr algn="r"/>
            <a:r>
              <a:rPr lang="en-US" sz="3200" dirty="0">
                <a:solidFill>
                  <a:schemeClr val="tx1"/>
                </a:solidFill>
              </a:rPr>
              <a:t>What are Alma normalization rules?</a:t>
            </a:r>
          </a:p>
        </p:txBody>
      </p:sp>
      <p:sp>
        <p:nvSpPr>
          <p:cNvPr id="3" name="TextBox 2">
            <a:extLst>
              <a:ext uri="{FF2B5EF4-FFF2-40B4-BE49-F238E27FC236}">
                <a16:creationId xmlns:a16="http://schemas.microsoft.com/office/drawing/2014/main" id="{666208B1-B578-46C5-9C10-5A1BCB3DA66A}"/>
              </a:ext>
            </a:extLst>
          </p:cNvPr>
          <p:cNvSpPr txBox="1"/>
          <p:nvPr/>
        </p:nvSpPr>
        <p:spPr>
          <a:xfrm>
            <a:off x="5146751" y="1218475"/>
            <a:ext cx="6080050" cy="4421051"/>
          </a:xfrm>
          <a:prstGeom prst="rect">
            <a:avLst/>
          </a:prstGeom>
          <a:effectLst/>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85750">
              <a:spcBef>
                <a:spcPct val="20000"/>
              </a:spcBef>
              <a:spcAft>
                <a:spcPts val="600"/>
              </a:spcAft>
              <a:buClr>
                <a:schemeClr val="accent1"/>
              </a:buClr>
              <a:buFont typeface="Wingdings 2" charset="2"/>
              <a:buChar char=""/>
            </a:pPr>
            <a:r>
              <a:rPr lang="en-US" sz="1600" dirty="0"/>
              <a:t>Contain syntax for actions to modify MARC records</a:t>
            </a:r>
            <a:br>
              <a:rPr lang="en-US" sz="1600" dirty="0"/>
            </a:br>
            <a:endParaRPr lang="en-US" sz="1600" dirty="0"/>
          </a:p>
          <a:p>
            <a:pPr marL="285750" indent="-285750">
              <a:spcBef>
                <a:spcPct val="20000"/>
              </a:spcBef>
              <a:spcAft>
                <a:spcPts val="600"/>
              </a:spcAft>
              <a:buClr>
                <a:schemeClr val="accent1"/>
              </a:buClr>
              <a:buFont typeface="Wingdings 2" charset="2"/>
              <a:buChar char=""/>
            </a:pPr>
            <a:r>
              <a:rPr lang="en-US" sz="1600" dirty="0"/>
              <a:t>Alma role required: Cataloger, Catalog Manager, or Catalog Administrator </a:t>
            </a:r>
            <a:br>
              <a:rPr lang="en-US" sz="1600" dirty="0"/>
            </a:br>
            <a:endParaRPr lang="en-US" sz="1600" dirty="0"/>
          </a:p>
          <a:p>
            <a:pPr marL="285750" indent="-285750">
              <a:spcBef>
                <a:spcPct val="20000"/>
              </a:spcBef>
              <a:spcAft>
                <a:spcPts val="600"/>
              </a:spcAft>
              <a:buClr>
                <a:schemeClr val="accent1"/>
              </a:buClr>
              <a:buFont typeface="Wingdings 2" charset="2"/>
              <a:buChar char=""/>
            </a:pPr>
            <a:r>
              <a:rPr lang="en-US" sz="1600" dirty="0"/>
              <a:t>Closely tied to Alma normalization processes</a:t>
            </a:r>
            <a:br>
              <a:rPr lang="en-US" sz="1600" dirty="0"/>
            </a:br>
            <a:endParaRPr lang="en-US" sz="1600" dirty="0"/>
          </a:p>
          <a:p>
            <a:pPr marL="285750" indent="-285750">
              <a:spcBef>
                <a:spcPct val="20000"/>
              </a:spcBef>
              <a:spcAft>
                <a:spcPts val="600"/>
              </a:spcAft>
              <a:buClr>
                <a:schemeClr val="accent1"/>
              </a:buClr>
              <a:buFont typeface="Wingdings 2" charset="2"/>
              <a:buChar char=""/>
            </a:pPr>
            <a:r>
              <a:rPr lang="en-US" sz="1600" dirty="0"/>
              <a:t>Share constant elements</a:t>
            </a:r>
          </a:p>
        </p:txBody>
      </p:sp>
    </p:spTree>
    <p:extLst>
      <p:ext uri="{BB962C8B-B14F-4D97-AF65-F5344CB8AC3E}">
        <p14:creationId xmlns:p14="http://schemas.microsoft.com/office/powerpoint/2010/main" val="191538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948B7-ACF4-4D2B-B387-9C48A309635D}"/>
              </a:ext>
            </a:extLst>
          </p:cNvPr>
          <p:cNvSpPr>
            <a:spLocks noGrp="1"/>
          </p:cNvSpPr>
          <p:nvPr>
            <p:ph type="title"/>
          </p:nvPr>
        </p:nvSpPr>
        <p:spPr>
          <a:xfrm>
            <a:off x="846871" y="5114492"/>
            <a:ext cx="10561418" cy="1468800"/>
          </a:xfrm>
        </p:spPr>
        <p:txBody>
          <a:bodyPr vert="horz" lIns="91440" tIns="45720" rIns="91440" bIns="45720" rtlCol="0" anchor="ctr">
            <a:normAutofit/>
          </a:bodyPr>
          <a:lstStyle/>
          <a:p>
            <a:pPr algn="ctr"/>
            <a:r>
              <a:rPr lang="en-US" dirty="0"/>
              <a:t>replace … with </a:t>
            </a:r>
          </a:p>
        </p:txBody>
      </p:sp>
      <p:sp>
        <p:nvSpPr>
          <p:cNvPr id="4" name="TextBox 3">
            <a:extLst>
              <a:ext uri="{FF2B5EF4-FFF2-40B4-BE49-F238E27FC236}">
                <a16:creationId xmlns:a16="http://schemas.microsoft.com/office/drawing/2014/main" id="{ECAC5089-2953-4D68-87C7-19C8B6A237EE}"/>
              </a:ext>
            </a:extLst>
          </p:cNvPr>
          <p:cNvSpPr txBox="1"/>
          <p:nvPr/>
        </p:nvSpPr>
        <p:spPr>
          <a:xfrm>
            <a:off x="1836173" y="914401"/>
            <a:ext cx="8826909" cy="3046988"/>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Arial"/>
                <a:cs typeface="Arial"/>
              </a:rPr>
              <a:t>rule "replace 008 </a:t>
            </a:r>
            <a:r>
              <a:rPr lang="en-US" sz="3200" dirty="0" err="1">
                <a:latin typeface="Arial"/>
                <a:cs typeface="Arial"/>
              </a:rPr>
              <a:t>cp</a:t>
            </a:r>
            <a:r>
              <a:rPr lang="en-US" sz="3200" dirty="0">
                <a:latin typeface="Arial"/>
                <a:cs typeface="Arial"/>
              </a:rPr>
              <a:t> 33"</a:t>
            </a:r>
          </a:p>
          <a:p>
            <a:r>
              <a:rPr lang="en-US" sz="3200" dirty="0">
                <a:latin typeface="Arial"/>
                <a:cs typeface="Arial"/>
              </a:rPr>
              <a:t>when</a:t>
            </a:r>
          </a:p>
          <a:p>
            <a:r>
              <a:rPr lang="en-US" sz="3200" dirty="0">
                <a:latin typeface="Arial"/>
                <a:cs typeface="Arial"/>
              </a:rPr>
              <a:t>     (</a:t>
            </a:r>
            <a:r>
              <a:rPr lang="en-US" sz="3200" dirty="0" err="1">
                <a:latin typeface="Arial"/>
                <a:cs typeface="Arial"/>
              </a:rPr>
              <a:t>existsControl</a:t>
            </a:r>
            <a:r>
              <a:rPr lang="en-US" sz="3200" dirty="0">
                <a:latin typeface="Arial"/>
                <a:cs typeface="Arial"/>
              </a:rPr>
              <a:t> "008")</a:t>
            </a:r>
          </a:p>
          <a:p>
            <a:r>
              <a:rPr lang="en-US" sz="3200" dirty="0">
                <a:latin typeface="Arial"/>
                <a:cs typeface="Arial"/>
              </a:rPr>
              <a:t>then</a:t>
            </a:r>
          </a:p>
          <a:p>
            <a:r>
              <a:rPr lang="en-US" sz="3200" dirty="0">
                <a:latin typeface="Arial"/>
                <a:cs typeface="Arial"/>
              </a:rPr>
              <a:t>     </a:t>
            </a:r>
            <a:r>
              <a:rPr lang="en-US" sz="3200" dirty="0">
                <a:highlight>
                  <a:srgbClr val="FFFF00"/>
                </a:highlight>
                <a:latin typeface="Arial"/>
                <a:cs typeface="Arial"/>
              </a:rPr>
              <a:t>replaceControlContents</a:t>
            </a:r>
            <a:r>
              <a:rPr lang="en-US" sz="3200" dirty="0">
                <a:latin typeface="Arial"/>
                <a:cs typeface="Arial"/>
              </a:rPr>
              <a:t> "008.{33,1}" </a:t>
            </a:r>
            <a:r>
              <a:rPr lang="en-US" sz="3200" dirty="0">
                <a:highlight>
                  <a:srgbClr val="FFFF00"/>
                </a:highlight>
                <a:latin typeface="Arial"/>
                <a:cs typeface="Arial"/>
              </a:rPr>
              <a:t>with</a:t>
            </a:r>
            <a:r>
              <a:rPr lang="en-US" sz="3200" dirty="0">
                <a:latin typeface="Arial"/>
                <a:cs typeface="Arial"/>
              </a:rPr>
              <a:t> "v"</a:t>
            </a:r>
          </a:p>
          <a:p>
            <a:r>
              <a:rPr lang="en-US" sz="3200" dirty="0">
                <a:latin typeface="Arial"/>
                <a:cs typeface="Arial"/>
              </a:rPr>
              <a:t>end</a:t>
            </a:r>
          </a:p>
        </p:txBody>
      </p:sp>
    </p:spTree>
    <p:extLst>
      <p:ext uri="{BB962C8B-B14F-4D97-AF65-F5344CB8AC3E}">
        <p14:creationId xmlns:p14="http://schemas.microsoft.com/office/powerpoint/2010/main" val="3000557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6" name="Rectangle 9">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1">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AF948B7-ACF4-4D2B-B387-9C48A309635D}"/>
              </a:ext>
            </a:extLst>
          </p:cNvPr>
          <p:cNvSpPr>
            <a:spLocks noGrp="1"/>
          </p:cNvSpPr>
          <p:nvPr>
            <p:ph type="title"/>
          </p:nvPr>
        </p:nvSpPr>
        <p:spPr>
          <a:xfrm>
            <a:off x="1011282" y="1734855"/>
            <a:ext cx="3180685" cy="3388287"/>
          </a:xfrm>
        </p:spPr>
        <p:txBody>
          <a:bodyPr vert="horz" lIns="91440" tIns="45720" rIns="91440" bIns="45720" rtlCol="0" anchor="ctr">
            <a:normAutofit/>
          </a:bodyPr>
          <a:lstStyle/>
          <a:p>
            <a:r>
              <a:rPr lang="en-US" dirty="0"/>
              <a:t>Record Element Syntax</a:t>
            </a:r>
          </a:p>
        </p:txBody>
      </p:sp>
      <p:sp>
        <p:nvSpPr>
          <p:cNvPr id="18" name="TextBox 2"/>
          <p:cNvSpPr txBox="1"/>
          <p:nvPr/>
        </p:nvSpPr>
        <p:spPr>
          <a:xfrm>
            <a:off x="6096000" y="1296492"/>
            <a:ext cx="5365218" cy="4900014"/>
          </a:xfrm>
          <a:prstGeom prst="rect">
            <a:avLst/>
          </a:prstGeom>
          <a:effectLst/>
        </p:spPr>
        <p:txBody>
          <a:bodyPr vert="horz" lIns="91440" tIns="45720" rIns="91440" bIns="45720" rtlCol="0" anchor="ctr">
            <a:normAutofit/>
          </a:bodyPr>
          <a:lstStyle/>
          <a:p>
            <a:pPr marL="285750" indent="-285750">
              <a:spcBef>
                <a:spcPct val="20000"/>
              </a:spcBef>
              <a:spcAft>
                <a:spcPts val="600"/>
              </a:spcAft>
              <a:buClr>
                <a:schemeClr val="accent1"/>
              </a:buClr>
              <a:buFont typeface="Wingdings 2" charset="2"/>
              <a:buChar char=""/>
            </a:pPr>
            <a:r>
              <a:rPr lang="en-US" dirty="0"/>
              <a:t>Follow conditions &amp; actions </a:t>
            </a:r>
            <a:br>
              <a:rPr lang="en-US" dirty="0"/>
            </a:br>
            <a:endParaRPr lang="en-US" dirty="0"/>
          </a:p>
          <a:p>
            <a:pPr marL="285750" indent="-285750">
              <a:spcBef>
                <a:spcPct val="20000"/>
              </a:spcBef>
              <a:spcAft>
                <a:spcPts val="600"/>
              </a:spcAft>
              <a:buClr>
                <a:schemeClr val="accent1"/>
              </a:buClr>
              <a:buFont typeface="Wingdings 2" charset="2"/>
              <a:buChar char=""/>
            </a:pPr>
            <a:r>
              <a:rPr lang="en-US" dirty="0"/>
              <a:t>Include:</a:t>
            </a:r>
          </a:p>
          <a:p>
            <a:pPr marL="742950" lvl="1" indent="-285750">
              <a:spcBef>
                <a:spcPct val="20000"/>
              </a:spcBef>
              <a:spcAft>
                <a:spcPts val="600"/>
              </a:spcAft>
              <a:buClr>
                <a:schemeClr val="accent1"/>
              </a:buClr>
              <a:buFont typeface="Wingdings 2" charset="2"/>
              <a:buChar char=""/>
            </a:pPr>
            <a:r>
              <a:rPr lang="en-US" dirty="0"/>
              <a:t>MARC fields</a:t>
            </a:r>
          </a:p>
          <a:p>
            <a:pPr marL="742950" lvl="1" indent="-285750">
              <a:spcBef>
                <a:spcPct val="20000"/>
              </a:spcBef>
              <a:spcAft>
                <a:spcPts val="600"/>
              </a:spcAft>
              <a:buClr>
                <a:schemeClr val="accent1"/>
              </a:buClr>
              <a:buFont typeface="Wingdings 2" charset="2"/>
              <a:buChar char=""/>
            </a:pPr>
            <a:r>
              <a:rPr lang="en-US" dirty="0"/>
              <a:t>Indicators</a:t>
            </a:r>
          </a:p>
          <a:p>
            <a:pPr marL="742950" lvl="1" indent="-285750">
              <a:spcBef>
                <a:spcPct val="20000"/>
              </a:spcBef>
              <a:spcAft>
                <a:spcPts val="600"/>
              </a:spcAft>
              <a:buClr>
                <a:schemeClr val="accent1"/>
              </a:buClr>
              <a:buFont typeface="Wingdings 2" charset="2"/>
              <a:buChar char=""/>
            </a:pPr>
            <a:r>
              <a:rPr lang="en-US" dirty="0"/>
              <a:t>Subfields</a:t>
            </a:r>
          </a:p>
          <a:p>
            <a:pPr marL="742950" lvl="1" indent="-285750">
              <a:spcBef>
                <a:spcPct val="20000"/>
              </a:spcBef>
              <a:spcAft>
                <a:spcPts val="600"/>
              </a:spcAft>
              <a:buClr>
                <a:schemeClr val="accent1"/>
              </a:buClr>
              <a:buFont typeface="Wingdings 2" charset="2"/>
              <a:buChar char=""/>
            </a:pPr>
            <a:r>
              <a:rPr lang="en-US" dirty="0"/>
              <a:t>Field/subfield metadata</a:t>
            </a:r>
            <a:br>
              <a:rPr lang="en-US" dirty="0"/>
            </a:br>
            <a:endParaRPr lang="en-US" dirty="0"/>
          </a:p>
          <a:p>
            <a:pPr marL="285750" indent="-285750">
              <a:spcBef>
                <a:spcPct val="20000"/>
              </a:spcBef>
              <a:spcAft>
                <a:spcPts val="600"/>
              </a:spcAft>
              <a:buClr>
                <a:schemeClr val="accent1"/>
              </a:buClr>
              <a:buFont typeface="Wingdings 2" charset="2"/>
              <a:buChar char=""/>
            </a:pPr>
            <a:r>
              <a:rPr lang="en-US" dirty="0"/>
              <a:t>Separated by periods</a:t>
            </a:r>
            <a:br>
              <a:rPr lang="en-US" dirty="0"/>
            </a:br>
            <a:endParaRPr lang="en-US" dirty="0"/>
          </a:p>
          <a:p>
            <a:pPr marL="285750" indent="-285750">
              <a:spcBef>
                <a:spcPct val="20000"/>
              </a:spcBef>
              <a:spcAft>
                <a:spcPts val="600"/>
              </a:spcAft>
              <a:buClr>
                <a:schemeClr val="accent1"/>
              </a:buClr>
              <a:buFont typeface="Wingdings 2" charset="2"/>
              <a:buChar char=""/>
            </a:pPr>
            <a:r>
              <a:rPr lang="en-US" dirty="0"/>
              <a:t>Enclosed in double quotes</a:t>
            </a:r>
            <a:br>
              <a:rPr lang="en-US" dirty="0"/>
            </a:br>
            <a:br>
              <a:rPr lang="en-US" dirty="0"/>
            </a:br>
            <a:endParaRPr lang="en-US" dirty="0"/>
          </a:p>
        </p:txBody>
      </p:sp>
    </p:spTree>
    <p:extLst>
      <p:ext uri="{BB962C8B-B14F-4D97-AF65-F5344CB8AC3E}">
        <p14:creationId xmlns:p14="http://schemas.microsoft.com/office/powerpoint/2010/main" val="210137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fade">
                                      <p:cBhvr>
                                        <p:cTn id="32" dur="50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fade">
                                      <p:cBhvr>
                                        <p:cTn id="37" dur="500"/>
                                        <p:tgtEl>
                                          <p:spTgt spid="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xEl>
                                              <p:pRg st="7" end="7"/>
                                            </p:txEl>
                                          </p:spTgt>
                                        </p:tgtEl>
                                        <p:attrNameLst>
                                          <p:attrName>style.visibility</p:attrName>
                                        </p:attrNameLst>
                                      </p:cBhvr>
                                      <p:to>
                                        <p:strVal val="visible"/>
                                      </p:to>
                                    </p:set>
                                    <p:animEffect transition="in" filter="fade">
                                      <p:cBhvr>
                                        <p:cTn id="42" dur="5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0601" y="5627447"/>
            <a:ext cx="7851399" cy="773353"/>
          </a:xfrm>
          <a:effectLst/>
        </p:spPr>
        <p:txBody>
          <a:bodyPr vert="horz" lIns="91440" tIns="45720" rIns="91440" bIns="45720" rtlCol="0" anchor="t">
            <a:normAutofit fontScale="90000"/>
          </a:bodyPr>
          <a:lstStyle/>
          <a:p>
            <a:pPr algn="ctr"/>
            <a:r>
              <a:rPr lang="en-US" sz="3600" dirty="0">
                <a:solidFill>
                  <a:schemeClr val="tx1"/>
                </a:solidFill>
              </a:rPr>
              <a:t>Record element syntax- Data fields</a:t>
            </a:r>
          </a:p>
        </p:txBody>
      </p:sp>
      <p:sp>
        <p:nvSpPr>
          <p:cNvPr id="3" name="TextBox 2">
            <a:extLst>
              <a:ext uri="{FF2B5EF4-FFF2-40B4-BE49-F238E27FC236}">
                <a16:creationId xmlns:a16="http://schemas.microsoft.com/office/drawing/2014/main" id="{31886E05-1D40-4E97-B537-D3267B53A5DF}"/>
              </a:ext>
            </a:extLst>
          </p:cNvPr>
          <p:cNvSpPr txBox="1"/>
          <p:nvPr/>
        </p:nvSpPr>
        <p:spPr>
          <a:xfrm>
            <a:off x="176981" y="1332270"/>
            <a:ext cx="11874906" cy="2308324"/>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rule "Add field 956 containing Winter gift plate </a:t>
            </a:r>
            <a:r>
              <a:rPr lang="en-US" dirty="0" err="1">
                <a:latin typeface="Arial"/>
                <a:cs typeface="Arial"/>
              </a:rPr>
              <a:t>url</a:t>
            </a:r>
            <a:r>
              <a:rPr lang="en-US" dirty="0">
                <a:latin typeface="Arial"/>
                <a:cs typeface="Arial"/>
              </a:rPr>
              <a:t> if it </a:t>
            </a:r>
            <a:r>
              <a:rPr lang="en-US" dirty="0" err="1">
                <a:latin typeface="Arial"/>
                <a:cs typeface="Arial"/>
              </a:rPr>
              <a:t>doesnt</a:t>
            </a:r>
            <a:r>
              <a:rPr lang="en-US" dirty="0">
                <a:latin typeface="Arial"/>
                <a:cs typeface="Arial"/>
              </a:rPr>
              <a:t> exist"</a:t>
            </a:r>
          </a:p>
          <a:p>
            <a:r>
              <a:rPr lang="en-US" dirty="0">
                <a:latin typeface="Arial"/>
                <a:cs typeface="Arial"/>
              </a:rPr>
              <a:t>when</a:t>
            </a:r>
          </a:p>
          <a:p>
            <a:r>
              <a:rPr lang="en-US" dirty="0">
                <a:latin typeface="Arial"/>
                <a:cs typeface="Arial"/>
              </a:rPr>
              <a:t>  not exists </a:t>
            </a:r>
            <a:r>
              <a:rPr lang="en-US" dirty="0">
                <a:highlight>
                  <a:srgbClr val="FFFF00"/>
                </a:highlight>
                <a:latin typeface="Arial"/>
                <a:cs typeface="Arial"/>
              </a:rPr>
              <a:t>"956.{4,2}.</a:t>
            </a:r>
            <a:r>
              <a:rPr lang="en-US" dirty="0" err="1">
                <a:highlight>
                  <a:srgbClr val="FFFF00"/>
                </a:highlight>
                <a:latin typeface="Arial"/>
                <a:cs typeface="Arial"/>
              </a:rPr>
              <a:t>u.http</a:t>
            </a:r>
            <a:r>
              <a:rPr lang="en-US" dirty="0">
                <a:highlight>
                  <a:srgbClr val="FFFF00"/>
                </a:highlight>
                <a:latin typeface="Arial"/>
                <a:cs typeface="Arial"/>
              </a:rPr>
              <a:t>://library.csus.edu/bookplates/winter"</a:t>
            </a:r>
          </a:p>
          <a:p>
            <a:r>
              <a:rPr lang="en-US" dirty="0">
                <a:latin typeface="Arial"/>
                <a:cs typeface="Arial"/>
              </a:rPr>
              <a:t>then</a:t>
            </a:r>
          </a:p>
          <a:p>
            <a:r>
              <a:rPr lang="en-US" dirty="0">
                <a:latin typeface="Arial"/>
                <a:cs typeface="Arial"/>
              </a:rPr>
              <a:t>  </a:t>
            </a:r>
            <a:r>
              <a:rPr lang="en-US" dirty="0" err="1">
                <a:latin typeface="Arial"/>
                <a:cs typeface="Arial"/>
              </a:rPr>
              <a:t>addField</a:t>
            </a:r>
            <a:r>
              <a:rPr lang="en-US" dirty="0">
                <a:latin typeface="Arial"/>
                <a:cs typeface="Arial"/>
              </a:rPr>
              <a:t> "956.{4,2}.</a:t>
            </a:r>
            <a:r>
              <a:rPr lang="en-US" dirty="0" err="1">
                <a:latin typeface="Arial"/>
                <a:cs typeface="Arial"/>
              </a:rPr>
              <a:t>u.http</a:t>
            </a:r>
            <a:r>
              <a:rPr lang="en-US" dirty="0">
                <a:latin typeface="Arial"/>
                <a:cs typeface="Arial"/>
              </a:rPr>
              <a:t>://library.csus.edu/bookplates/winter"</a:t>
            </a:r>
          </a:p>
          <a:p>
            <a:r>
              <a:rPr lang="en-US" dirty="0">
                <a:latin typeface="Arial"/>
                <a:cs typeface="Arial"/>
              </a:rPr>
              <a:t>  </a:t>
            </a:r>
            <a:r>
              <a:rPr lang="en-US" dirty="0" err="1">
                <a:latin typeface="Arial"/>
                <a:cs typeface="Arial"/>
              </a:rPr>
              <a:t>addSubfield</a:t>
            </a:r>
            <a:r>
              <a:rPr lang="en-US" dirty="0">
                <a:latin typeface="Arial"/>
                <a:cs typeface="Arial"/>
              </a:rPr>
              <a:t> "956.{4,2}.</a:t>
            </a:r>
            <a:r>
              <a:rPr lang="en-US" dirty="0" err="1">
                <a:latin typeface="Arial"/>
                <a:cs typeface="Arial"/>
              </a:rPr>
              <a:t>z.Gift</a:t>
            </a:r>
            <a:r>
              <a:rPr lang="en-US" dirty="0">
                <a:latin typeface="Arial"/>
                <a:cs typeface="Arial"/>
              </a:rPr>
              <a:t> of Kevin Winter" if (exists "956.{4,2}.u.http://library.csus.edu/bookplates/winter")</a:t>
            </a:r>
          </a:p>
          <a:p>
            <a:r>
              <a:rPr lang="en-US" dirty="0">
                <a:latin typeface="Arial"/>
                <a:cs typeface="Arial"/>
              </a:rPr>
              <a:t>  </a:t>
            </a:r>
            <a:r>
              <a:rPr lang="en-US" dirty="0" err="1">
                <a:latin typeface="Arial"/>
                <a:cs typeface="Arial"/>
              </a:rPr>
              <a:t>addSubfield</a:t>
            </a:r>
            <a:r>
              <a:rPr lang="en-US" dirty="0">
                <a:latin typeface="Arial"/>
                <a:cs typeface="Arial"/>
              </a:rPr>
              <a:t> "956.{4,2}.9.LOCAL" if (exists "956.{4,2}.</a:t>
            </a:r>
            <a:r>
              <a:rPr lang="en-US" dirty="0" err="1">
                <a:latin typeface="Arial"/>
                <a:cs typeface="Arial"/>
              </a:rPr>
              <a:t>u.http</a:t>
            </a:r>
            <a:r>
              <a:rPr lang="en-US" dirty="0">
                <a:latin typeface="Arial"/>
                <a:cs typeface="Arial"/>
              </a:rPr>
              <a:t>://library.csus.edu/bookplates/winter")</a:t>
            </a:r>
          </a:p>
          <a:p>
            <a:r>
              <a:rPr lang="en-US" dirty="0">
                <a:latin typeface="Arial"/>
                <a:cs typeface="Arial"/>
              </a:rPr>
              <a:t>end</a:t>
            </a:r>
          </a:p>
        </p:txBody>
      </p:sp>
    </p:spTree>
    <p:extLst>
      <p:ext uri="{BB962C8B-B14F-4D97-AF65-F5344CB8AC3E}">
        <p14:creationId xmlns:p14="http://schemas.microsoft.com/office/powerpoint/2010/main" val="717015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0601" y="5627447"/>
            <a:ext cx="7851399" cy="773353"/>
          </a:xfrm>
          <a:effectLst/>
        </p:spPr>
        <p:txBody>
          <a:bodyPr vert="horz" lIns="91440" tIns="45720" rIns="91440" bIns="45720" rtlCol="0" anchor="t">
            <a:normAutofit fontScale="90000"/>
          </a:bodyPr>
          <a:lstStyle/>
          <a:p>
            <a:pPr algn="ctr"/>
            <a:r>
              <a:rPr lang="en-US" sz="3600" dirty="0">
                <a:solidFill>
                  <a:schemeClr val="tx1"/>
                </a:solidFill>
              </a:rPr>
              <a:t>Record element syntax- Data fields</a:t>
            </a:r>
          </a:p>
        </p:txBody>
      </p:sp>
      <p:sp>
        <p:nvSpPr>
          <p:cNvPr id="3" name="TextBox 2">
            <a:extLst>
              <a:ext uri="{FF2B5EF4-FFF2-40B4-BE49-F238E27FC236}">
                <a16:creationId xmlns:a16="http://schemas.microsoft.com/office/drawing/2014/main" id="{31886E05-1D40-4E97-B537-D3267B53A5DF}"/>
              </a:ext>
            </a:extLst>
          </p:cNvPr>
          <p:cNvSpPr txBox="1"/>
          <p:nvPr/>
        </p:nvSpPr>
        <p:spPr>
          <a:xfrm>
            <a:off x="176981" y="1332270"/>
            <a:ext cx="11874906" cy="2308324"/>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rule "Add field 956 containing Winter gift plate </a:t>
            </a:r>
            <a:r>
              <a:rPr lang="en-US" dirty="0" err="1">
                <a:latin typeface="Arial"/>
                <a:cs typeface="Arial"/>
              </a:rPr>
              <a:t>url</a:t>
            </a:r>
            <a:r>
              <a:rPr lang="en-US" dirty="0">
                <a:latin typeface="Arial"/>
                <a:cs typeface="Arial"/>
              </a:rPr>
              <a:t> if it </a:t>
            </a:r>
            <a:r>
              <a:rPr lang="en-US" dirty="0" err="1">
                <a:latin typeface="Arial"/>
                <a:cs typeface="Arial"/>
              </a:rPr>
              <a:t>doesnt</a:t>
            </a:r>
            <a:r>
              <a:rPr lang="en-US" dirty="0">
                <a:latin typeface="Arial"/>
                <a:cs typeface="Arial"/>
              </a:rPr>
              <a:t> exist"</a:t>
            </a:r>
          </a:p>
          <a:p>
            <a:r>
              <a:rPr lang="en-US" dirty="0">
                <a:latin typeface="Arial"/>
                <a:cs typeface="Arial"/>
              </a:rPr>
              <a:t>when</a:t>
            </a:r>
          </a:p>
          <a:p>
            <a:r>
              <a:rPr lang="en-US" dirty="0">
                <a:latin typeface="Arial"/>
                <a:cs typeface="Arial"/>
              </a:rPr>
              <a:t>  not exists "956.{4,2}.</a:t>
            </a:r>
            <a:r>
              <a:rPr lang="en-US" dirty="0" err="1">
                <a:latin typeface="Arial"/>
                <a:cs typeface="Arial"/>
              </a:rPr>
              <a:t>u.http</a:t>
            </a:r>
            <a:r>
              <a:rPr lang="en-US" dirty="0">
                <a:latin typeface="Arial"/>
                <a:cs typeface="Arial"/>
              </a:rPr>
              <a:t>://library.csus.edu/bookplates/winter"</a:t>
            </a:r>
          </a:p>
          <a:p>
            <a:r>
              <a:rPr lang="en-US" dirty="0">
                <a:latin typeface="Arial"/>
                <a:cs typeface="Arial"/>
              </a:rPr>
              <a:t>then</a:t>
            </a:r>
          </a:p>
          <a:p>
            <a:r>
              <a:rPr lang="en-US" dirty="0">
                <a:latin typeface="Arial"/>
                <a:cs typeface="Arial"/>
              </a:rPr>
              <a:t>  </a:t>
            </a:r>
            <a:r>
              <a:rPr lang="en-US" dirty="0" err="1">
                <a:latin typeface="Arial"/>
                <a:cs typeface="Arial"/>
              </a:rPr>
              <a:t>addField</a:t>
            </a:r>
            <a:r>
              <a:rPr lang="en-US" dirty="0">
                <a:latin typeface="Arial"/>
                <a:cs typeface="Arial"/>
              </a:rPr>
              <a:t> </a:t>
            </a:r>
            <a:r>
              <a:rPr lang="en-US" dirty="0">
                <a:highlight>
                  <a:srgbClr val="FFFF00"/>
                </a:highlight>
                <a:latin typeface="Arial"/>
                <a:cs typeface="Arial"/>
              </a:rPr>
              <a:t>"956.{4,2}.</a:t>
            </a:r>
            <a:r>
              <a:rPr lang="en-US" dirty="0" err="1">
                <a:highlight>
                  <a:srgbClr val="FFFF00"/>
                </a:highlight>
                <a:latin typeface="Arial"/>
                <a:cs typeface="Arial"/>
              </a:rPr>
              <a:t>u.http</a:t>
            </a:r>
            <a:r>
              <a:rPr lang="en-US" dirty="0">
                <a:highlight>
                  <a:srgbClr val="FFFF00"/>
                </a:highlight>
                <a:latin typeface="Arial"/>
                <a:cs typeface="Arial"/>
              </a:rPr>
              <a:t>://library.csus.edu/bookplates/winter"</a:t>
            </a:r>
          </a:p>
          <a:p>
            <a:r>
              <a:rPr lang="en-US" dirty="0">
                <a:latin typeface="Arial"/>
                <a:cs typeface="Arial"/>
              </a:rPr>
              <a:t>  </a:t>
            </a:r>
            <a:r>
              <a:rPr lang="en-US" dirty="0" err="1">
                <a:latin typeface="Arial"/>
                <a:cs typeface="Arial"/>
              </a:rPr>
              <a:t>addSubfield</a:t>
            </a:r>
            <a:r>
              <a:rPr lang="en-US" dirty="0">
                <a:latin typeface="Arial"/>
                <a:cs typeface="Arial"/>
              </a:rPr>
              <a:t> "956.{4,2}.</a:t>
            </a:r>
            <a:r>
              <a:rPr lang="en-US" dirty="0" err="1">
                <a:latin typeface="Arial"/>
                <a:cs typeface="Arial"/>
              </a:rPr>
              <a:t>z.Gift</a:t>
            </a:r>
            <a:r>
              <a:rPr lang="en-US" dirty="0">
                <a:latin typeface="Arial"/>
                <a:cs typeface="Arial"/>
              </a:rPr>
              <a:t> of Kevin Winter" if (exists "956.{4,2}.u.http://library.csus.edu/bookplates/winter")</a:t>
            </a:r>
          </a:p>
          <a:p>
            <a:r>
              <a:rPr lang="en-US" dirty="0">
                <a:latin typeface="Arial"/>
                <a:cs typeface="Arial"/>
              </a:rPr>
              <a:t>  </a:t>
            </a:r>
            <a:r>
              <a:rPr lang="en-US" dirty="0" err="1">
                <a:latin typeface="Arial"/>
                <a:cs typeface="Arial"/>
              </a:rPr>
              <a:t>addSubfield</a:t>
            </a:r>
            <a:r>
              <a:rPr lang="en-US" dirty="0">
                <a:latin typeface="Arial"/>
                <a:cs typeface="Arial"/>
              </a:rPr>
              <a:t> "956.{4,2}.9.LOCAL" if (exists "956.{4,2}.</a:t>
            </a:r>
            <a:r>
              <a:rPr lang="en-US" dirty="0" err="1">
                <a:latin typeface="Arial"/>
                <a:cs typeface="Arial"/>
              </a:rPr>
              <a:t>u.http</a:t>
            </a:r>
            <a:r>
              <a:rPr lang="en-US" dirty="0">
                <a:latin typeface="Arial"/>
                <a:cs typeface="Arial"/>
              </a:rPr>
              <a:t>://library.csus.edu/bookplates/winter")</a:t>
            </a:r>
          </a:p>
          <a:p>
            <a:r>
              <a:rPr lang="en-US" dirty="0">
                <a:latin typeface="Arial"/>
                <a:cs typeface="Arial"/>
              </a:rPr>
              <a:t>end</a:t>
            </a:r>
          </a:p>
        </p:txBody>
      </p:sp>
    </p:spTree>
    <p:extLst>
      <p:ext uri="{BB962C8B-B14F-4D97-AF65-F5344CB8AC3E}">
        <p14:creationId xmlns:p14="http://schemas.microsoft.com/office/powerpoint/2010/main" val="970515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0601" y="5627447"/>
            <a:ext cx="7851399" cy="773353"/>
          </a:xfrm>
          <a:effectLst/>
        </p:spPr>
        <p:txBody>
          <a:bodyPr vert="horz" lIns="91440" tIns="45720" rIns="91440" bIns="45720" rtlCol="0" anchor="t">
            <a:normAutofit fontScale="90000"/>
          </a:bodyPr>
          <a:lstStyle/>
          <a:p>
            <a:pPr algn="ctr"/>
            <a:r>
              <a:rPr lang="en-US" sz="3600" dirty="0">
                <a:solidFill>
                  <a:schemeClr val="tx1"/>
                </a:solidFill>
              </a:rPr>
              <a:t>Record element syntax- Data fields</a:t>
            </a:r>
          </a:p>
        </p:txBody>
      </p:sp>
      <p:sp>
        <p:nvSpPr>
          <p:cNvPr id="3" name="TextBox 2">
            <a:extLst>
              <a:ext uri="{FF2B5EF4-FFF2-40B4-BE49-F238E27FC236}">
                <a16:creationId xmlns:a16="http://schemas.microsoft.com/office/drawing/2014/main" id="{31886E05-1D40-4E97-B537-D3267B53A5DF}"/>
              </a:ext>
            </a:extLst>
          </p:cNvPr>
          <p:cNvSpPr txBox="1"/>
          <p:nvPr/>
        </p:nvSpPr>
        <p:spPr>
          <a:xfrm>
            <a:off x="176981" y="1332270"/>
            <a:ext cx="11874906" cy="2308324"/>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rPr>
              <a:t>rule "Add field 956 containing Winter gift plate </a:t>
            </a:r>
            <a:r>
              <a:rPr lang="en-US" dirty="0" err="1">
                <a:latin typeface="Arial"/>
                <a:cs typeface="Arial"/>
              </a:rPr>
              <a:t>url</a:t>
            </a:r>
            <a:r>
              <a:rPr lang="en-US" dirty="0">
                <a:latin typeface="Arial"/>
                <a:cs typeface="Arial"/>
              </a:rPr>
              <a:t> if it </a:t>
            </a:r>
            <a:r>
              <a:rPr lang="en-US" dirty="0" err="1">
                <a:latin typeface="Arial"/>
                <a:cs typeface="Arial"/>
              </a:rPr>
              <a:t>doesnt</a:t>
            </a:r>
            <a:r>
              <a:rPr lang="en-US" dirty="0">
                <a:latin typeface="Arial"/>
                <a:cs typeface="Arial"/>
              </a:rPr>
              <a:t> exist"</a:t>
            </a:r>
          </a:p>
          <a:p>
            <a:r>
              <a:rPr lang="en-US" dirty="0">
                <a:latin typeface="Arial"/>
                <a:cs typeface="Arial"/>
              </a:rPr>
              <a:t>when</a:t>
            </a:r>
          </a:p>
          <a:p>
            <a:r>
              <a:rPr lang="en-US" dirty="0">
                <a:latin typeface="Arial"/>
                <a:cs typeface="Arial"/>
              </a:rPr>
              <a:t>  not exists "956.{4,2}.</a:t>
            </a:r>
            <a:r>
              <a:rPr lang="en-US" dirty="0" err="1">
                <a:latin typeface="Arial"/>
                <a:cs typeface="Arial"/>
              </a:rPr>
              <a:t>u.http</a:t>
            </a:r>
            <a:r>
              <a:rPr lang="en-US" dirty="0">
                <a:latin typeface="Arial"/>
                <a:cs typeface="Arial"/>
              </a:rPr>
              <a:t>://library.csus.edu/bookplates/winter"</a:t>
            </a:r>
          </a:p>
          <a:p>
            <a:r>
              <a:rPr lang="en-US" dirty="0">
                <a:latin typeface="Arial"/>
                <a:cs typeface="Arial"/>
              </a:rPr>
              <a:t>then</a:t>
            </a:r>
          </a:p>
          <a:p>
            <a:r>
              <a:rPr lang="en-US" dirty="0">
                <a:latin typeface="Arial"/>
                <a:cs typeface="Arial"/>
              </a:rPr>
              <a:t>  </a:t>
            </a:r>
            <a:r>
              <a:rPr lang="en-US" dirty="0" err="1">
                <a:latin typeface="Arial"/>
                <a:cs typeface="Arial"/>
              </a:rPr>
              <a:t>addField</a:t>
            </a:r>
            <a:r>
              <a:rPr lang="en-US" dirty="0">
                <a:latin typeface="Arial"/>
                <a:cs typeface="Arial"/>
              </a:rPr>
              <a:t> "956.{4,2}.</a:t>
            </a:r>
            <a:r>
              <a:rPr lang="en-US" dirty="0" err="1">
                <a:latin typeface="Arial"/>
                <a:cs typeface="Arial"/>
              </a:rPr>
              <a:t>u.http</a:t>
            </a:r>
            <a:r>
              <a:rPr lang="en-US" dirty="0">
                <a:latin typeface="Arial"/>
                <a:cs typeface="Arial"/>
              </a:rPr>
              <a:t>://library.csus.edu/bookplates/winter"</a:t>
            </a:r>
          </a:p>
          <a:p>
            <a:r>
              <a:rPr lang="en-US" dirty="0">
                <a:latin typeface="Arial"/>
                <a:cs typeface="Arial"/>
              </a:rPr>
              <a:t>  </a:t>
            </a:r>
            <a:r>
              <a:rPr lang="en-US" dirty="0" err="1">
                <a:latin typeface="Arial"/>
                <a:cs typeface="Arial"/>
              </a:rPr>
              <a:t>addSubfield</a:t>
            </a:r>
            <a:r>
              <a:rPr lang="en-US" dirty="0">
                <a:latin typeface="Arial"/>
                <a:cs typeface="Arial"/>
              </a:rPr>
              <a:t> </a:t>
            </a:r>
            <a:r>
              <a:rPr lang="en-US" dirty="0">
                <a:highlight>
                  <a:srgbClr val="FFFF00"/>
                </a:highlight>
                <a:latin typeface="Arial"/>
                <a:cs typeface="Arial"/>
              </a:rPr>
              <a:t>"956.{4,2}.</a:t>
            </a:r>
            <a:r>
              <a:rPr lang="en-US" dirty="0" err="1">
                <a:highlight>
                  <a:srgbClr val="FFFF00"/>
                </a:highlight>
                <a:latin typeface="Arial"/>
                <a:cs typeface="Arial"/>
              </a:rPr>
              <a:t>z.Gift</a:t>
            </a:r>
            <a:r>
              <a:rPr lang="en-US" dirty="0">
                <a:highlight>
                  <a:srgbClr val="FFFF00"/>
                </a:highlight>
                <a:latin typeface="Arial"/>
                <a:cs typeface="Arial"/>
              </a:rPr>
              <a:t> of Kevin Winter"</a:t>
            </a:r>
            <a:r>
              <a:rPr lang="en-US" dirty="0">
                <a:latin typeface="Arial"/>
                <a:cs typeface="Arial"/>
              </a:rPr>
              <a:t> if (exists  </a:t>
            </a:r>
            <a:r>
              <a:rPr lang="en-US" dirty="0">
                <a:highlight>
                  <a:srgbClr val="FFFF00"/>
                </a:highlight>
                <a:latin typeface="Arial"/>
                <a:cs typeface="Arial"/>
              </a:rPr>
              <a:t>"956.{4,2}.u.http://library.csus.edu/bookplates/winter"</a:t>
            </a:r>
            <a:r>
              <a:rPr lang="en-US" dirty="0">
                <a:latin typeface="Arial"/>
                <a:cs typeface="Arial"/>
              </a:rPr>
              <a:t>)</a:t>
            </a:r>
          </a:p>
          <a:p>
            <a:r>
              <a:rPr lang="en-US" dirty="0">
                <a:latin typeface="Arial"/>
                <a:cs typeface="Arial"/>
              </a:rPr>
              <a:t>  </a:t>
            </a:r>
            <a:r>
              <a:rPr lang="en-US" dirty="0" err="1">
                <a:latin typeface="Arial"/>
                <a:cs typeface="Arial"/>
              </a:rPr>
              <a:t>addSubfield</a:t>
            </a:r>
            <a:r>
              <a:rPr lang="en-US" dirty="0">
                <a:latin typeface="Arial"/>
                <a:cs typeface="Arial"/>
              </a:rPr>
              <a:t> "956.{4,2}.9.LOCAL" if (exists "956.{4,2}.</a:t>
            </a:r>
            <a:r>
              <a:rPr lang="en-US" dirty="0" err="1">
                <a:latin typeface="Arial"/>
                <a:cs typeface="Arial"/>
              </a:rPr>
              <a:t>u.http</a:t>
            </a:r>
            <a:r>
              <a:rPr lang="en-US" dirty="0">
                <a:latin typeface="Arial"/>
                <a:cs typeface="Arial"/>
              </a:rPr>
              <a:t>://library.csus.edu/bookplates/winter")</a:t>
            </a:r>
          </a:p>
          <a:p>
            <a:r>
              <a:rPr lang="en-US" dirty="0">
                <a:latin typeface="Arial"/>
                <a:cs typeface="Arial"/>
              </a:rPr>
              <a:t>end</a:t>
            </a:r>
          </a:p>
        </p:txBody>
      </p:sp>
    </p:spTree>
    <p:extLst>
      <p:ext uri="{BB962C8B-B14F-4D97-AF65-F5344CB8AC3E}">
        <p14:creationId xmlns:p14="http://schemas.microsoft.com/office/powerpoint/2010/main" val="845006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0601" y="5627447"/>
            <a:ext cx="7851399" cy="773353"/>
          </a:xfrm>
          <a:effectLst/>
        </p:spPr>
        <p:txBody>
          <a:bodyPr vert="horz" lIns="91440" tIns="45720" rIns="91440" bIns="45720" rtlCol="0" anchor="t">
            <a:normAutofit fontScale="90000"/>
          </a:bodyPr>
          <a:lstStyle/>
          <a:p>
            <a:pPr algn="ctr"/>
            <a:r>
              <a:rPr lang="en-US" sz="3600" dirty="0">
                <a:solidFill>
                  <a:schemeClr val="tx1"/>
                </a:solidFill>
              </a:rPr>
              <a:t>Record element syntax- Control fields</a:t>
            </a:r>
          </a:p>
        </p:txBody>
      </p:sp>
      <p:sp>
        <p:nvSpPr>
          <p:cNvPr id="4" name="TextBox 3">
            <a:extLst>
              <a:ext uri="{FF2B5EF4-FFF2-40B4-BE49-F238E27FC236}">
                <a16:creationId xmlns:a16="http://schemas.microsoft.com/office/drawing/2014/main" id="{38575991-0837-4FC5-84C2-5E49759AC9D9}"/>
              </a:ext>
            </a:extLst>
          </p:cNvPr>
          <p:cNvSpPr txBox="1"/>
          <p:nvPr/>
        </p:nvSpPr>
        <p:spPr>
          <a:xfrm>
            <a:off x="1800601" y="647700"/>
            <a:ext cx="8991600"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latin typeface="Arial" panose="020B0604020202020204" pitchFamily="34" charset="0"/>
                <a:cs typeface="Arial" panose="020B0604020202020204" pitchFamily="34" charset="0"/>
              </a:rPr>
              <a:t>rule "replace 008 </a:t>
            </a:r>
            <a:r>
              <a:rPr lang="en-US" sz="3200" dirty="0" err="1">
                <a:latin typeface="Arial" panose="020B0604020202020204" pitchFamily="34" charset="0"/>
                <a:cs typeface="Arial" panose="020B0604020202020204" pitchFamily="34" charset="0"/>
              </a:rPr>
              <a:t>pos</a:t>
            </a:r>
            <a:r>
              <a:rPr lang="en-US" sz="3200" dirty="0">
                <a:latin typeface="Arial" panose="020B0604020202020204" pitchFamily="34" charset="0"/>
                <a:cs typeface="Arial" panose="020B0604020202020204" pitchFamily="34" charset="0"/>
              </a:rPr>
              <a:t> 33"</a:t>
            </a:r>
          </a:p>
          <a:p>
            <a:r>
              <a:rPr lang="en-US" sz="3200" dirty="0">
                <a:latin typeface="Arial" panose="020B0604020202020204" pitchFamily="34" charset="0"/>
                <a:cs typeface="Arial" panose="020B0604020202020204" pitchFamily="34" charset="0"/>
              </a:rPr>
              <a:t>when</a:t>
            </a:r>
          </a:p>
          <a:p>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existsControl</a:t>
            </a:r>
            <a:r>
              <a:rPr lang="en-US" sz="3200" dirty="0">
                <a:latin typeface="Arial" panose="020B0604020202020204" pitchFamily="34" charset="0"/>
                <a:cs typeface="Arial" panose="020B0604020202020204" pitchFamily="34" charset="0"/>
              </a:rPr>
              <a:t> </a:t>
            </a:r>
            <a:r>
              <a:rPr lang="en-US" sz="3200" dirty="0">
                <a:highlight>
                  <a:srgbClr val="FFFF00"/>
                </a:highlight>
                <a:latin typeface="Arial" panose="020B0604020202020204" pitchFamily="34" charset="0"/>
                <a:cs typeface="Arial" panose="020B0604020202020204" pitchFamily="34" charset="0"/>
              </a:rPr>
              <a:t>"008"</a:t>
            </a:r>
            <a:r>
              <a:rPr lang="en-US" sz="3200" dirty="0">
                <a:latin typeface="Arial" panose="020B0604020202020204" pitchFamily="34" charset="0"/>
                <a:cs typeface="Arial" panose="020B0604020202020204" pitchFamily="34" charset="0"/>
              </a:rPr>
              <a:t>)</a:t>
            </a:r>
          </a:p>
          <a:p>
            <a:r>
              <a:rPr lang="en-US" sz="3200" dirty="0">
                <a:latin typeface="Arial" panose="020B0604020202020204" pitchFamily="34" charset="0"/>
                <a:cs typeface="Arial" panose="020B0604020202020204" pitchFamily="34" charset="0"/>
              </a:rPr>
              <a:t>then</a:t>
            </a:r>
          </a:p>
          <a:p>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replaceControlContents</a:t>
            </a:r>
            <a:r>
              <a:rPr lang="en-US" sz="3200" dirty="0">
                <a:latin typeface="Arial" panose="020B0604020202020204" pitchFamily="34" charset="0"/>
                <a:cs typeface="Arial" panose="020B0604020202020204" pitchFamily="34" charset="0"/>
              </a:rPr>
              <a:t> "008.{33,1}" with "v"</a:t>
            </a:r>
          </a:p>
          <a:p>
            <a:r>
              <a:rPr lang="en-US" sz="3200" dirty="0">
                <a:latin typeface="Arial" panose="020B0604020202020204" pitchFamily="34" charset="0"/>
                <a:cs typeface="Arial" panose="020B0604020202020204" pitchFamily="34" charset="0"/>
              </a:rPr>
              <a:t>end</a:t>
            </a:r>
          </a:p>
        </p:txBody>
      </p:sp>
    </p:spTree>
    <p:extLst>
      <p:ext uri="{BB962C8B-B14F-4D97-AF65-F5344CB8AC3E}">
        <p14:creationId xmlns:p14="http://schemas.microsoft.com/office/powerpoint/2010/main" val="4259868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0601" y="5627447"/>
            <a:ext cx="7851399" cy="773353"/>
          </a:xfrm>
          <a:effectLst/>
        </p:spPr>
        <p:txBody>
          <a:bodyPr vert="horz" lIns="91440" tIns="45720" rIns="91440" bIns="45720" rtlCol="0" anchor="t">
            <a:normAutofit fontScale="90000"/>
          </a:bodyPr>
          <a:lstStyle/>
          <a:p>
            <a:pPr algn="ctr"/>
            <a:r>
              <a:rPr lang="en-US" sz="3600" dirty="0">
                <a:solidFill>
                  <a:schemeClr val="tx1"/>
                </a:solidFill>
              </a:rPr>
              <a:t>Record element syntax- Control fields</a:t>
            </a:r>
          </a:p>
        </p:txBody>
      </p:sp>
      <p:sp>
        <p:nvSpPr>
          <p:cNvPr id="4" name="TextBox 3">
            <a:extLst>
              <a:ext uri="{FF2B5EF4-FFF2-40B4-BE49-F238E27FC236}">
                <a16:creationId xmlns:a16="http://schemas.microsoft.com/office/drawing/2014/main" id="{38575991-0837-4FC5-84C2-5E49759AC9D9}"/>
              </a:ext>
            </a:extLst>
          </p:cNvPr>
          <p:cNvSpPr txBox="1"/>
          <p:nvPr/>
        </p:nvSpPr>
        <p:spPr>
          <a:xfrm>
            <a:off x="1800601" y="647700"/>
            <a:ext cx="8991600"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latin typeface="Arial" panose="020B0604020202020204" pitchFamily="34" charset="0"/>
                <a:cs typeface="Arial" panose="020B0604020202020204" pitchFamily="34" charset="0"/>
              </a:rPr>
              <a:t>rule "replace 008 </a:t>
            </a:r>
            <a:r>
              <a:rPr lang="en-US" sz="3200" dirty="0" err="1">
                <a:latin typeface="Arial" panose="020B0604020202020204" pitchFamily="34" charset="0"/>
                <a:cs typeface="Arial" panose="020B0604020202020204" pitchFamily="34" charset="0"/>
              </a:rPr>
              <a:t>pos</a:t>
            </a:r>
            <a:r>
              <a:rPr lang="en-US" sz="3200" dirty="0">
                <a:latin typeface="Arial" panose="020B0604020202020204" pitchFamily="34" charset="0"/>
                <a:cs typeface="Arial" panose="020B0604020202020204" pitchFamily="34" charset="0"/>
              </a:rPr>
              <a:t> 33"</a:t>
            </a:r>
          </a:p>
          <a:p>
            <a:r>
              <a:rPr lang="en-US" sz="3200" dirty="0">
                <a:latin typeface="Arial" panose="020B0604020202020204" pitchFamily="34" charset="0"/>
                <a:cs typeface="Arial" panose="020B0604020202020204" pitchFamily="34" charset="0"/>
              </a:rPr>
              <a:t>when</a:t>
            </a:r>
          </a:p>
          <a:p>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existsControl</a:t>
            </a:r>
            <a:r>
              <a:rPr lang="en-US" sz="3200" dirty="0">
                <a:latin typeface="Arial" panose="020B0604020202020204" pitchFamily="34" charset="0"/>
                <a:cs typeface="Arial" panose="020B0604020202020204" pitchFamily="34" charset="0"/>
              </a:rPr>
              <a:t> "008")</a:t>
            </a:r>
          </a:p>
          <a:p>
            <a:r>
              <a:rPr lang="en-US" sz="3200" dirty="0">
                <a:latin typeface="Arial" panose="020B0604020202020204" pitchFamily="34" charset="0"/>
                <a:cs typeface="Arial" panose="020B0604020202020204" pitchFamily="34" charset="0"/>
              </a:rPr>
              <a:t>then</a:t>
            </a:r>
          </a:p>
          <a:p>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replaceControlContents</a:t>
            </a:r>
            <a:r>
              <a:rPr lang="en-US" sz="3200" dirty="0">
                <a:latin typeface="Arial" panose="020B0604020202020204" pitchFamily="34" charset="0"/>
                <a:cs typeface="Arial" panose="020B0604020202020204" pitchFamily="34" charset="0"/>
              </a:rPr>
              <a:t> </a:t>
            </a:r>
            <a:r>
              <a:rPr lang="en-US" sz="3200" dirty="0">
                <a:highlight>
                  <a:srgbClr val="FFFF00"/>
                </a:highlight>
                <a:latin typeface="Arial" panose="020B0604020202020204" pitchFamily="34" charset="0"/>
                <a:cs typeface="Arial" panose="020B0604020202020204" pitchFamily="34" charset="0"/>
              </a:rPr>
              <a:t>"008.{33,1}" </a:t>
            </a:r>
            <a:r>
              <a:rPr lang="en-US" sz="3200" dirty="0">
                <a:latin typeface="Arial" panose="020B0604020202020204" pitchFamily="34" charset="0"/>
                <a:cs typeface="Arial" panose="020B0604020202020204" pitchFamily="34" charset="0"/>
              </a:rPr>
              <a:t>with </a:t>
            </a:r>
            <a:r>
              <a:rPr lang="en-US" sz="3200" dirty="0">
                <a:highlight>
                  <a:srgbClr val="FFFF00"/>
                </a:highlight>
                <a:latin typeface="Arial" panose="020B0604020202020204" pitchFamily="34" charset="0"/>
                <a:cs typeface="Arial" panose="020B0604020202020204" pitchFamily="34" charset="0"/>
              </a:rPr>
              <a:t>"v"</a:t>
            </a:r>
          </a:p>
          <a:p>
            <a:r>
              <a:rPr lang="en-US" sz="3200" dirty="0">
                <a:latin typeface="Arial" panose="020B0604020202020204" pitchFamily="34" charset="0"/>
                <a:cs typeface="Arial" panose="020B0604020202020204" pitchFamily="34" charset="0"/>
              </a:rPr>
              <a:t>end</a:t>
            </a:r>
          </a:p>
        </p:txBody>
      </p:sp>
    </p:spTree>
    <p:extLst>
      <p:ext uri="{BB962C8B-B14F-4D97-AF65-F5344CB8AC3E}">
        <p14:creationId xmlns:p14="http://schemas.microsoft.com/office/powerpoint/2010/main" val="2803329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093224" y="183491"/>
            <a:ext cx="7851775" cy="773112"/>
          </a:xfrm>
          <a:effectLst/>
        </p:spPr>
        <p:txBody>
          <a:bodyPr vert="horz" lIns="91440" tIns="45720" rIns="91440" bIns="45720" rtlCol="0" anchor="t">
            <a:normAutofit fontScale="90000"/>
          </a:bodyPr>
          <a:lstStyle/>
          <a:p>
            <a:pPr algn="ctr"/>
            <a:r>
              <a:rPr lang="en-US" sz="3600" dirty="0">
                <a:solidFill>
                  <a:schemeClr val="tx1"/>
                </a:solidFill>
              </a:rPr>
              <a:t>Record element syntax- Data fields</a:t>
            </a:r>
          </a:p>
        </p:txBody>
      </p:sp>
      <p:sp>
        <p:nvSpPr>
          <p:cNvPr id="4" name="TextBox 3">
            <a:extLst>
              <a:ext uri="{FF2B5EF4-FFF2-40B4-BE49-F238E27FC236}">
                <a16:creationId xmlns:a16="http://schemas.microsoft.com/office/drawing/2014/main" id="{837ADE34-A508-4D31-B113-CE0E0461CEB8}"/>
              </a:ext>
            </a:extLst>
          </p:cNvPr>
          <p:cNvSpPr txBox="1"/>
          <p:nvPr/>
        </p:nvSpPr>
        <p:spPr>
          <a:xfrm>
            <a:off x="492174" y="3128425"/>
            <a:ext cx="11250825" cy="1631216"/>
          </a:xfrm>
          <a:prstGeom prst="rect">
            <a:avLst/>
          </a:prstGeom>
          <a:solidFill>
            <a:schemeClr val="tx1"/>
          </a:solidFill>
        </p:spPr>
        <p:txBody>
          <a:bodyPr wrap="square" rtlCol="0">
            <a:spAutoFit/>
          </a:bodyPr>
          <a:lstStyle/>
          <a:p>
            <a:endParaRPr lang="en-US" sz="3200" dirty="0">
              <a:solidFill>
                <a:schemeClr val="bg1"/>
              </a:solidFill>
            </a:endParaRPr>
          </a:p>
          <a:p>
            <a:pPr algn="ctr"/>
            <a:r>
              <a:rPr lang="en-US" sz="3600" dirty="0">
                <a:solidFill>
                  <a:schemeClr val="bg1"/>
                </a:solidFill>
                <a:latin typeface="Arial" panose="020B0604020202020204" pitchFamily="34" charset="0"/>
                <a:cs typeface="Arial" panose="020B0604020202020204" pitchFamily="34" charset="0"/>
              </a:rPr>
              <a:t>“956.{4,2}.</a:t>
            </a:r>
            <a:r>
              <a:rPr lang="en-US" sz="3600" dirty="0" err="1">
                <a:solidFill>
                  <a:schemeClr val="bg1"/>
                </a:solidFill>
                <a:latin typeface="Arial" panose="020B0604020202020204" pitchFamily="34" charset="0"/>
                <a:cs typeface="Arial" panose="020B0604020202020204" pitchFamily="34" charset="0"/>
              </a:rPr>
              <a:t>u.http</a:t>
            </a:r>
            <a:r>
              <a:rPr lang="en-US" sz="3600" dirty="0">
                <a:solidFill>
                  <a:schemeClr val="bg1"/>
                </a:solidFill>
                <a:latin typeface="Arial" panose="020B0604020202020204" pitchFamily="34" charset="0"/>
                <a:cs typeface="Arial" panose="020B0604020202020204" pitchFamily="34" charset="0"/>
              </a:rPr>
              <a:t>://library.csus.edu/bookplates/winter”</a:t>
            </a:r>
          </a:p>
          <a:p>
            <a:endParaRPr lang="en-US" sz="3200" dirty="0">
              <a:solidFill>
                <a:schemeClr val="bg1"/>
              </a:solidFill>
            </a:endParaRPr>
          </a:p>
        </p:txBody>
      </p:sp>
      <p:sp>
        <p:nvSpPr>
          <p:cNvPr id="3" name="TextBox 2"/>
          <p:cNvSpPr txBox="1"/>
          <p:nvPr/>
        </p:nvSpPr>
        <p:spPr>
          <a:xfrm>
            <a:off x="646919" y="1673182"/>
            <a:ext cx="1755599" cy="369332"/>
          </a:xfrm>
          <a:prstGeom prst="rect">
            <a:avLst/>
          </a:prstGeom>
          <a:noFill/>
        </p:spPr>
        <p:txBody>
          <a:bodyPr wrap="square" rtlCol="0">
            <a:spAutoFit/>
          </a:bodyPr>
          <a:lstStyle/>
          <a:p>
            <a:r>
              <a:rPr lang="en-US" dirty="0"/>
              <a:t>MARC tag</a:t>
            </a:r>
          </a:p>
        </p:txBody>
      </p:sp>
      <p:cxnSp>
        <p:nvCxnSpPr>
          <p:cNvPr id="7" name="Straight Arrow Connector 6"/>
          <p:cNvCxnSpPr/>
          <p:nvPr/>
        </p:nvCxnSpPr>
        <p:spPr>
          <a:xfrm>
            <a:off x="1355905" y="2227180"/>
            <a:ext cx="14068" cy="14304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70648" y="5490976"/>
            <a:ext cx="1373227" cy="1200329"/>
          </a:xfrm>
          <a:prstGeom prst="rect">
            <a:avLst/>
          </a:prstGeom>
          <a:noFill/>
        </p:spPr>
        <p:txBody>
          <a:bodyPr wrap="square" rtlCol="0">
            <a:spAutoFit/>
          </a:bodyPr>
          <a:lstStyle/>
          <a:p>
            <a:r>
              <a:rPr lang="en-US" dirty="0"/>
              <a:t>First indicator, second indicator</a:t>
            </a:r>
          </a:p>
        </p:txBody>
      </p:sp>
      <p:cxnSp>
        <p:nvCxnSpPr>
          <p:cNvPr id="13" name="Straight Arrow Connector 12"/>
          <p:cNvCxnSpPr/>
          <p:nvPr/>
        </p:nvCxnSpPr>
        <p:spPr>
          <a:xfrm flipV="1">
            <a:off x="2286918" y="4421831"/>
            <a:ext cx="0" cy="10691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02518" y="2042514"/>
            <a:ext cx="1283219" cy="369332"/>
          </a:xfrm>
          <a:prstGeom prst="rect">
            <a:avLst/>
          </a:prstGeom>
          <a:noFill/>
        </p:spPr>
        <p:txBody>
          <a:bodyPr wrap="square" rtlCol="0">
            <a:spAutoFit/>
          </a:bodyPr>
          <a:lstStyle/>
          <a:p>
            <a:r>
              <a:rPr lang="en-US" dirty="0"/>
              <a:t>Subfield</a:t>
            </a:r>
          </a:p>
        </p:txBody>
      </p:sp>
      <p:cxnSp>
        <p:nvCxnSpPr>
          <p:cNvPr id="16" name="Straight Arrow Connector 15"/>
          <p:cNvCxnSpPr/>
          <p:nvPr/>
        </p:nvCxnSpPr>
        <p:spPr>
          <a:xfrm>
            <a:off x="3044127" y="2518117"/>
            <a:ext cx="0" cy="12379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43875" y="4192172"/>
            <a:ext cx="810875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352628" y="3962514"/>
            <a:ext cx="0" cy="1828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243875" y="3944033"/>
            <a:ext cx="0" cy="24813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6414868" y="4290646"/>
            <a:ext cx="14067" cy="14208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83014" y="5906474"/>
            <a:ext cx="3516923" cy="369332"/>
          </a:xfrm>
          <a:prstGeom prst="rect">
            <a:avLst/>
          </a:prstGeom>
          <a:noFill/>
        </p:spPr>
        <p:txBody>
          <a:bodyPr wrap="square" rtlCol="0">
            <a:spAutoFit/>
          </a:bodyPr>
          <a:lstStyle/>
          <a:p>
            <a:r>
              <a:rPr lang="en-US" dirty="0"/>
              <a:t>Subfield contents/metadata</a:t>
            </a:r>
          </a:p>
        </p:txBody>
      </p:sp>
    </p:spTree>
    <p:extLst>
      <p:ext uri="{BB962C8B-B14F-4D97-AF65-F5344CB8AC3E}">
        <p14:creationId xmlns:p14="http://schemas.microsoft.com/office/powerpoint/2010/main" val="328981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4"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093224" y="183491"/>
            <a:ext cx="7851775" cy="773112"/>
          </a:xfrm>
          <a:effectLst/>
        </p:spPr>
        <p:txBody>
          <a:bodyPr vert="horz" lIns="91440" tIns="45720" rIns="91440" bIns="45720" rtlCol="0" anchor="t">
            <a:normAutofit fontScale="90000"/>
          </a:bodyPr>
          <a:lstStyle/>
          <a:p>
            <a:pPr algn="ctr"/>
            <a:r>
              <a:rPr lang="en-US" sz="3600" dirty="0">
                <a:solidFill>
                  <a:schemeClr val="tx1"/>
                </a:solidFill>
              </a:rPr>
              <a:t>Record element syntax- Control fields</a:t>
            </a:r>
          </a:p>
        </p:txBody>
      </p:sp>
      <p:sp>
        <p:nvSpPr>
          <p:cNvPr id="4" name="TextBox 3">
            <a:extLst>
              <a:ext uri="{FF2B5EF4-FFF2-40B4-BE49-F238E27FC236}">
                <a16:creationId xmlns:a16="http://schemas.microsoft.com/office/drawing/2014/main" id="{837ADE34-A508-4D31-B113-CE0E0461CEB8}"/>
              </a:ext>
            </a:extLst>
          </p:cNvPr>
          <p:cNvSpPr txBox="1"/>
          <p:nvPr/>
        </p:nvSpPr>
        <p:spPr>
          <a:xfrm>
            <a:off x="3441852" y="2747425"/>
            <a:ext cx="5322320" cy="1828172"/>
          </a:xfrm>
          <a:prstGeom prst="rect">
            <a:avLst/>
          </a:prstGeom>
          <a:solidFill>
            <a:schemeClr val="tx1"/>
          </a:solidFill>
        </p:spPr>
        <p:txBody>
          <a:bodyPr wrap="square" rtlCol="0" anchor="t">
            <a:spAutoFit/>
          </a:bodyPr>
          <a:lstStyle/>
          <a:p>
            <a:endParaRPr lang="en-US" sz="3200" dirty="0">
              <a:solidFill>
                <a:schemeClr val="bg1"/>
              </a:solidFill>
            </a:endParaRPr>
          </a:p>
          <a:p>
            <a:pPr algn="ctr"/>
            <a:r>
              <a:rPr lang="en-US" sz="4800" dirty="0">
                <a:solidFill>
                  <a:schemeClr val="bg1"/>
                </a:solidFill>
                <a:latin typeface="Arial" panose="020B0604020202020204" pitchFamily="34" charset="0"/>
                <a:cs typeface="Arial" panose="020B0604020202020204" pitchFamily="34" charset="0"/>
              </a:rPr>
              <a:t>“008.{33,1}.v”</a:t>
            </a:r>
          </a:p>
          <a:p>
            <a:endParaRPr lang="en-US" sz="3200" dirty="0">
              <a:solidFill>
                <a:schemeClr val="bg1"/>
              </a:solidFill>
            </a:endParaRPr>
          </a:p>
        </p:txBody>
      </p:sp>
      <p:sp>
        <p:nvSpPr>
          <p:cNvPr id="3" name="TextBox 2"/>
          <p:cNvSpPr txBox="1"/>
          <p:nvPr/>
        </p:nvSpPr>
        <p:spPr>
          <a:xfrm>
            <a:off x="4153828" y="1604927"/>
            <a:ext cx="1395793" cy="369332"/>
          </a:xfrm>
          <a:prstGeom prst="rect">
            <a:avLst/>
          </a:prstGeom>
          <a:noFill/>
        </p:spPr>
        <p:txBody>
          <a:bodyPr wrap="square" rtlCol="0">
            <a:spAutoFit/>
          </a:bodyPr>
          <a:lstStyle/>
          <a:p>
            <a:r>
              <a:rPr lang="en-US" dirty="0"/>
              <a:t>MARC tag</a:t>
            </a:r>
          </a:p>
        </p:txBody>
      </p:sp>
      <p:cxnSp>
        <p:nvCxnSpPr>
          <p:cNvPr id="7" name="Straight Arrow Connector 6"/>
          <p:cNvCxnSpPr/>
          <p:nvPr/>
        </p:nvCxnSpPr>
        <p:spPr>
          <a:xfrm>
            <a:off x="4849946" y="2104018"/>
            <a:ext cx="1778" cy="10371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34841" y="5146846"/>
            <a:ext cx="1373227" cy="646331"/>
          </a:xfrm>
          <a:prstGeom prst="rect">
            <a:avLst/>
          </a:prstGeom>
          <a:noFill/>
        </p:spPr>
        <p:txBody>
          <a:bodyPr wrap="square" rtlCol="0" anchor="t">
            <a:spAutoFit/>
          </a:bodyPr>
          <a:lstStyle/>
          <a:p>
            <a:pPr algn="ctr"/>
            <a:r>
              <a:rPr lang="en-US" dirty="0"/>
              <a:t>Character position</a:t>
            </a:r>
          </a:p>
        </p:txBody>
      </p:sp>
      <p:cxnSp>
        <p:nvCxnSpPr>
          <p:cNvPr id="13" name="Straight Arrow Connector 12"/>
          <p:cNvCxnSpPr/>
          <p:nvPr/>
        </p:nvCxnSpPr>
        <p:spPr>
          <a:xfrm flipV="1">
            <a:off x="6199512" y="3979379"/>
            <a:ext cx="0" cy="10691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7575056" y="3979379"/>
            <a:ext cx="14067" cy="14208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921531" y="5660667"/>
            <a:ext cx="1345093" cy="923330"/>
          </a:xfrm>
          <a:prstGeom prst="rect">
            <a:avLst/>
          </a:prstGeom>
          <a:noFill/>
        </p:spPr>
        <p:txBody>
          <a:bodyPr wrap="square" rtlCol="0" anchor="t">
            <a:spAutoFit/>
          </a:bodyPr>
          <a:lstStyle/>
          <a:p>
            <a:pPr algn="ctr"/>
            <a:r>
              <a:rPr lang="en-US" dirty="0"/>
              <a:t>Position length value</a:t>
            </a:r>
          </a:p>
        </p:txBody>
      </p:sp>
      <p:sp>
        <p:nvSpPr>
          <p:cNvPr id="5" name="TextBox 4">
            <a:extLst>
              <a:ext uri="{FF2B5EF4-FFF2-40B4-BE49-F238E27FC236}">
                <a16:creationId xmlns:a16="http://schemas.microsoft.com/office/drawing/2014/main" id="{65B369C1-053E-403A-B9DA-EF9D512873A4}"/>
              </a:ext>
            </a:extLst>
          </p:cNvPr>
          <p:cNvSpPr txBox="1"/>
          <p:nvPr/>
        </p:nvSpPr>
        <p:spPr>
          <a:xfrm>
            <a:off x="6316920" y="1281560"/>
            <a:ext cx="119462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Position length</a:t>
            </a:r>
          </a:p>
        </p:txBody>
      </p:sp>
      <p:cxnSp>
        <p:nvCxnSpPr>
          <p:cNvPr id="6" name="Straight Arrow Connector 5">
            <a:extLst>
              <a:ext uri="{FF2B5EF4-FFF2-40B4-BE49-F238E27FC236}">
                <a16:creationId xmlns:a16="http://schemas.microsoft.com/office/drawing/2014/main" id="{9877463C-ED58-48B3-BF76-0A773DD2175C}"/>
              </a:ext>
            </a:extLst>
          </p:cNvPr>
          <p:cNvCxnSpPr/>
          <p:nvPr/>
        </p:nvCxnSpPr>
        <p:spPr>
          <a:xfrm flipH="1">
            <a:off x="6919147" y="2104018"/>
            <a:ext cx="2384" cy="113079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31323" y="3234812"/>
            <a:ext cx="111829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49621" y="3234812"/>
            <a:ext cx="0" cy="42669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431322" y="3234812"/>
            <a:ext cx="2" cy="42669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84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27"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093224" y="183491"/>
            <a:ext cx="7851775" cy="773112"/>
          </a:xfrm>
          <a:effectLst/>
        </p:spPr>
        <p:txBody>
          <a:bodyPr vert="horz" lIns="91440" tIns="45720" rIns="91440" bIns="45720" rtlCol="0" anchor="t">
            <a:normAutofit fontScale="90000"/>
          </a:bodyPr>
          <a:lstStyle/>
          <a:p>
            <a:pPr algn="ctr"/>
            <a:r>
              <a:rPr lang="en-US" sz="3600" dirty="0">
                <a:solidFill>
                  <a:schemeClr val="tx1"/>
                </a:solidFill>
              </a:rPr>
              <a:t>Record element syntax- Control fields</a:t>
            </a:r>
          </a:p>
        </p:txBody>
      </p:sp>
      <p:sp>
        <p:nvSpPr>
          <p:cNvPr id="4" name="TextBox 3">
            <a:extLst>
              <a:ext uri="{FF2B5EF4-FFF2-40B4-BE49-F238E27FC236}">
                <a16:creationId xmlns:a16="http://schemas.microsoft.com/office/drawing/2014/main" id="{837ADE34-A508-4D31-B113-CE0E0461CEB8}"/>
              </a:ext>
            </a:extLst>
          </p:cNvPr>
          <p:cNvSpPr txBox="1"/>
          <p:nvPr/>
        </p:nvSpPr>
        <p:spPr>
          <a:xfrm>
            <a:off x="3441852" y="2747425"/>
            <a:ext cx="5322320" cy="1828172"/>
          </a:xfrm>
          <a:prstGeom prst="rect">
            <a:avLst/>
          </a:prstGeom>
          <a:solidFill>
            <a:schemeClr val="tx1"/>
          </a:solidFill>
        </p:spPr>
        <p:txBody>
          <a:bodyPr wrap="square" rtlCol="0" anchor="t">
            <a:spAutoFit/>
          </a:bodyPr>
          <a:lstStyle/>
          <a:p>
            <a:endParaRPr lang="en-US" sz="3200" dirty="0">
              <a:solidFill>
                <a:schemeClr val="bg1"/>
              </a:solidFill>
            </a:endParaRPr>
          </a:p>
          <a:p>
            <a:pPr algn="ctr"/>
            <a:r>
              <a:rPr lang="en-US" sz="4800" dirty="0">
                <a:solidFill>
                  <a:schemeClr val="bg1"/>
                </a:solidFill>
                <a:latin typeface="Arial" panose="020B0604020202020204" pitchFamily="34" charset="0"/>
                <a:cs typeface="Arial" panose="020B0604020202020204" pitchFamily="34" charset="0"/>
              </a:rPr>
              <a:t>“008.{33,1}.v”</a:t>
            </a:r>
          </a:p>
          <a:p>
            <a:endParaRPr lang="en-US" sz="3200" dirty="0">
              <a:solidFill>
                <a:schemeClr val="bg1"/>
              </a:solidFill>
            </a:endParaRPr>
          </a:p>
        </p:txBody>
      </p:sp>
      <p:cxnSp>
        <p:nvCxnSpPr>
          <p:cNvPr id="26" name="Straight Arrow Connector 25"/>
          <p:cNvCxnSpPr/>
          <p:nvPr/>
        </p:nvCxnSpPr>
        <p:spPr>
          <a:xfrm flipH="1" flipV="1">
            <a:off x="7575056" y="3979379"/>
            <a:ext cx="14067" cy="14208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921531" y="5660667"/>
            <a:ext cx="1345093" cy="923330"/>
          </a:xfrm>
          <a:prstGeom prst="rect">
            <a:avLst/>
          </a:prstGeom>
          <a:noFill/>
        </p:spPr>
        <p:txBody>
          <a:bodyPr wrap="square" rtlCol="0" anchor="t">
            <a:spAutoFit/>
          </a:bodyPr>
          <a:lstStyle/>
          <a:p>
            <a:pPr algn="ctr"/>
            <a:r>
              <a:rPr lang="en-US" dirty="0"/>
              <a:t>Position length value</a:t>
            </a:r>
          </a:p>
        </p:txBody>
      </p:sp>
      <p:sp>
        <p:nvSpPr>
          <p:cNvPr id="5" name="TextBox 4">
            <a:extLst>
              <a:ext uri="{FF2B5EF4-FFF2-40B4-BE49-F238E27FC236}">
                <a16:creationId xmlns:a16="http://schemas.microsoft.com/office/drawing/2014/main" id="{65B369C1-053E-403A-B9DA-EF9D512873A4}"/>
              </a:ext>
            </a:extLst>
          </p:cNvPr>
          <p:cNvSpPr txBox="1"/>
          <p:nvPr/>
        </p:nvSpPr>
        <p:spPr>
          <a:xfrm>
            <a:off x="6316920" y="1281560"/>
            <a:ext cx="119462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Position length</a:t>
            </a:r>
          </a:p>
        </p:txBody>
      </p:sp>
      <p:cxnSp>
        <p:nvCxnSpPr>
          <p:cNvPr id="6" name="Straight Arrow Connector 5">
            <a:extLst>
              <a:ext uri="{FF2B5EF4-FFF2-40B4-BE49-F238E27FC236}">
                <a16:creationId xmlns:a16="http://schemas.microsoft.com/office/drawing/2014/main" id="{9877463C-ED58-48B3-BF76-0A773DD2175C}"/>
              </a:ext>
            </a:extLst>
          </p:cNvPr>
          <p:cNvCxnSpPr/>
          <p:nvPr/>
        </p:nvCxnSpPr>
        <p:spPr>
          <a:xfrm flipH="1">
            <a:off x="6919147" y="2126974"/>
            <a:ext cx="2384" cy="11078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06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3B01E5-C175-43A0-B104-A7D254BA4E4C}"/>
              </a:ext>
            </a:extLst>
          </p:cNvPr>
          <p:cNvSpPr>
            <a:spLocks noGrp="1"/>
          </p:cNvSpPr>
          <p:nvPr>
            <p:ph type="title"/>
          </p:nvPr>
        </p:nvSpPr>
        <p:spPr>
          <a:xfrm>
            <a:off x="965200" y="1218476"/>
            <a:ext cx="3187318" cy="4421050"/>
          </a:xfrm>
          <a:effectLst/>
        </p:spPr>
        <p:txBody>
          <a:bodyPr vert="horz" lIns="91440" tIns="45720" rIns="91440" bIns="45720" rtlCol="0" anchor="ctr">
            <a:normAutofit/>
          </a:bodyPr>
          <a:lstStyle/>
          <a:p>
            <a:pPr algn="r"/>
            <a:r>
              <a:rPr lang="en-US" sz="3200" dirty="0">
                <a:solidFill>
                  <a:schemeClr val="tx1"/>
                </a:solidFill>
              </a:rPr>
              <a:t>What are Alma normalization processes?</a:t>
            </a:r>
          </a:p>
        </p:txBody>
      </p:sp>
      <p:sp>
        <p:nvSpPr>
          <p:cNvPr id="3" name="TextBox 2">
            <a:extLst>
              <a:ext uri="{FF2B5EF4-FFF2-40B4-BE49-F238E27FC236}">
                <a16:creationId xmlns:a16="http://schemas.microsoft.com/office/drawing/2014/main" id="{666208B1-B578-46C5-9C10-5A1BCB3DA66A}"/>
              </a:ext>
            </a:extLst>
          </p:cNvPr>
          <p:cNvSpPr txBox="1"/>
          <p:nvPr/>
        </p:nvSpPr>
        <p:spPr>
          <a:xfrm>
            <a:off x="5146751" y="1218475"/>
            <a:ext cx="6080050" cy="4421051"/>
          </a:xfrm>
          <a:prstGeom prst="rect">
            <a:avLst/>
          </a:prstGeom>
          <a:effectLst/>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85750">
              <a:spcBef>
                <a:spcPct val="20000"/>
              </a:spcBef>
              <a:spcAft>
                <a:spcPts val="600"/>
              </a:spcAft>
              <a:buClr>
                <a:schemeClr val="accent1"/>
              </a:buClr>
              <a:buFont typeface="Wingdings 2" charset="2"/>
              <a:buChar char=""/>
            </a:pPr>
            <a:endParaRPr lang="en-US" sz="1600" dirty="0"/>
          </a:p>
          <a:p>
            <a:pPr marL="285750" indent="-285750">
              <a:spcBef>
                <a:spcPct val="20000"/>
              </a:spcBef>
              <a:spcAft>
                <a:spcPts val="600"/>
              </a:spcAft>
              <a:buClr>
                <a:schemeClr val="accent1"/>
              </a:buClr>
              <a:buFont typeface="Wingdings 2" charset="2"/>
              <a:buChar char=""/>
            </a:pPr>
            <a:r>
              <a:rPr lang="en-US" sz="1600" dirty="0"/>
              <a:t>Used to correct or update MARC records </a:t>
            </a:r>
          </a:p>
          <a:p>
            <a:pPr marL="285750" indent="-285750">
              <a:spcBef>
                <a:spcPct val="20000"/>
              </a:spcBef>
              <a:spcAft>
                <a:spcPts val="600"/>
              </a:spcAft>
              <a:buClr>
                <a:schemeClr val="accent1"/>
              </a:buClr>
              <a:buFont typeface="Wingdings 2" charset="2"/>
              <a:buChar char=""/>
            </a:pPr>
            <a:endParaRPr lang="en-US" sz="1600" dirty="0"/>
          </a:p>
          <a:p>
            <a:pPr marL="285750" indent="-285750">
              <a:spcBef>
                <a:spcPct val="20000"/>
              </a:spcBef>
              <a:spcAft>
                <a:spcPts val="600"/>
              </a:spcAft>
              <a:buClr>
                <a:schemeClr val="accent1"/>
              </a:buClr>
              <a:buFont typeface="Wingdings 2" charset="2"/>
              <a:buChar char=""/>
            </a:pPr>
            <a:r>
              <a:rPr lang="en-US" sz="1600" dirty="0"/>
              <a:t>Alma role required: Catalog Administrator or General System Administrator</a:t>
            </a:r>
            <a:br>
              <a:rPr lang="en-US" sz="1600" dirty="0"/>
            </a:br>
            <a:endParaRPr lang="en-US" sz="1600" dirty="0"/>
          </a:p>
          <a:p>
            <a:pPr marL="285750" indent="-285750">
              <a:spcBef>
                <a:spcPct val="20000"/>
              </a:spcBef>
              <a:spcAft>
                <a:spcPts val="600"/>
              </a:spcAft>
              <a:buClr>
                <a:schemeClr val="accent1"/>
              </a:buClr>
              <a:buFont typeface="Wingdings 2" charset="2"/>
              <a:buChar char=""/>
            </a:pPr>
            <a:r>
              <a:rPr lang="en-US" sz="1600" dirty="0"/>
              <a:t>Applied typically in the metadata editor, by running a job on a set of records, or as part of an import profile</a:t>
            </a:r>
            <a:br>
              <a:rPr lang="en-US" sz="1600" dirty="0"/>
            </a:br>
            <a:endParaRPr lang="en-US" sz="1600" dirty="0"/>
          </a:p>
          <a:p>
            <a:pPr marL="285750" indent="-285750">
              <a:spcBef>
                <a:spcPct val="20000"/>
              </a:spcBef>
              <a:spcAft>
                <a:spcPts val="600"/>
              </a:spcAft>
              <a:buClr>
                <a:schemeClr val="accent1"/>
              </a:buClr>
              <a:buFont typeface="Wingdings 2" charset="2"/>
              <a:buChar char=""/>
            </a:pPr>
            <a:r>
              <a:rPr lang="en-US" sz="1600"/>
              <a:t>Call </a:t>
            </a:r>
            <a:r>
              <a:rPr lang="en-US" sz="1600" dirty="0"/>
              <a:t>on defined norm rules to update MARC data.</a:t>
            </a:r>
          </a:p>
          <a:p>
            <a:pPr marL="285750" indent="-285750">
              <a:spcBef>
                <a:spcPct val="20000"/>
              </a:spcBef>
              <a:spcAft>
                <a:spcPts val="600"/>
              </a:spcAft>
              <a:buClr>
                <a:schemeClr val="accent1"/>
              </a:buClr>
              <a:buFont typeface="Wingdings 2" charset="2"/>
              <a:buChar char=""/>
            </a:pPr>
            <a:endParaRPr lang="en-US" sz="1600" dirty="0"/>
          </a:p>
          <a:p>
            <a:pPr marL="285750" indent="-285750">
              <a:spcBef>
                <a:spcPct val="20000"/>
              </a:spcBef>
              <a:spcAft>
                <a:spcPts val="600"/>
              </a:spcAft>
              <a:buClr>
                <a:schemeClr val="accent1"/>
              </a:buClr>
              <a:buFont typeface="Wingdings 2" charset="2"/>
              <a:buChar char=""/>
            </a:pPr>
            <a:r>
              <a:rPr lang="en-US" sz="1600" dirty="0"/>
              <a:t>A norm rule is a file containing actions; those actions are executed by a norm process. </a:t>
            </a:r>
          </a:p>
        </p:txBody>
      </p:sp>
    </p:spTree>
    <p:extLst>
      <p:ext uri="{BB962C8B-B14F-4D97-AF65-F5344CB8AC3E}">
        <p14:creationId xmlns:p14="http://schemas.microsoft.com/office/powerpoint/2010/main" val="200632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093224" y="183491"/>
            <a:ext cx="7851775" cy="773112"/>
          </a:xfrm>
          <a:effectLst/>
        </p:spPr>
        <p:txBody>
          <a:bodyPr vert="horz" lIns="91440" tIns="45720" rIns="91440" bIns="45720" rtlCol="0" anchor="t">
            <a:normAutofit fontScale="90000"/>
          </a:bodyPr>
          <a:lstStyle/>
          <a:p>
            <a:pPr algn="ctr"/>
            <a:r>
              <a:rPr lang="en-US" sz="3600" dirty="0">
                <a:solidFill>
                  <a:schemeClr val="tx1"/>
                </a:solidFill>
              </a:rPr>
              <a:t>Record element syntax- Control fields</a:t>
            </a:r>
          </a:p>
        </p:txBody>
      </p:sp>
      <p:sp>
        <p:nvSpPr>
          <p:cNvPr id="4" name="TextBox 3">
            <a:extLst>
              <a:ext uri="{FF2B5EF4-FFF2-40B4-BE49-F238E27FC236}">
                <a16:creationId xmlns:a16="http://schemas.microsoft.com/office/drawing/2014/main" id="{837ADE34-A508-4D31-B113-CE0E0461CEB8}"/>
              </a:ext>
            </a:extLst>
          </p:cNvPr>
          <p:cNvSpPr txBox="1"/>
          <p:nvPr/>
        </p:nvSpPr>
        <p:spPr>
          <a:xfrm>
            <a:off x="3441852" y="2747425"/>
            <a:ext cx="5167116" cy="1828172"/>
          </a:xfrm>
          <a:prstGeom prst="rect">
            <a:avLst/>
          </a:prstGeom>
          <a:solidFill>
            <a:schemeClr val="tx1"/>
          </a:solidFill>
          <a:ln w="57150">
            <a:solidFill>
              <a:schemeClr val="tx1"/>
            </a:solidFill>
          </a:ln>
        </p:spPr>
        <p:txBody>
          <a:bodyPr wrap="square" rtlCol="0" anchor="t">
            <a:spAutoFit/>
          </a:bodyPr>
          <a:lstStyle/>
          <a:p>
            <a:endParaRPr lang="en-US" sz="3200" dirty="0">
              <a:solidFill>
                <a:schemeClr val="bg1"/>
              </a:solidFill>
            </a:endParaRPr>
          </a:p>
          <a:p>
            <a:pPr algn="ctr"/>
            <a:r>
              <a:rPr lang="en-US" sz="4800" dirty="0">
                <a:solidFill>
                  <a:schemeClr val="bg1"/>
                </a:solidFill>
                <a:latin typeface="Arial" panose="020B0604020202020204" pitchFamily="34" charset="0"/>
                <a:cs typeface="Arial" panose="020B0604020202020204" pitchFamily="34" charset="0"/>
              </a:rPr>
              <a:t>“008.{35,3}.</a:t>
            </a:r>
            <a:r>
              <a:rPr lang="en-US" sz="4800" dirty="0" err="1">
                <a:solidFill>
                  <a:schemeClr val="bg1"/>
                </a:solidFill>
                <a:latin typeface="Arial" panose="020B0604020202020204" pitchFamily="34" charset="0"/>
                <a:cs typeface="Arial" panose="020B0604020202020204" pitchFamily="34" charset="0"/>
              </a:rPr>
              <a:t>eng</a:t>
            </a:r>
            <a:r>
              <a:rPr lang="en-US" sz="4800" dirty="0">
                <a:solidFill>
                  <a:schemeClr val="bg1"/>
                </a:solidFill>
                <a:latin typeface="Arial" panose="020B0604020202020204" pitchFamily="34" charset="0"/>
                <a:cs typeface="Arial" panose="020B0604020202020204" pitchFamily="34" charset="0"/>
              </a:rPr>
              <a:t>”</a:t>
            </a:r>
          </a:p>
          <a:p>
            <a:endParaRPr lang="en-US" sz="3200" dirty="0">
              <a:solidFill>
                <a:schemeClr val="bg1"/>
              </a:solidFill>
            </a:endParaRPr>
          </a:p>
        </p:txBody>
      </p:sp>
      <p:cxnSp>
        <p:nvCxnSpPr>
          <p:cNvPr id="26" name="Straight Arrow Connector 25"/>
          <p:cNvCxnSpPr/>
          <p:nvPr/>
        </p:nvCxnSpPr>
        <p:spPr>
          <a:xfrm flipH="1" flipV="1">
            <a:off x="7453550" y="4215768"/>
            <a:ext cx="14067" cy="14208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853753" y="5697574"/>
            <a:ext cx="1345093" cy="923330"/>
          </a:xfrm>
          <a:prstGeom prst="rect">
            <a:avLst/>
          </a:prstGeom>
          <a:noFill/>
        </p:spPr>
        <p:txBody>
          <a:bodyPr wrap="square" rtlCol="0" anchor="t">
            <a:spAutoFit/>
          </a:bodyPr>
          <a:lstStyle/>
          <a:p>
            <a:pPr algn="ctr"/>
            <a:r>
              <a:rPr lang="en-US" dirty="0"/>
              <a:t>Position length value</a:t>
            </a:r>
          </a:p>
        </p:txBody>
      </p:sp>
      <p:sp>
        <p:nvSpPr>
          <p:cNvPr id="5" name="TextBox 4">
            <a:extLst>
              <a:ext uri="{FF2B5EF4-FFF2-40B4-BE49-F238E27FC236}">
                <a16:creationId xmlns:a16="http://schemas.microsoft.com/office/drawing/2014/main" id="{65B369C1-053E-403A-B9DA-EF9D512873A4}"/>
              </a:ext>
            </a:extLst>
          </p:cNvPr>
          <p:cNvSpPr txBox="1"/>
          <p:nvPr/>
        </p:nvSpPr>
        <p:spPr>
          <a:xfrm>
            <a:off x="5842523" y="1432249"/>
            <a:ext cx="1106374"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Position length</a:t>
            </a:r>
          </a:p>
        </p:txBody>
      </p:sp>
      <p:cxnSp>
        <p:nvCxnSpPr>
          <p:cNvPr id="6" name="Straight Arrow Connector 5">
            <a:extLst>
              <a:ext uri="{FF2B5EF4-FFF2-40B4-BE49-F238E27FC236}">
                <a16:creationId xmlns:a16="http://schemas.microsoft.com/office/drawing/2014/main" id="{9877463C-ED58-48B3-BF76-0A773DD2175C}"/>
              </a:ext>
            </a:extLst>
          </p:cNvPr>
          <p:cNvCxnSpPr/>
          <p:nvPr/>
        </p:nvCxnSpPr>
        <p:spPr>
          <a:xfrm flipH="1">
            <a:off x="6413489" y="2210521"/>
            <a:ext cx="27448" cy="10146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05879" y="4107776"/>
            <a:ext cx="1040839" cy="1406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046718" y="3896760"/>
            <a:ext cx="0" cy="21101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005879" y="3896760"/>
            <a:ext cx="0" cy="21101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987505" y="5313439"/>
            <a:ext cx="1503559" cy="646331"/>
          </a:xfrm>
          <a:prstGeom prst="rect">
            <a:avLst/>
          </a:prstGeom>
          <a:noFill/>
        </p:spPr>
        <p:txBody>
          <a:bodyPr wrap="square" rtlCol="0">
            <a:spAutoFit/>
          </a:bodyPr>
          <a:lstStyle/>
          <a:p>
            <a:pPr algn="ctr"/>
            <a:r>
              <a:rPr lang="en-US" dirty="0"/>
              <a:t>Character position</a:t>
            </a:r>
          </a:p>
        </p:txBody>
      </p:sp>
      <p:cxnSp>
        <p:nvCxnSpPr>
          <p:cNvPr id="24" name="Straight Arrow Connector 23"/>
          <p:cNvCxnSpPr/>
          <p:nvPr/>
        </p:nvCxnSpPr>
        <p:spPr>
          <a:xfrm flipV="1">
            <a:off x="5820959" y="3972224"/>
            <a:ext cx="0" cy="10804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419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BED5-711E-4069-AF61-3B9BDC0D91F7}"/>
              </a:ext>
            </a:extLst>
          </p:cNvPr>
          <p:cNvSpPr>
            <a:spLocks noGrp="1"/>
          </p:cNvSpPr>
          <p:nvPr>
            <p:ph type="title"/>
          </p:nvPr>
        </p:nvSpPr>
        <p:spPr/>
        <p:txBody>
          <a:bodyPr vert="horz" lIns="91440" tIns="45720" rIns="91440" bIns="45720" rtlCol="0" anchor="ctr">
            <a:normAutofit/>
          </a:bodyPr>
          <a:lstStyle/>
          <a:p>
            <a:r>
              <a:rPr lang="en-US"/>
              <a:t>Wildcards &amp; Special Characters</a:t>
            </a:r>
            <a:endParaRPr lang="en-US" dirty="0"/>
          </a:p>
        </p:txBody>
      </p:sp>
      <p:sp>
        <p:nvSpPr>
          <p:cNvPr id="3" name="TextBox 2">
            <a:extLst>
              <a:ext uri="{FF2B5EF4-FFF2-40B4-BE49-F238E27FC236}">
                <a16:creationId xmlns:a16="http://schemas.microsoft.com/office/drawing/2014/main" id="{92287558-BA1C-487C-B958-B1F0706259C7}"/>
              </a:ext>
            </a:extLst>
          </p:cNvPr>
          <p:cNvSpPr txBox="1"/>
          <p:nvPr/>
        </p:nvSpPr>
        <p:spPr>
          <a:xfrm>
            <a:off x="940601" y="2708090"/>
            <a:ext cx="10299195"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t>Asterisk * - matches any string</a:t>
            </a:r>
          </a:p>
        </p:txBody>
      </p:sp>
      <p:sp>
        <p:nvSpPr>
          <p:cNvPr id="4" name="TextBox 3">
            <a:extLst>
              <a:ext uri="{FF2B5EF4-FFF2-40B4-BE49-F238E27FC236}">
                <a16:creationId xmlns:a16="http://schemas.microsoft.com/office/drawing/2014/main" id="{C8A9F182-E8A7-45D1-981F-9C8AA7B613CA}"/>
              </a:ext>
            </a:extLst>
          </p:cNvPr>
          <p:cNvSpPr txBox="1"/>
          <p:nvPr/>
        </p:nvSpPr>
        <p:spPr>
          <a:xfrm>
            <a:off x="945474" y="3300114"/>
            <a:ext cx="10301744" cy="2800767"/>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dirty="0">
              <a:latin typeface="Arial"/>
              <a:cs typeface="Arial"/>
            </a:endParaRPr>
          </a:p>
          <a:p>
            <a:r>
              <a:rPr lang="en-US" sz="2400" dirty="0">
                <a:latin typeface="Arial"/>
                <a:cs typeface="Arial"/>
              </a:rPr>
              <a:t>rule "remove 590 restriction note"</a:t>
            </a:r>
          </a:p>
          <a:p>
            <a:r>
              <a:rPr lang="en-US" sz="2400" dirty="0">
                <a:latin typeface="Arial"/>
                <a:cs typeface="Arial"/>
              </a:rPr>
              <a:t>when</a:t>
            </a:r>
          </a:p>
          <a:p>
            <a:r>
              <a:rPr lang="en-US" sz="2400" dirty="0">
                <a:latin typeface="Arial"/>
                <a:cs typeface="Arial"/>
              </a:rPr>
              <a:t>(TRUE)</a:t>
            </a:r>
          </a:p>
          <a:p>
            <a:r>
              <a:rPr lang="en-US" sz="2400" dirty="0">
                <a:latin typeface="Arial"/>
                <a:cs typeface="Arial"/>
              </a:rPr>
              <a:t>then</a:t>
            </a:r>
          </a:p>
          <a:p>
            <a:r>
              <a:rPr lang="en-US" sz="2400" dirty="0" err="1">
                <a:latin typeface="Arial"/>
                <a:cs typeface="Arial"/>
              </a:rPr>
              <a:t>removeField</a:t>
            </a:r>
            <a:r>
              <a:rPr lang="en-US" sz="2400" dirty="0">
                <a:latin typeface="Arial"/>
                <a:cs typeface="Arial"/>
              </a:rPr>
              <a:t> "590" if (exists "590.a.</a:t>
            </a:r>
            <a:r>
              <a:rPr lang="en-US" sz="2400" dirty="0">
                <a:highlight>
                  <a:srgbClr val="FFFF00"/>
                </a:highlight>
                <a:latin typeface="Arial"/>
                <a:cs typeface="Arial"/>
              </a:rPr>
              <a:t>Available only*enrolled in this course*</a:t>
            </a:r>
            <a:r>
              <a:rPr lang="en-US" sz="2400" dirty="0">
                <a:latin typeface="Arial"/>
                <a:cs typeface="Arial"/>
              </a:rPr>
              <a:t>")</a:t>
            </a:r>
          </a:p>
          <a:p>
            <a:r>
              <a:rPr lang="en-US" sz="2400" dirty="0">
                <a:latin typeface="Arial"/>
                <a:cs typeface="Arial"/>
              </a:rPr>
              <a:t>end</a:t>
            </a:r>
            <a:endParaRPr lang="en-US" sz="2400" dirty="0"/>
          </a:p>
          <a:p>
            <a:endParaRPr lang="en-US" sz="1600" dirty="0">
              <a:latin typeface="Arial"/>
              <a:cs typeface="Arial"/>
            </a:endParaRPr>
          </a:p>
        </p:txBody>
      </p:sp>
    </p:spTree>
    <p:extLst>
      <p:ext uri="{BB962C8B-B14F-4D97-AF65-F5344CB8AC3E}">
        <p14:creationId xmlns:p14="http://schemas.microsoft.com/office/powerpoint/2010/main" val="1713441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33"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295BED5-711E-4069-AF61-3B9BDC0D91F7}"/>
              </a:ext>
            </a:extLst>
          </p:cNvPr>
          <p:cNvSpPr>
            <a:spLocks noGrp="1"/>
          </p:cNvSpPr>
          <p:nvPr>
            <p:ph type="title"/>
          </p:nvPr>
        </p:nvSpPr>
        <p:spPr>
          <a:xfrm>
            <a:off x="451515" y="1734857"/>
            <a:ext cx="3765483" cy="3388287"/>
          </a:xfrm>
        </p:spPr>
        <p:txBody>
          <a:bodyPr vert="horz" lIns="91440" tIns="45720" rIns="91440" bIns="45720" rtlCol="0" anchor="ctr">
            <a:normAutofit/>
          </a:bodyPr>
          <a:lstStyle/>
          <a:p>
            <a:r>
              <a:rPr lang="en-US"/>
              <a:t>Wildcards &amp; Special Characters</a:t>
            </a:r>
            <a:endParaRPr lang="en-US" dirty="0"/>
          </a:p>
        </p:txBody>
      </p:sp>
      <p:sp>
        <p:nvSpPr>
          <p:cNvPr id="3" name="TextBox 2">
            <a:extLst>
              <a:ext uri="{FF2B5EF4-FFF2-40B4-BE49-F238E27FC236}">
                <a16:creationId xmlns:a16="http://schemas.microsoft.com/office/drawing/2014/main" id="{92287558-BA1C-487C-B958-B1F0706259C7}"/>
              </a:ext>
            </a:extLst>
          </p:cNvPr>
          <p:cNvSpPr txBox="1"/>
          <p:nvPr/>
        </p:nvSpPr>
        <p:spPr>
          <a:xfrm>
            <a:off x="5746117" y="1331573"/>
            <a:ext cx="6243389"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Hash # at the begnining of a line- comments out a line</a:t>
            </a:r>
          </a:p>
        </p:txBody>
      </p:sp>
      <p:sp>
        <p:nvSpPr>
          <p:cNvPr id="4" name="TextBox 3">
            <a:extLst>
              <a:ext uri="{FF2B5EF4-FFF2-40B4-BE49-F238E27FC236}">
                <a16:creationId xmlns:a16="http://schemas.microsoft.com/office/drawing/2014/main" id="{C8A9F182-E8A7-45D1-981F-9C8AA7B613CA}"/>
              </a:ext>
            </a:extLst>
          </p:cNvPr>
          <p:cNvSpPr txBox="1"/>
          <p:nvPr/>
        </p:nvSpPr>
        <p:spPr>
          <a:xfrm>
            <a:off x="5750991" y="2292307"/>
            <a:ext cx="6245939" cy="3170099"/>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dirty="0">
              <a:latin typeface="Arial"/>
              <a:cs typeface="Arial"/>
            </a:endParaRPr>
          </a:p>
          <a:p>
            <a:r>
              <a:rPr lang="en-US" sz="1400" dirty="0">
                <a:latin typeface="Arial"/>
                <a:cs typeface="Arial"/>
              </a:rPr>
              <a:t>rule "Append subfield $A 01CALS_USL to local field if it doesn't exist"  </a:t>
            </a:r>
            <a:endParaRPr lang="en-US" sz="1400" dirty="0"/>
          </a:p>
          <a:p>
            <a:r>
              <a:rPr lang="en-US" sz="1400" dirty="0">
                <a:highlight>
                  <a:srgbClr val="FFFF00"/>
                </a:highlight>
                <a:latin typeface="Arial"/>
                <a:cs typeface="Arial"/>
              </a:rPr>
              <a:t># this rule is necessary for local fields in IZ-only records to display in Primo</a:t>
            </a:r>
            <a:endParaRPr lang="en-US" sz="1400" dirty="0">
              <a:highlight>
                <a:srgbClr val="FFFF00"/>
              </a:highlight>
            </a:endParaRPr>
          </a:p>
          <a:p>
            <a:r>
              <a:rPr lang="en-US" sz="1400" dirty="0">
                <a:latin typeface="Arial"/>
                <a:cs typeface="Arial"/>
              </a:rPr>
              <a:t>when    </a:t>
            </a:r>
            <a:endParaRPr lang="en-US" sz="1400" dirty="0"/>
          </a:p>
          <a:p>
            <a:r>
              <a:rPr lang="en-US" sz="1400" dirty="0">
                <a:latin typeface="Arial"/>
                <a:cs typeface="Arial"/>
              </a:rPr>
              <a:t>(TRUE)  </a:t>
            </a:r>
            <a:endParaRPr lang="en-US" sz="1400" dirty="0"/>
          </a:p>
          <a:p>
            <a:r>
              <a:rPr lang="en-US" sz="1400" dirty="0">
                <a:latin typeface="Arial"/>
                <a:cs typeface="Arial"/>
              </a:rPr>
              <a:t>then    </a:t>
            </a:r>
            <a:endParaRPr lang="en-US" sz="1400" dirty="0"/>
          </a:p>
          <a:p>
            <a:r>
              <a:rPr lang="en-US" sz="1400" dirty="0" err="1">
                <a:latin typeface="Arial"/>
                <a:cs typeface="Arial"/>
              </a:rPr>
              <a:t>addSubField</a:t>
            </a:r>
            <a:r>
              <a:rPr lang="en-US" sz="1400" dirty="0">
                <a:latin typeface="Arial"/>
                <a:cs typeface="Arial"/>
              </a:rPr>
              <a:t> "590.A.01CALS_USL" if (not exists "590.A.01CALS_USL")    </a:t>
            </a:r>
            <a:endParaRPr lang="en-US" sz="1400" dirty="0"/>
          </a:p>
          <a:p>
            <a:r>
              <a:rPr lang="en-US" sz="1400" dirty="0" err="1">
                <a:latin typeface="Arial"/>
                <a:cs typeface="Arial"/>
              </a:rPr>
              <a:t>addSubField</a:t>
            </a:r>
            <a:r>
              <a:rPr lang="en-US" sz="1400" dirty="0">
                <a:latin typeface="Arial"/>
                <a:cs typeface="Arial"/>
              </a:rPr>
              <a:t> "690.A.01CALS_USL" if (not exists "690.A.01CALS_USL")    </a:t>
            </a:r>
            <a:endParaRPr lang="en-US" sz="1400" dirty="0"/>
          </a:p>
          <a:p>
            <a:r>
              <a:rPr lang="en-US" sz="1400" dirty="0" err="1">
                <a:latin typeface="Arial"/>
                <a:cs typeface="Arial"/>
              </a:rPr>
              <a:t>addSubField</a:t>
            </a:r>
            <a:r>
              <a:rPr lang="en-US" sz="1400" dirty="0">
                <a:latin typeface="Arial"/>
                <a:cs typeface="Arial"/>
              </a:rPr>
              <a:t> "694.A.01CALS_USL" if (not exists "694.A.01CALS_USL")    </a:t>
            </a:r>
            <a:endParaRPr lang="en-US" sz="1400" dirty="0"/>
          </a:p>
          <a:p>
            <a:r>
              <a:rPr lang="en-US" sz="1400" dirty="0" err="1">
                <a:latin typeface="Arial"/>
                <a:cs typeface="Arial"/>
              </a:rPr>
              <a:t>addSubField</a:t>
            </a:r>
            <a:r>
              <a:rPr lang="en-US" sz="1400" dirty="0">
                <a:latin typeface="Arial"/>
                <a:cs typeface="Arial"/>
              </a:rPr>
              <a:t> "961.A.01CALS_USL" if (not exists "961.A.01CALS_USL")</a:t>
            </a:r>
            <a:endParaRPr lang="en-US" sz="1400" dirty="0"/>
          </a:p>
          <a:p>
            <a:r>
              <a:rPr lang="en-US" sz="1400" dirty="0" err="1">
                <a:latin typeface="Arial"/>
                <a:cs typeface="Arial"/>
              </a:rPr>
              <a:t>addSubField</a:t>
            </a:r>
            <a:r>
              <a:rPr lang="en-US" sz="1400" dirty="0">
                <a:latin typeface="Arial"/>
                <a:cs typeface="Arial"/>
              </a:rPr>
              <a:t> "956.A.01CALS_USL" if (not exists "956.A.01CALS_USL")  </a:t>
            </a:r>
            <a:endParaRPr lang="en-US" sz="1400" dirty="0"/>
          </a:p>
          <a:p>
            <a:r>
              <a:rPr lang="en-US" sz="1400" dirty="0" err="1">
                <a:latin typeface="Arial"/>
                <a:cs typeface="Arial"/>
              </a:rPr>
              <a:t>addSubField</a:t>
            </a:r>
            <a:r>
              <a:rPr lang="en-US" sz="1400" dirty="0">
                <a:latin typeface="Arial"/>
                <a:cs typeface="Arial"/>
              </a:rPr>
              <a:t> "973.A.01CALS_USL" if (not exists "973.A.01CALS_USL")    </a:t>
            </a:r>
            <a:endParaRPr lang="en-US" sz="1400" dirty="0"/>
          </a:p>
          <a:p>
            <a:r>
              <a:rPr lang="en-US" sz="1400" dirty="0">
                <a:latin typeface="Arial"/>
                <a:cs typeface="Arial"/>
              </a:rPr>
              <a:t>end</a:t>
            </a:r>
            <a:endParaRPr lang="en-US" sz="1400" dirty="0"/>
          </a:p>
          <a:p>
            <a:endParaRPr lang="en-US" sz="1600" dirty="0">
              <a:latin typeface="Arial"/>
              <a:cs typeface="Arial"/>
            </a:endParaRPr>
          </a:p>
        </p:txBody>
      </p:sp>
    </p:spTree>
    <p:extLst>
      <p:ext uri="{BB962C8B-B14F-4D97-AF65-F5344CB8AC3E}">
        <p14:creationId xmlns:p14="http://schemas.microsoft.com/office/powerpoint/2010/main" val="997172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33"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295BED5-711E-4069-AF61-3B9BDC0D91F7}"/>
              </a:ext>
            </a:extLst>
          </p:cNvPr>
          <p:cNvSpPr>
            <a:spLocks noGrp="1"/>
          </p:cNvSpPr>
          <p:nvPr>
            <p:ph type="title"/>
          </p:nvPr>
        </p:nvSpPr>
        <p:spPr>
          <a:xfrm>
            <a:off x="451515" y="1734857"/>
            <a:ext cx="3765483" cy="3388287"/>
          </a:xfrm>
        </p:spPr>
        <p:txBody>
          <a:bodyPr vert="horz" lIns="91440" tIns="45720" rIns="91440" bIns="45720" rtlCol="0" anchor="ctr">
            <a:normAutofit/>
          </a:bodyPr>
          <a:lstStyle/>
          <a:p>
            <a:r>
              <a:rPr lang="en-US"/>
              <a:t>Wildcards &amp; Special Characters</a:t>
            </a:r>
            <a:endParaRPr lang="en-US" dirty="0"/>
          </a:p>
        </p:txBody>
      </p:sp>
      <p:sp>
        <p:nvSpPr>
          <p:cNvPr id="3" name="TextBox 2">
            <a:extLst>
              <a:ext uri="{FF2B5EF4-FFF2-40B4-BE49-F238E27FC236}">
                <a16:creationId xmlns:a16="http://schemas.microsoft.com/office/drawing/2014/main" id="{92287558-BA1C-487C-B958-B1F0706259C7}"/>
              </a:ext>
            </a:extLst>
          </p:cNvPr>
          <p:cNvSpPr txBox="1"/>
          <p:nvPr/>
        </p:nvSpPr>
        <p:spPr>
          <a:xfrm>
            <a:off x="5746117" y="2118154"/>
            <a:ext cx="6243389"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Empty indicators- blank space or hyphen</a:t>
            </a:r>
          </a:p>
          <a:p>
            <a:pPr algn="ctr"/>
            <a:endParaRPr lang="en-US" sz="2800" dirty="0"/>
          </a:p>
        </p:txBody>
      </p:sp>
      <p:sp>
        <p:nvSpPr>
          <p:cNvPr id="4" name="TextBox 3">
            <a:extLst>
              <a:ext uri="{FF2B5EF4-FFF2-40B4-BE49-F238E27FC236}">
                <a16:creationId xmlns:a16="http://schemas.microsoft.com/office/drawing/2014/main" id="{C8A9F182-E8A7-45D1-981F-9C8AA7B613CA}"/>
              </a:ext>
            </a:extLst>
          </p:cNvPr>
          <p:cNvSpPr txBox="1"/>
          <p:nvPr/>
        </p:nvSpPr>
        <p:spPr>
          <a:xfrm>
            <a:off x="5750991" y="3078888"/>
            <a:ext cx="6245939" cy="1692771"/>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dirty="0">
              <a:latin typeface="Arial"/>
              <a:cs typeface="Arial"/>
            </a:endParaRPr>
          </a:p>
          <a:p>
            <a:r>
              <a:rPr lang="en-US" dirty="0" err="1">
                <a:latin typeface="Arial"/>
                <a:cs typeface="Arial"/>
              </a:rPr>
              <a:t>addField</a:t>
            </a:r>
            <a:r>
              <a:rPr lang="en-US" dirty="0">
                <a:latin typeface="Arial"/>
                <a:cs typeface="Arial"/>
              </a:rPr>
              <a:t> "100.{1</a:t>
            </a:r>
            <a:r>
              <a:rPr lang="en-US" dirty="0">
                <a:highlight>
                  <a:srgbClr val="FFFF00"/>
                </a:highlight>
                <a:latin typeface="Arial"/>
                <a:cs typeface="Arial"/>
              </a:rPr>
              <a:t>, }</a:t>
            </a:r>
            <a:r>
              <a:rPr lang="en-US" dirty="0">
                <a:latin typeface="Arial"/>
                <a:cs typeface="Arial"/>
              </a:rPr>
              <a:t>.</a:t>
            </a:r>
            <a:r>
              <a:rPr lang="en-US" dirty="0" err="1">
                <a:latin typeface="Arial"/>
                <a:cs typeface="Arial"/>
              </a:rPr>
              <a:t>a.Doe</a:t>
            </a:r>
            <a:r>
              <a:rPr lang="en-US" dirty="0">
                <a:latin typeface="Arial"/>
                <a:cs typeface="Arial"/>
              </a:rPr>
              <a:t>, John</a:t>
            </a:r>
          </a:p>
          <a:p>
            <a:endParaRPr lang="en-US" dirty="0">
              <a:latin typeface="Arial"/>
              <a:cs typeface="Arial"/>
            </a:endParaRPr>
          </a:p>
          <a:p>
            <a:r>
              <a:rPr lang="en-US" dirty="0" err="1">
                <a:latin typeface="Arial"/>
                <a:cs typeface="Arial"/>
              </a:rPr>
              <a:t>addField</a:t>
            </a:r>
            <a:r>
              <a:rPr lang="en-US" dirty="0">
                <a:latin typeface="Arial"/>
                <a:cs typeface="Arial"/>
              </a:rPr>
              <a:t> "100.{1</a:t>
            </a:r>
            <a:r>
              <a:rPr lang="en-US" dirty="0">
                <a:highlight>
                  <a:srgbClr val="FFFF00"/>
                </a:highlight>
                <a:latin typeface="Arial"/>
                <a:cs typeface="Arial"/>
              </a:rPr>
              <a:t>,-}</a:t>
            </a:r>
            <a:r>
              <a:rPr lang="en-US" dirty="0">
                <a:latin typeface="Arial"/>
                <a:cs typeface="Arial"/>
              </a:rPr>
              <a:t>.</a:t>
            </a:r>
            <a:r>
              <a:rPr lang="en-US" dirty="0" err="1">
                <a:latin typeface="Arial"/>
                <a:cs typeface="Arial"/>
              </a:rPr>
              <a:t>a.Doe</a:t>
            </a:r>
            <a:r>
              <a:rPr lang="en-US" dirty="0">
                <a:latin typeface="Arial"/>
                <a:cs typeface="Arial"/>
              </a:rPr>
              <a:t>, John"</a:t>
            </a:r>
          </a:p>
          <a:p>
            <a:endParaRPr lang="en-US" dirty="0">
              <a:latin typeface="Arial"/>
              <a:cs typeface="Arial"/>
            </a:endParaRPr>
          </a:p>
          <a:p>
            <a:endParaRPr lang="en-US" sz="1600" dirty="0">
              <a:latin typeface="Arial"/>
              <a:cs typeface="Arial"/>
            </a:endParaRPr>
          </a:p>
        </p:txBody>
      </p:sp>
    </p:spTree>
    <p:extLst>
      <p:ext uri="{BB962C8B-B14F-4D97-AF65-F5344CB8AC3E}">
        <p14:creationId xmlns:p14="http://schemas.microsoft.com/office/powerpoint/2010/main" val="15433127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33"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295BED5-711E-4069-AF61-3B9BDC0D91F7}"/>
              </a:ext>
            </a:extLst>
          </p:cNvPr>
          <p:cNvSpPr>
            <a:spLocks noGrp="1"/>
          </p:cNvSpPr>
          <p:nvPr>
            <p:ph type="title"/>
          </p:nvPr>
        </p:nvSpPr>
        <p:spPr>
          <a:xfrm>
            <a:off x="451515" y="1734857"/>
            <a:ext cx="3765483" cy="3388287"/>
          </a:xfrm>
        </p:spPr>
        <p:txBody>
          <a:bodyPr vert="horz" lIns="91440" tIns="45720" rIns="91440" bIns="45720" rtlCol="0" anchor="ctr">
            <a:normAutofit/>
          </a:bodyPr>
          <a:lstStyle/>
          <a:p>
            <a:r>
              <a:rPr lang="en-US"/>
              <a:t>Wildcards &amp; Special Characters</a:t>
            </a:r>
            <a:endParaRPr lang="en-US" dirty="0"/>
          </a:p>
        </p:txBody>
      </p:sp>
      <p:sp>
        <p:nvSpPr>
          <p:cNvPr id="3" name="TextBox 2">
            <a:extLst>
              <a:ext uri="{FF2B5EF4-FFF2-40B4-BE49-F238E27FC236}">
                <a16:creationId xmlns:a16="http://schemas.microsoft.com/office/drawing/2014/main" id="{92287558-BA1C-487C-B958-B1F0706259C7}"/>
              </a:ext>
            </a:extLst>
          </p:cNvPr>
          <p:cNvSpPr txBox="1"/>
          <p:nvPr/>
        </p:nvSpPr>
        <p:spPr>
          <a:xfrm>
            <a:off x="5746117" y="2118154"/>
            <a:ext cx="6243389"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t>Ending period must be escaped </a:t>
            </a:r>
            <a:r>
              <a:rPr lang="en-US" sz="2800"/>
              <a:t>with four backslashes</a:t>
            </a:r>
            <a:endParaRPr lang="en-US" sz="2800" dirty="0"/>
          </a:p>
        </p:txBody>
      </p:sp>
      <p:sp>
        <p:nvSpPr>
          <p:cNvPr id="4" name="TextBox 3">
            <a:extLst>
              <a:ext uri="{FF2B5EF4-FFF2-40B4-BE49-F238E27FC236}">
                <a16:creationId xmlns:a16="http://schemas.microsoft.com/office/drawing/2014/main" id="{C8A9F182-E8A7-45D1-981F-9C8AA7B613CA}"/>
              </a:ext>
            </a:extLst>
          </p:cNvPr>
          <p:cNvSpPr txBox="1"/>
          <p:nvPr/>
        </p:nvSpPr>
        <p:spPr>
          <a:xfrm>
            <a:off x="5750991" y="3078888"/>
            <a:ext cx="6245939" cy="2246769"/>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dirty="0">
              <a:latin typeface="Arial"/>
              <a:cs typeface="Arial"/>
            </a:endParaRPr>
          </a:p>
          <a:p>
            <a:r>
              <a:rPr lang="en-US">
                <a:latin typeface="Arial"/>
                <a:cs typeface="Arial"/>
              </a:rPr>
              <a:t>rule "Add data field 852 with subfield z = Anton"</a:t>
            </a:r>
            <a:endParaRPr lang="en-US"/>
          </a:p>
          <a:p>
            <a:r>
              <a:rPr lang="en-US">
                <a:latin typeface="Arial"/>
                <a:cs typeface="Arial"/>
              </a:rPr>
              <a:t>when</a:t>
            </a:r>
            <a:endParaRPr lang="en-US"/>
          </a:p>
          <a:p>
            <a:r>
              <a:rPr lang="en-US">
                <a:latin typeface="Arial"/>
                <a:cs typeface="Arial"/>
              </a:rPr>
              <a:t>( not exists "852.z.Gift of Prof. John P. </a:t>
            </a:r>
            <a:r>
              <a:rPr lang="en-US" dirty="0">
                <a:latin typeface="Arial"/>
                <a:cs typeface="Arial"/>
              </a:rPr>
              <a:t>Anton" )</a:t>
            </a:r>
            <a:endParaRPr lang="en-US" dirty="0"/>
          </a:p>
          <a:p>
            <a:r>
              <a:rPr lang="en-US">
                <a:latin typeface="Arial"/>
                <a:cs typeface="Arial"/>
              </a:rPr>
              <a:t>then</a:t>
            </a:r>
            <a:endParaRPr lang="en-US"/>
          </a:p>
          <a:p>
            <a:r>
              <a:rPr lang="en-US">
                <a:latin typeface="Arial"/>
                <a:cs typeface="Arial"/>
              </a:rPr>
              <a:t>addSubField "852.z.Gift of Prof. John P. </a:t>
            </a:r>
            <a:r>
              <a:rPr lang="en-US" dirty="0">
                <a:latin typeface="Arial"/>
                <a:cs typeface="Arial"/>
              </a:rPr>
              <a:t>Anton</a:t>
            </a:r>
            <a:r>
              <a:rPr lang="en-US" dirty="0">
                <a:highlight>
                  <a:srgbClr val="FFFF00"/>
                </a:highlight>
                <a:latin typeface="Arial"/>
                <a:cs typeface="Arial"/>
              </a:rPr>
              <a:t>\\\\.</a:t>
            </a:r>
            <a:r>
              <a:rPr lang="en-US" dirty="0">
                <a:latin typeface="Arial"/>
                <a:cs typeface="Arial"/>
              </a:rPr>
              <a:t>"</a:t>
            </a:r>
            <a:endParaRPr lang="en-US" dirty="0"/>
          </a:p>
          <a:p>
            <a:r>
              <a:rPr lang="en-US">
                <a:latin typeface="Arial"/>
                <a:cs typeface="Arial"/>
              </a:rPr>
              <a:t>end</a:t>
            </a:r>
            <a:endParaRPr lang="en-US"/>
          </a:p>
          <a:p>
            <a:endParaRPr lang="en-US" sz="1600" dirty="0">
              <a:latin typeface="Arial"/>
              <a:cs typeface="Arial"/>
            </a:endParaRPr>
          </a:p>
        </p:txBody>
      </p:sp>
    </p:spTree>
    <p:extLst>
      <p:ext uri="{BB962C8B-B14F-4D97-AF65-F5344CB8AC3E}">
        <p14:creationId xmlns:p14="http://schemas.microsoft.com/office/powerpoint/2010/main" val="929637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33"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295BED5-711E-4069-AF61-3B9BDC0D91F7}"/>
              </a:ext>
            </a:extLst>
          </p:cNvPr>
          <p:cNvSpPr>
            <a:spLocks noGrp="1"/>
          </p:cNvSpPr>
          <p:nvPr>
            <p:ph type="title"/>
          </p:nvPr>
        </p:nvSpPr>
        <p:spPr>
          <a:xfrm>
            <a:off x="451515" y="1734857"/>
            <a:ext cx="3765483" cy="3388287"/>
          </a:xfrm>
        </p:spPr>
        <p:txBody>
          <a:bodyPr vert="horz" lIns="91440" tIns="45720" rIns="91440" bIns="45720" rtlCol="0" anchor="ctr">
            <a:normAutofit/>
          </a:bodyPr>
          <a:lstStyle/>
          <a:p>
            <a:r>
              <a:rPr lang="en-US"/>
              <a:t>Wildcards &amp; Special Characters</a:t>
            </a:r>
            <a:endParaRPr lang="en-US" dirty="0"/>
          </a:p>
        </p:txBody>
      </p:sp>
      <p:sp>
        <p:nvSpPr>
          <p:cNvPr id="3" name="TextBox 2">
            <a:extLst>
              <a:ext uri="{FF2B5EF4-FFF2-40B4-BE49-F238E27FC236}">
                <a16:creationId xmlns:a16="http://schemas.microsoft.com/office/drawing/2014/main" id="{92287558-BA1C-487C-B958-B1F0706259C7}"/>
              </a:ext>
            </a:extLst>
          </p:cNvPr>
          <p:cNvSpPr txBox="1"/>
          <p:nvPr/>
        </p:nvSpPr>
        <p:spPr>
          <a:xfrm>
            <a:off x="5746117" y="2118154"/>
            <a:ext cx="6243389"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t>Pipe symbol | - can indicate an OR operator in a condition</a:t>
            </a:r>
            <a:endParaRPr lang="en-US" dirty="0"/>
          </a:p>
        </p:txBody>
      </p:sp>
      <p:sp>
        <p:nvSpPr>
          <p:cNvPr id="4" name="TextBox 3">
            <a:extLst>
              <a:ext uri="{FF2B5EF4-FFF2-40B4-BE49-F238E27FC236}">
                <a16:creationId xmlns:a16="http://schemas.microsoft.com/office/drawing/2014/main" id="{C8A9F182-E8A7-45D1-981F-9C8AA7B613CA}"/>
              </a:ext>
            </a:extLst>
          </p:cNvPr>
          <p:cNvSpPr txBox="1"/>
          <p:nvPr/>
        </p:nvSpPr>
        <p:spPr>
          <a:xfrm>
            <a:off x="5750991" y="3078888"/>
            <a:ext cx="6245939" cy="2246769"/>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dirty="0">
              <a:latin typeface="Arial"/>
              <a:cs typeface="Arial"/>
            </a:endParaRPr>
          </a:p>
          <a:p>
            <a:r>
              <a:rPr lang="en-US" dirty="0">
                <a:latin typeface="Arial"/>
                <a:cs typeface="Arial"/>
              </a:rPr>
              <a:t>rule "remove catalogers initials"</a:t>
            </a:r>
            <a:endParaRPr lang="en-US" dirty="0">
              <a:latin typeface="Century Gothic"/>
              <a:cs typeface="Arial"/>
            </a:endParaRPr>
          </a:p>
          <a:p>
            <a:r>
              <a:rPr lang="en-US" dirty="0">
                <a:latin typeface="Arial"/>
                <a:cs typeface="Arial"/>
              </a:rPr>
              <a:t>when</a:t>
            </a:r>
            <a:endParaRPr lang="en-US" dirty="0">
              <a:latin typeface="Century Gothic"/>
              <a:cs typeface="Arial"/>
            </a:endParaRPr>
          </a:p>
          <a:p>
            <a:r>
              <a:rPr lang="en-US" dirty="0">
                <a:latin typeface="Arial"/>
                <a:cs typeface="Arial"/>
              </a:rPr>
              <a:t>     (TRUE)</a:t>
            </a:r>
            <a:endParaRPr lang="en-US" dirty="0">
              <a:latin typeface="Century Gothic"/>
              <a:cs typeface="Arial"/>
            </a:endParaRPr>
          </a:p>
          <a:p>
            <a:r>
              <a:rPr lang="en-US" dirty="0">
                <a:latin typeface="Arial"/>
                <a:cs typeface="Arial"/>
              </a:rPr>
              <a:t>then</a:t>
            </a:r>
            <a:endParaRPr lang="en-US" dirty="0">
              <a:latin typeface="Century Gothic"/>
              <a:cs typeface="Arial"/>
            </a:endParaRPr>
          </a:p>
          <a:p>
            <a:r>
              <a:rPr lang="en-US" dirty="0">
                <a:latin typeface="Arial"/>
                <a:cs typeface="Arial"/>
              </a:rPr>
              <a:t>     </a:t>
            </a:r>
            <a:r>
              <a:rPr lang="en-US" dirty="0" err="1">
                <a:latin typeface="Arial"/>
                <a:cs typeface="Arial"/>
              </a:rPr>
              <a:t>removeField</a:t>
            </a:r>
            <a:r>
              <a:rPr lang="en-US" dirty="0">
                <a:latin typeface="Arial"/>
                <a:cs typeface="Arial"/>
              </a:rPr>
              <a:t> "974" if (exists "974.a.</a:t>
            </a:r>
            <a:r>
              <a:rPr lang="en-US" dirty="0">
                <a:highlight>
                  <a:srgbClr val="FFFF00"/>
                </a:highlight>
                <a:latin typeface="Arial"/>
                <a:cs typeface="Arial"/>
              </a:rPr>
              <a:t>iy|kr</a:t>
            </a:r>
            <a:r>
              <a:rPr lang="en-US" dirty="0">
                <a:latin typeface="Arial"/>
                <a:cs typeface="Arial"/>
              </a:rPr>
              <a:t>")</a:t>
            </a:r>
            <a:endParaRPr lang="en-US" dirty="0">
              <a:latin typeface="Century Gothic"/>
              <a:cs typeface="Arial"/>
            </a:endParaRPr>
          </a:p>
          <a:p>
            <a:r>
              <a:rPr lang="en-US" dirty="0">
                <a:latin typeface="Arial"/>
                <a:cs typeface="Arial"/>
              </a:rPr>
              <a:t>end</a:t>
            </a:r>
            <a:endParaRPr lang="en-US" dirty="0">
              <a:latin typeface="Century Gothic"/>
              <a:cs typeface="Arial"/>
            </a:endParaRPr>
          </a:p>
          <a:p>
            <a:endParaRPr lang="en-US" sz="1600" dirty="0">
              <a:latin typeface="Arial"/>
              <a:cs typeface="Arial"/>
            </a:endParaRPr>
          </a:p>
        </p:txBody>
      </p:sp>
    </p:spTree>
    <p:extLst>
      <p:ext uri="{BB962C8B-B14F-4D97-AF65-F5344CB8AC3E}">
        <p14:creationId xmlns:p14="http://schemas.microsoft.com/office/powerpoint/2010/main" val="2697746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33" name="Rectangle 10">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2">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295BED5-711E-4069-AF61-3B9BDC0D91F7}"/>
              </a:ext>
            </a:extLst>
          </p:cNvPr>
          <p:cNvSpPr>
            <a:spLocks noGrp="1"/>
          </p:cNvSpPr>
          <p:nvPr>
            <p:ph type="title"/>
          </p:nvPr>
        </p:nvSpPr>
        <p:spPr>
          <a:xfrm>
            <a:off x="451515" y="1734857"/>
            <a:ext cx="3765483" cy="3388287"/>
          </a:xfrm>
        </p:spPr>
        <p:txBody>
          <a:bodyPr vert="horz" lIns="91440" tIns="45720" rIns="91440" bIns="45720" rtlCol="0" anchor="ctr">
            <a:normAutofit/>
          </a:bodyPr>
          <a:lstStyle/>
          <a:p>
            <a:r>
              <a:rPr lang="en-US"/>
              <a:t>Wildcards &amp; Special Characters</a:t>
            </a:r>
            <a:endParaRPr lang="en-US" dirty="0"/>
          </a:p>
        </p:txBody>
      </p:sp>
      <p:sp>
        <p:nvSpPr>
          <p:cNvPr id="3" name="TextBox 2">
            <a:extLst>
              <a:ext uri="{FF2B5EF4-FFF2-40B4-BE49-F238E27FC236}">
                <a16:creationId xmlns:a16="http://schemas.microsoft.com/office/drawing/2014/main" id="{92287558-BA1C-487C-B958-B1F0706259C7}"/>
              </a:ext>
            </a:extLst>
          </p:cNvPr>
          <p:cNvSpPr txBox="1"/>
          <p:nvPr/>
        </p:nvSpPr>
        <p:spPr>
          <a:xfrm>
            <a:off x="5746117" y="2118154"/>
            <a:ext cx="6243389"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Can't use $$ in a rule, even in the rule name</a:t>
            </a:r>
            <a:endParaRPr lang="en-US"/>
          </a:p>
        </p:txBody>
      </p:sp>
      <p:sp>
        <p:nvSpPr>
          <p:cNvPr id="4" name="TextBox 3">
            <a:extLst>
              <a:ext uri="{FF2B5EF4-FFF2-40B4-BE49-F238E27FC236}">
                <a16:creationId xmlns:a16="http://schemas.microsoft.com/office/drawing/2014/main" id="{C8A9F182-E8A7-45D1-981F-9C8AA7B613CA}"/>
              </a:ext>
            </a:extLst>
          </p:cNvPr>
          <p:cNvSpPr txBox="1"/>
          <p:nvPr/>
        </p:nvSpPr>
        <p:spPr>
          <a:xfrm>
            <a:off x="5750991" y="3078888"/>
            <a:ext cx="6245939" cy="2246769"/>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dirty="0">
              <a:latin typeface="Arial"/>
              <a:cs typeface="Arial"/>
            </a:endParaRPr>
          </a:p>
          <a:p>
            <a:r>
              <a:rPr lang="en-US">
                <a:latin typeface="Arial"/>
                <a:cs typeface="Arial"/>
              </a:rPr>
              <a:t>rule "replace 2nr with 4n in 852 </a:t>
            </a:r>
            <a:r>
              <a:rPr lang="en-US">
                <a:highlight>
                  <a:srgbClr val="FFFF00"/>
                </a:highlight>
                <a:latin typeface="Arial"/>
                <a:cs typeface="Arial"/>
              </a:rPr>
              <a:t>$$c</a:t>
            </a:r>
            <a:r>
              <a:rPr lang="en-US">
                <a:latin typeface="Arial"/>
                <a:cs typeface="Arial"/>
              </a:rPr>
              <a:t>" </a:t>
            </a:r>
            <a:br>
              <a:rPr lang="en-US" dirty="0">
                <a:latin typeface="Arial"/>
                <a:cs typeface="Arial"/>
              </a:rPr>
            </a:br>
            <a:r>
              <a:rPr lang="en-US" dirty="0">
                <a:latin typeface="Arial"/>
                <a:cs typeface="Arial"/>
              </a:rPr>
              <a:t>when </a:t>
            </a:r>
            <a:br>
              <a:rPr lang="en-US" dirty="0">
                <a:latin typeface="Arial"/>
                <a:cs typeface="Arial"/>
              </a:rPr>
            </a:br>
            <a:r>
              <a:rPr lang="en-US">
                <a:latin typeface="Arial"/>
                <a:cs typeface="Arial"/>
              </a:rPr>
              <a:t>    (TRUE) </a:t>
            </a:r>
            <a:br>
              <a:rPr lang="en-US" dirty="0">
                <a:latin typeface="Arial"/>
                <a:cs typeface="Arial"/>
              </a:rPr>
            </a:br>
            <a:r>
              <a:rPr lang="en-US" dirty="0">
                <a:latin typeface="Arial"/>
                <a:cs typeface="Arial"/>
              </a:rPr>
              <a:t>then </a:t>
            </a:r>
            <a:br>
              <a:rPr lang="en-US" dirty="0">
                <a:latin typeface="Arial"/>
                <a:cs typeface="Arial"/>
              </a:rPr>
            </a:br>
            <a:r>
              <a:rPr lang="en-US">
                <a:latin typeface="Arial"/>
                <a:cs typeface="Arial"/>
              </a:rPr>
              <a:t>    replaceContents "852.c.2nr" with "4n" </a:t>
            </a:r>
            <a:br>
              <a:rPr lang="en-US" dirty="0">
                <a:latin typeface="Arial"/>
                <a:cs typeface="Arial"/>
              </a:rPr>
            </a:br>
            <a:r>
              <a:rPr lang="en-US" dirty="0">
                <a:latin typeface="Arial"/>
                <a:cs typeface="Arial"/>
              </a:rPr>
              <a:t>end </a:t>
            </a:r>
            <a:endParaRPr lang="en-US" dirty="0"/>
          </a:p>
          <a:p>
            <a:endParaRPr lang="en-US" sz="1600" dirty="0">
              <a:latin typeface="Arial"/>
              <a:cs typeface="Arial"/>
            </a:endParaRPr>
          </a:p>
        </p:txBody>
      </p:sp>
    </p:spTree>
    <p:extLst>
      <p:ext uri="{BB962C8B-B14F-4D97-AF65-F5344CB8AC3E}">
        <p14:creationId xmlns:p14="http://schemas.microsoft.com/office/powerpoint/2010/main" val="37553782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6"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7" name="Rectangle 51">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Freeform: Shape 53">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42219" y="2735783"/>
            <a:ext cx="3286881" cy="1645717"/>
          </a:xfrm>
          <a:effectLst/>
        </p:spPr>
        <p:txBody>
          <a:bodyPr vert="horz" lIns="91440" tIns="45720" rIns="91440" bIns="45720" rtlCol="0" anchor="ctr">
            <a:normAutofit/>
          </a:bodyPr>
          <a:lstStyle/>
          <a:p>
            <a:r>
              <a:rPr lang="en-US" sz="3600" dirty="0"/>
              <a:t>Multiple rules</a:t>
            </a:r>
          </a:p>
        </p:txBody>
      </p:sp>
      <p:sp>
        <p:nvSpPr>
          <p:cNvPr id="3" name="TextBox 2"/>
          <p:cNvSpPr txBox="1"/>
          <p:nvPr/>
        </p:nvSpPr>
        <p:spPr>
          <a:xfrm>
            <a:off x="5829300" y="551288"/>
            <a:ext cx="5740400" cy="5755422"/>
          </a:xfrm>
          <a:prstGeom prst="rect">
            <a:avLst/>
          </a:prstGeom>
          <a:solidFill>
            <a:schemeClr val="tx1"/>
          </a:solidFill>
        </p:spPr>
        <p:txBody>
          <a:bodyPr wrap="square" rtlCol="0" anchor="t">
            <a:spAutoFit/>
          </a:bodyPr>
          <a:lstStyle/>
          <a:p>
            <a:r>
              <a:rPr lang="en-US" sz="1600" dirty="0">
                <a:solidFill>
                  <a:schemeClr val="bg1"/>
                </a:solidFill>
                <a:latin typeface="Arial" panose="020B0604020202020204" pitchFamily="34" charset="0"/>
                <a:cs typeface="Arial" panose="020B0604020202020204" pitchFamily="34" charset="0"/>
              </a:rPr>
              <a:t>rule "Fix second indicator for The"</a:t>
            </a:r>
          </a:p>
          <a:p>
            <a:r>
              <a:rPr lang="en-US" sz="1600" dirty="0">
                <a:solidFill>
                  <a:schemeClr val="bg1"/>
                </a:solidFill>
                <a:highlight>
                  <a:srgbClr val="FFFF00"/>
                </a:highlight>
                <a:latin typeface="Arial" panose="020B0604020202020204" pitchFamily="34" charset="0"/>
                <a:cs typeface="Arial" panose="020B0604020202020204" pitchFamily="34" charset="0"/>
              </a:rPr>
              <a:t>priority 3</a:t>
            </a:r>
          </a:p>
          <a:p>
            <a:r>
              <a:rPr lang="en-US" sz="1600" dirty="0">
                <a:solidFill>
                  <a:schemeClr val="bg1"/>
                </a:solidFill>
                <a:latin typeface="Arial" panose="020B0604020202020204" pitchFamily="34" charset="0"/>
                <a:cs typeface="Arial" panose="020B0604020202020204" pitchFamily="34" charset="0"/>
              </a:rPr>
              <a:t>when</a:t>
            </a:r>
          </a:p>
          <a:p>
            <a:r>
              <a:rPr lang="en-US" sz="1600" dirty="0">
                <a:solidFill>
                  <a:schemeClr val="bg1"/>
                </a:solidFill>
                <a:latin typeface="Arial" panose="020B0604020202020204" pitchFamily="34" charset="0"/>
                <a:cs typeface="Arial" panose="020B0604020202020204" pitchFamily="34" charset="0"/>
              </a:rPr>
              <a:t> ( (exists "245.a.The *") AND (not exists "245.{*,4}") )</a:t>
            </a:r>
          </a:p>
          <a:p>
            <a:r>
              <a:rPr lang="en-US" sz="1600" dirty="0">
                <a:solidFill>
                  <a:schemeClr val="bg1"/>
                </a:solidFill>
                <a:latin typeface="Arial" panose="020B0604020202020204" pitchFamily="34" charset="0"/>
                <a:cs typeface="Arial" panose="020B0604020202020204" pitchFamily="34" charset="0"/>
              </a:rPr>
              <a:t>then</a:t>
            </a:r>
          </a:p>
          <a:p>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changeSecondIndicator</a:t>
            </a:r>
            <a:r>
              <a:rPr lang="en-US" sz="1600" dirty="0">
                <a:solidFill>
                  <a:schemeClr val="bg1"/>
                </a:solidFill>
                <a:latin typeface="Arial" panose="020B0604020202020204" pitchFamily="34" charset="0"/>
                <a:cs typeface="Arial" panose="020B0604020202020204" pitchFamily="34" charset="0"/>
              </a:rPr>
              <a:t> "245" to "4"</a:t>
            </a:r>
          </a:p>
          <a:p>
            <a:r>
              <a:rPr lang="en-US" sz="1600" dirty="0">
                <a:solidFill>
                  <a:schemeClr val="bg1"/>
                </a:solidFill>
                <a:latin typeface="Arial" panose="020B0604020202020204" pitchFamily="34" charset="0"/>
                <a:cs typeface="Arial" panose="020B0604020202020204" pitchFamily="34" charset="0"/>
              </a:rPr>
              <a:t>end</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rule "Fix second indicator for An"</a:t>
            </a:r>
          </a:p>
          <a:p>
            <a:r>
              <a:rPr lang="en-US" sz="1600" dirty="0">
                <a:solidFill>
                  <a:schemeClr val="bg1"/>
                </a:solidFill>
                <a:highlight>
                  <a:srgbClr val="FFFF00"/>
                </a:highlight>
                <a:latin typeface="Arial" panose="020B0604020202020204" pitchFamily="34" charset="0"/>
                <a:cs typeface="Arial" panose="020B0604020202020204" pitchFamily="34" charset="0"/>
              </a:rPr>
              <a:t>priority 2</a:t>
            </a:r>
          </a:p>
          <a:p>
            <a:r>
              <a:rPr lang="en-US" sz="1600" dirty="0">
                <a:solidFill>
                  <a:schemeClr val="bg1"/>
                </a:solidFill>
                <a:latin typeface="Arial" panose="020B0604020202020204" pitchFamily="34" charset="0"/>
                <a:cs typeface="Arial" panose="020B0604020202020204" pitchFamily="34" charset="0"/>
              </a:rPr>
              <a:t>when</a:t>
            </a:r>
          </a:p>
          <a:p>
            <a:r>
              <a:rPr lang="en-US" sz="1600" dirty="0">
                <a:solidFill>
                  <a:schemeClr val="bg1"/>
                </a:solidFill>
                <a:latin typeface="Arial" panose="020B0604020202020204" pitchFamily="34" charset="0"/>
                <a:cs typeface="Arial" panose="020B0604020202020204" pitchFamily="34" charset="0"/>
              </a:rPr>
              <a:t> ( (exists "245.a.An *") AND (not exists "245.{*,3}") )</a:t>
            </a:r>
          </a:p>
          <a:p>
            <a:r>
              <a:rPr lang="en-US" sz="1600" dirty="0">
                <a:solidFill>
                  <a:schemeClr val="bg1"/>
                </a:solidFill>
                <a:latin typeface="Arial" panose="020B0604020202020204" pitchFamily="34" charset="0"/>
                <a:cs typeface="Arial" panose="020B0604020202020204" pitchFamily="34" charset="0"/>
              </a:rPr>
              <a:t>then</a:t>
            </a:r>
          </a:p>
          <a:p>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changeSecondIndicator</a:t>
            </a:r>
            <a:r>
              <a:rPr lang="en-US" sz="1600" dirty="0">
                <a:solidFill>
                  <a:schemeClr val="bg1"/>
                </a:solidFill>
                <a:latin typeface="Arial" panose="020B0604020202020204" pitchFamily="34" charset="0"/>
                <a:cs typeface="Arial" panose="020B0604020202020204" pitchFamily="34" charset="0"/>
              </a:rPr>
              <a:t> "245" to "3"</a:t>
            </a:r>
          </a:p>
          <a:p>
            <a:r>
              <a:rPr lang="en-US" sz="1600" dirty="0">
                <a:solidFill>
                  <a:schemeClr val="bg1"/>
                </a:solidFill>
                <a:latin typeface="Arial" panose="020B0604020202020204" pitchFamily="34" charset="0"/>
                <a:cs typeface="Arial" panose="020B0604020202020204" pitchFamily="34" charset="0"/>
              </a:rPr>
              <a:t>end</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rule "Fix second indicator for A"</a:t>
            </a:r>
          </a:p>
          <a:p>
            <a:r>
              <a:rPr lang="en-US" sz="1600" dirty="0">
                <a:solidFill>
                  <a:schemeClr val="bg1"/>
                </a:solidFill>
                <a:highlight>
                  <a:srgbClr val="FFFF00"/>
                </a:highlight>
                <a:latin typeface="Arial" panose="020B0604020202020204" pitchFamily="34" charset="0"/>
                <a:cs typeface="Arial" panose="020B0604020202020204" pitchFamily="34" charset="0"/>
              </a:rPr>
              <a:t>priority 1</a:t>
            </a:r>
          </a:p>
          <a:p>
            <a:r>
              <a:rPr lang="en-US" sz="1600" dirty="0">
                <a:solidFill>
                  <a:schemeClr val="bg1"/>
                </a:solidFill>
                <a:latin typeface="Arial" panose="020B0604020202020204" pitchFamily="34" charset="0"/>
                <a:cs typeface="Arial" panose="020B0604020202020204" pitchFamily="34" charset="0"/>
              </a:rPr>
              <a:t>when</a:t>
            </a:r>
          </a:p>
          <a:p>
            <a:r>
              <a:rPr lang="en-US" sz="1600" dirty="0">
                <a:solidFill>
                  <a:schemeClr val="bg1"/>
                </a:solidFill>
                <a:latin typeface="Arial" panose="020B0604020202020204" pitchFamily="34" charset="0"/>
                <a:cs typeface="Arial" panose="020B0604020202020204" pitchFamily="34" charset="0"/>
              </a:rPr>
              <a:t> ( (exists "245.a.A *") AND (not exists "245.{*,2}") )</a:t>
            </a:r>
          </a:p>
          <a:p>
            <a:r>
              <a:rPr lang="en-US" sz="1600" dirty="0">
                <a:solidFill>
                  <a:schemeClr val="bg1"/>
                </a:solidFill>
                <a:latin typeface="Arial" panose="020B0604020202020204" pitchFamily="34" charset="0"/>
                <a:cs typeface="Arial" panose="020B0604020202020204" pitchFamily="34" charset="0"/>
              </a:rPr>
              <a:t>then</a:t>
            </a:r>
          </a:p>
          <a:p>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changeSecondIndicator</a:t>
            </a:r>
            <a:r>
              <a:rPr lang="en-US" sz="1600" dirty="0">
                <a:solidFill>
                  <a:schemeClr val="bg1"/>
                </a:solidFill>
                <a:latin typeface="Arial" panose="020B0604020202020204" pitchFamily="34" charset="0"/>
                <a:cs typeface="Arial" panose="020B0604020202020204" pitchFamily="34" charset="0"/>
              </a:rPr>
              <a:t> "245" to "2"</a:t>
            </a:r>
          </a:p>
          <a:p>
            <a:r>
              <a:rPr lang="en-US" sz="1600" dirty="0">
                <a:solidFill>
                  <a:schemeClr val="bg1"/>
                </a:solidFill>
                <a:latin typeface="Arial" panose="020B0604020202020204" pitchFamily="34" charset="0"/>
                <a:cs typeface="Arial" panose="020B0604020202020204" pitchFamily="34" charset="0"/>
              </a:rPr>
              <a:t>end</a:t>
            </a:r>
          </a:p>
        </p:txBody>
      </p:sp>
    </p:spTree>
    <p:extLst>
      <p:ext uri="{BB962C8B-B14F-4D97-AF65-F5344CB8AC3E}">
        <p14:creationId xmlns:p14="http://schemas.microsoft.com/office/powerpoint/2010/main" val="4118275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6"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7" name="Rectangle 51">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8" name="Freeform: Shape 53">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42219" y="2735783"/>
            <a:ext cx="3286881" cy="1645717"/>
          </a:xfrm>
          <a:effectLst/>
        </p:spPr>
        <p:txBody>
          <a:bodyPr vert="horz" lIns="91440" tIns="45720" rIns="91440" bIns="45720" rtlCol="0" anchor="ctr">
            <a:normAutofit/>
          </a:bodyPr>
          <a:lstStyle/>
          <a:p>
            <a:r>
              <a:rPr lang="en-US" sz="3600" dirty="0"/>
              <a:t>Boolean operators</a:t>
            </a:r>
          </a:p>
        </p:txBody>
      </p:sp>
      <p:sp>
        <p:nvSpPr>
          <p:cNvPr id="3" name="TextBox 2"/>
          <p:cNvSpPr txBox="1"/>
          <p:nvPr/>
        </p:nvSpPr>
        <p:spPr>
          <a:xfrm>
            <a:off x="5829300" y="551288"/>
            <a:ext cx="5740400" cy="5755422"/>
          </a:xfrm>
          <a:prstGeom prst="rect">
            <a:avLst/>
          </a:prstGeom>
          <a:solidFill>
            <a:schemeClr val="tx1"/>
          </a:solidFill>
        </p:spPr>
        <p:txBody>
          <a:bodyPr wrap="square" rtlCol="0" anchor="t">
            <a:spAutoFit/>
          </a:bodyPr>
          <a:lstStyle/>
          <a:p>
            <a:r>
              <a:rPr lang="en-US" sz="1600" dirty="0">
                <a:solidFill>
                  <a:schemeClr val="bg1"/>
                </a:solidFill>
                <a:latin typeface="Arial" panose="020B0604020202020204" pitchFamily="34" charset="0"/>
                <a:cs typeface="Arial" panose="020B0604020202020204" pitchFamily="34" charset="0"/>
              </a:rPr>
              <a:t>rule "Fix second indicator for The"</a:t>
            </a:r>
          </a:p>
          <a:p>
            <a:r>
              <a:rPr lang="en-US" sz="1600" dirty="0">
                <a:solidFill>
                  <a:schemeClr val="bg1"/>
                </a:solidFill>
                <a:latin typeface="Arial" panose="020B0604020202020204" pitchFamily="34" charset="0"/>
                <a:cs typeface="Arial" panose="020B0604020202020204" pitchFamily="34" charset="0"/>
              </a:rPr>
              <a:t>priority 3</a:t>
            </a:r>
          </a:p>
          <a:p>
            <a:r>
              <a:rPr lang="en-US" sz="1600" dirty="0">
                <a:solidFill>
                  <a:schemeClr val="bg1"/>
                </a:solidFill>
                <a:latin typeface="Arial" panose="020B0604020202020204" pitchFamily="34" charset="0"/>
                <a:cs typeface="Arial" panose="020B0604020202020204" pitchFamily="34" charset="0"/>
              </a:rPr>
              <a:t>when</a:t>
            </a:r>
          </a:p>
          <a:p>
            <a:r>
              <a:rPr lang="en-US" sz="1600" dirty="0">
                <a:solidFill>
                  <a:schemeClr val="bg1"/>
                </a:solidFill>
                <a:latin typeface="Arial" panose="020B0604020202020204" pitchFamily="34" charset="0"/>
                <a:cs typeface="Arial" panose="020B0604020202020204" pitchFamily="34" charset="0"/>
              </a:rPr>
              <a:t> ( (exists "245.a.The *") </a:t>
            </a:r>
            <a:r>
              <a:rPr lang="en-US" sz="1600" dirty="0">
                <a:solidFill>
                  <a:schemeClr val="bg1"/>
                </a:solidFill>
                <a:highlight>
                  <a:srgbClr val="FFFF00"/>
                </a:highlight>
                <a:latin typeface="Arial" panose="020B0604020202020204" pitchFamily="34" charset="0"/>
                <a:cs typeface="Arial" panose="020B0604020202020204" pitchFamily="34" charset="0"/>
              </a:rPr>
              <a:t>AND</a:t>
            </a:r>
            <a:r>
              <a:rPr lang="en-US" sz="1600" dirty="0">
                <a:solidFill>
                  <a:schemeClr val="bg1"/>
                </a:solidFill>
                <a:latin typeface="Arial" panose="020B0604020202020204" pitchFamily="34" charset="0"/>
                <a:cs typeface="Arial" panose="020B0604020202020204" pitchFamily="34" charset="0"/>
              </a:rPr>
              <a:t> (not exists "245.{*,4}") )</a:t>
            </a:r>
          </a:p>
          <a:p>
            <a:r>
              <a:rPr lang="en-US" sz="1600" dirty="0">
                <a:solidFill>
                  <a:schemeClr val="bg1"/>
                </a:solidFill>
                <a:latin typeface="Arial" panose="020B0604020202020204" pitchFamily="34" charset="0"/>
                <a:cs typeface="Arial" panose="020B0604020202020204" pitchFamily="34" charset="0"/>
              </a:rPr>
              <a:t>then</a:t>
            </a:r>
          </a:p>
          <a:p>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changeSecondIndicator</a:t>
            </a:r>
            <a:r>
              <a:rPr lang="en-US" sz="1600" dirty="0">
                <a:solidFill>
                  <a:schemeClr val="bg1"/>
                </a:solidFill>
                <a:latin typeface="Arial" panose="020B0604020202020204" pitchFamily="34" charset="0"/>
                <a:cs typeface="Arial" panose="020B0604020202020204" pitchFamily="34" charset="0"/>
              </a:rPr>
              <a:t> "245" to "4"</a:t>
            </a:r>
          </a:p>
          <a:p>
            <a:r>
              <a:rPr lang="en-US" sz="1600" dirty="0">
                <a:solidFill>
                  <a:schemeClr val="bg1"/>
                </a:solidFill>
                <a:latin typeface="Arial" panose="020B0604020202020204" pitchFamily="34" charset="0"/>
                <a:cs typeface="Arial" panose="020B0604020202020204" pitchFamily="34" charset="0"/>
              </a:rPr>
              <a:t>end</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rule "Fix second indicator for An"</a:t>
            </a:r>
          </a:p>
          <a:p>
            <a:r>
              <a:rPr lang="en-US" sz="1600" dirty="0">
                <a:solidFill>
                  <a:schemeClr val="bg1"/>
                </a:solidFill>
                <a:latin typeface="Arial" panose="020B0604020202020204" pitchFamily="34" charset="0"/>
                <a:cs typeface="Arial" panose="020B0604020202020204" pitchFamily="34" charset="0"/>
              </a:rPr>
              <a:t>priority 2</a:t>
            </a:r>
          </a:p>
          <a:p>
            <a:r>
              <a:rPr lang="en-US" sz="1600" dirty="0">
                <a:solidFill>
                  <a:schemeClr val="bg1"/>
                </a:solidFill>
                <a:latin typeface="Arial" panose="020B0604020202020204" pitchFamily="34" charset="0"/>
                <a:cs typeface="Arial" panose="020B0604020202020204" pitchFamily="34" charset="0"/>
              </a:rPr>
              <a:t>when</a:t>
            </a:r>
          </a:p>
          <a:p>
            <a:r>
              <a:rPr lang="en-US" sz="1600" dirty="0">
                <a:solidFill>
                  <a:schemeClr val="bg1"/>
                </a:solidFill>
                <a:latin typeface="Arial" panose="020B0604020202020204" pitchFamily="34" charset="0"/>
                <a:cs typeface="Arial" panose="020B0604020202020204" pitchFamily="34" charset="0"/>
              </a:rPr>
              <a:t> ( (exists "245.a.An *") </a:t>
            </a:r>
            <a:r>
              <a:rPr lang="en-US" sz="1600" dirty="0">
                <a:solidFill>
                  <a:schemeClr val="bg1"/>
                </a:solidFill>
                <a:highlight>
                  <a:srgbClr val="FFFF00"/>
                </a:highlight>
                <a:latin typeface="Arial" panose="020B0604020202020204" pitchFamily="34" charset="0"/>
                <a:cs typeface="Arial" panose="020B0604020202020204" pitchFamily="34" charset="0"/>
              </a:rPr>
              <a:t>AND</a:t>
            </a:r>
            <a:r>
              <a:rPr lang="en-US" sz="1600" dirty="0">
                <a:solidFill>
                  <a:schemeClr val="bg1"/>
                </a:solidFill>
                <a:latin typeface="Arial" panose="020B0604020202020204" pitchFamily="34" charset="0"/>
                <a:cs typeface="Arial" panose="020B0604020202020204" pitchFamily="34" charset="0"/>
              </a:rPr>
              <a:t> (not exists "245.{*,3}") )</a:t>
            </a:r>
          </a:p>
          <a:p>
            <a:r>
              <a:rPr lang="en-US" sz="1600" dirty="0">
                <a:solidFill>
                  <a:schemeClr val="bg1"/>
                </a:solidFill>
                <a:latin typeface="Arial" panose="020B0604020202020204" pitchFamily="34" charset="0"/>
                <a:cs typeface="Arial" panose="020B0604020202020204" pitchFamily="34" charset="0"/>
              </a:rPr>
              <a:t>then</a:t>
            </a:r>
          </a:p>
          <a:p>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changeSecondIndicator</a:t>
            </a:r>
            <a:r>
              <a:rPr lang="en-US" sz="1600" dirty="0">
                <a:solidFill>
                  <a:schemeClr val="bg1"/>
                </a:solidFill>
                <a:latin typeface="Arial" panose="020B0604020202020204" pitchFamily="34" charset="0"/>
                <a:cs typeface="Arial" panose="020B0604020202020204" pitchFamily="34" charset="0"/>
              </a:rPr>
              <a:t> "245" to "3"</a:t>
            </a:r>
          </a:p>
          <a:p>
            <a:r>
              <a:rPr lang="en-US" sz="1600" dirty="0">
                <a:solidFill>
                  <a:schemeClr val="bg1"/>
                </a:solidFill>
                <a:latin typeface="Arial" panose="020B0604020202020204" pitchFamily="34" charset="0"/>
                <a:cs typeface="Arial" panose="020B0604020202020204" pitchFamily="34" charset="0"/>
              </a:rPr>
              <a:t>end</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rule "Fix second indicator for A"</a:t>
            </a:r>
          </a:p>
          <a:p>
            <a:r>
              <a:rPr lang="en-US" sz="1600" dirty="0">
                <a:solidFill>
                  <a:schemeClr val="bg1"/>
                </a:solidFill>
                <a:latin typeface="Arial" panose="020B0604020202020204" pitchFamily="34" charset="0"/>
                <a:cs typeface="Arial" panose="020B0604020202020204" pitchFamily="34" charset="0"/>
              </a:rPr>
              <a:t>priority 1</a:t>
            </a:r>
          </a:p>
          <a:p>
            <a:r>
              <a:rPr lang="en-US" sz="1600" dirty="0">
                <a:solidFill>
                  <a:schemeClr val="bg1"/>
                </a:solidFill>
                <a:latin typeface="Arial" panose="020B0604020202020204" pitchFamily="34" charset="0"/>
                <a:cs typeface="Arial" panose="020B0604020202020204" pitchFamily="34" charset="0"/>
              </a:rPr>
              <a:t>when</a:t>
            </a:r>
          </a:p>
          <a:p>
            <a:r>
              <a:rPr lang="en-US" sz="1600" dirty="0">
                <a:solidFill>
                  <a:schemeClr val="bg1"/>
                </a:solidFill>
                <a:latin typeface="Arial" panose="020B0604020202020204" pitchFamily="34" charset="0"/>
                <a:cs typeface="Arial" panose="020B0604020202020204" pitchFamily="34" charset="0"/>
              </a:rPr>
              <a:t> ( (exists "245.a.A *") </a:t>
            </a:r>
            <a:r>
              <a:rPr lang="en-US" sz="1600" dirty="0">
                <a:solidFill>
                  <a:schemeClr val="bg1"/>
                </a:solidFill>
                <a:highlight>
                  <a:srgbClr val="FFFF00"/>
                </a:highlight>
                <a:latin typeface="Arial" panose="020B0604020202020204" pitchFamily="34" charset="0"/>
                <a:cs typeface="Arial" panose="020B0604020202020204" pitchFamily="34" charset="0"/>
              </a:rPr>
              <a:t>AND</a:t>
            </a:r>
            <a:r>
              <a:rPr lang="en-US" sz="1600" dirty="0">
                <a:solidFill>
                  <a:schemeClr val="bg1"/>
                </a:solidFill>
                <a:latin typeface="Arial" panose="020B0604020202020204" pitchFamily="34" charset="0"/>
                <a:cs typeface="Arial" panose="020B0604020202020204" pitchFamily="34" charset="0"/>
              </a:rPr>
              <a:t> (not exists "245.{*,2}") )</a:t>
            </a:r>
          </a:p>
          <a:p>
            <a:r>
              <a:rPr lang="en-US" sz="1600" dirty="0">
                <a:solidFill>
                  <a:schemeClr val="bg1"/>
                </a:solidFill>
                <a:latin typeface="Arial" panose="020B0604020202020204" pitchFamily="34" charset="0"/>
                <a:cs typeface="Arial" panose="020B0604020202020204" pitchFamily="34" charset="0"/>
              </a:rPr>
              <a:t>then</a:t>
            </a:r>
          </a:p>
          <a:p>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changeSecondIndicator</a:t>
            </a:r>
            <a:r>
              <a:rPr lang="en-US" sz="1600" dirty="0">
                <a:solidFill>
                  <a:schemeClr val="bg1"/>
                </a:solidFill>
                <a:latin typeface="Arial" panose="020B0604020202020204" pitchFamily="34" charset="0"/>
                <a:cs typeface="Arial" panose="020B0604020202020204" pitchFamily="34" charset="0"/>
              </a:rPr>
              <a:t> "245" to "2"</a:t>
            </a:r>
          </a:p>
          <a:p>
            <a:r>
              <a:rPr lang="en-US" sz="1600" dirty="0">
                <a:solidFill>
                  <a:schemeClr val="bg1"/>
                </a:solidFill>
                <a:latin typeface="Arial" panose="020B0604020202020204" pitchFamily="34" charset="0"/>
                <a:cs typeface="Arial" panose="020B0604020202020204" pitchFamily="34" charset="0"/>
              </a:rPr>
              <a:t>end</a:t>
            </a:r>
          </a:p>
        </p:txBody>
      </p:sp>
    </p:spTree>
    <p:extLst>
      <p:ext uri="{BB962C8B-B14F-4D97-AF65-F5344CB8AC3E}">
        <p14:creationId xmlns:p14="http://schemas.microsoft.com/office/powerpoint/2010/main" val="4342562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970450"/>
          </a:xfrm>
        </p:spPr>
        <p:txBody>
          <a:bodyPr/>
          <a:lstStyle/>
          <a:p>
            <a:r>
              <a:rPr lang="en-US" dirty="0"/>
              <a:t>How to create a norm rule</a:t>
            </a:r>
          </a:p>
        </p:txBody>
      </p:sp>
      <p:pic>
        <p:nvPicPr>
          <p:cNvPr id="5" name="Picture 5" descr="A screenshot of a cell phone&#10;&#10;Description generated with very high confidence">
            <a:extLst>
              <a:ext uri="{FF2B5EF4-FFF2-40B4-BE49-F238E27FC236}">
                <a16:creationId xmlns:a16="http://schemas.microsoft.com/office/drawing/2014/main" id="{3A30514D-E900-4B2A-9BD8-D576744473A7}"/>
              </a:ext>
            </a:extLst>
          </p:cNvPr>
          <p:cNvPicPr>
            <a:picLocks noChangeAspect="1"/>
          </p:cNvPicPr>
          <p:nvPr/>
        </p:nvPicPr>
        <p:blipFill>
          <a:blip r:embed="rId3"/>
          <a:stretch>
            <a:fillRect/>
          </a:stretch>
        </p:blipFill>
        <p:spPr>
          <a:xfrm>
            <a:off x="1777040" y="2380953"/>
            <a:ext cx="8666671" cy="4152055"/>
          </a:xfrm>
          <a:prstGeom prst="rect">
            <a:avLst/>
          </a:prstGeom>
        </p:spPr>
      </p:pic>
    </p:spTree>
    <p:extLst>
      <p:ext uri="{BB962C8B-B14F-4D97-AF65-F5344CB8AC3E}">
        <p14:creationId xmlns:p14="http://schemas.microsoft.com/office/powerpoint/2010/main" val="1406563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300" y="196548"/>
            <a:ext cx="10571998" cy="1360790"/>
          </a:xfrm>
        </p:spPr>
        <p:txBody>
          <a:bodyPr/>
          <a:lstStyle/>
          <a:p>
            <a:r>
              <a:rPr lang="en-US" dirty="0"/>
              <a:t>Normalization rules </a:t>
            </a:r>
            <a:r>
              <a:rPr lang="en-US"/>
              <a:t>&amp; processes </a:t>
            </a:r>
            <a:r>
              <a:rPr lang="en-US" dirty="0"/>
              <a:t>in the ULMS environment</a:t>
            </a:r>
          </a:p>
        </p:txBody>
      </p:sp>
      <p:sp>
        <p:nvSpPr>
          <p:cNvPr id="3" name="TextBox 2"/>
          <p:cNvSpPr txBox="1"/>
          <p:nvPr/>
        </p:nvSpPr>
        <p:spPr>
          <a:xfrm>
            <a:off x="1358900" y="3105834"/>
            <a:ext cx="8305800" cy="646331"/>
          </a:xfrm>
          <a:prstGeom prst="rect">
            <a:avLst/>
          </a:prstGeom>
          <a:noFill/>
        </p:spPr>
        <p:txBody>
          <a:bodyPr wrap="square" rtlCol="0" anchor="t">
            <a:spAutoFit/>
          </a:bodyPr>
          <a:lstStyle/>
          <a:p>
            <a:pPr marL="285750" indent="-285750">
              <a:buFont typeface="Arial" panose="020B0604020202020204" pitchFamily="34" charset="0"/>
              <a:buChar char="•"/>
            </a:pPr>
            <a:r>
              <a:rPr lang="en-US" dirty="0"/>
              <a:t>Place normalization rules locally, not on the network</a:t>
            </a:r>
            <a:br>
              <a:rPr lang="en-US" dirty="0"/>
            </a:br>
            <a:endParaRPr lang="en-US" dirty="0"/>
          </a:p>
        </p:txBody>
      </p:sp>
    </p:spTree>
    <p:extLst>
      <p:ext uri="{BB962C8B-B14F-4D97-AF65-F5344CB8AC3E}">
        <p14:creationId xmlns:p14="http://schemas.microsoft.com/office/powerpoint/2010/main" val="415628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970450"/>
          </a:xfrm>
        </p:spPr>
        <p:txBody>
          <a:bodyPr/>
          <a:lstStyle/>
          <a:p>
            <a:r>
              <a:rPr lang="en-US" dirty="0"/>
              <a:t>How to create a norm rule</a:t>
            </a:r>
          </a:p>
        </p:txBody>
      </p:sp>
      <p:pic>
        <p:nvPicPr>
          <p:cNvPr id="4" name="Picture 3">
            <a:extLst>
              <a:ext uri="{FF2B5EF4-FFF2-40B4-BE49-F238E27FC236}">
                <a16:creationId xmlns:a16="http://schemas.microsoft.com/office/drawing/2014/main" id="{F438B615-F353-4C4C-B661-84ED85C83CA0}"/>
              </a:ext>
            </a:extLst>
          </p:cNvPr>
          <p:cNvPicPr>
            <a:picLocks noChangeAspect="1"/>
          </p:cNvPicPr>
          <p:nvPr/>
        </p:nvPicPr>
        <p:blipFill>
          <a:blip r:embed="rId3"/>
          <a:stretch>
            <a:fillRect/>
          </a:stretch>
        </p:blipFill>
        <p:spPr>
          <a:xfrm>
            <a:off x="2336663" y="2638543"/>
            <a:ext cx="7518674" cy="3470157"/>
          </a:xfrm>
          <a:prstGeom prst="rect">
            <a:avLst/>
          </a:prstGeom>
        </p:spPr>
      </p:pic>
    </p:spTree>
    <p:extLst>
      <p:ext uri="{BB962C8B-B14F-4D97-AF65-F5344CB8AC3E}">
        <p14:creationId xmlns:p14="http://schemas.microsoft.com/office/powerpoint/2010/main" val="29406416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970450"/>
          </a:xfrm>
        </p:spPr>
        <p:txBody>
          <a:bodyPr/>
          <a:lstStyle/>
          <a:p>
            <a:r>
              <a:rPr lang="en-US" dirty="0"/>
              <a:t>How to create a norm rule</a:t>
            </a:r>
          </a:p>
        </p:txBody>
      </p:sp>
      <p:pic>
        <p:nvPicPr>
          <p:cNvPr id="5" name="Picture 4">
            <a:extLst>
              <a:ext uri="{FF2B5EF4-FFF2-40B4-BE49-F238E27FC236}">
                <a16:creationId xmlns:a16="http://schemas.microsoft.com/office/drawing/2014/main" id="{429B4A04-8D50-4B2E-811B-A464E0B2E0AE}"/>
              </a:ext>
            </a:extLst>
          </p:cNvPr>
          <p:cNvPicPr>
            <a:picLocks noChangeAspect="1"/>
          </p:cNvPicPr>
          <p:nvPr/>
        </p:nvPicPr>
        <p:blipFill>
          <a:blip r:embed="rId3"/>
          <a:stretch>
            <a:fillRect/>
          </a:stretch>
        </p:blipFill>
        <p:spPr>
          <a:xfrm>
            <a:off x="2331720" y="2667000"/>
            <a:ext cx="7570432" cy="3485919"/>
          </a:xfrm>
          <a:prstGeom prst="rect">
            <a:avLst/>
          </a:prstGeom>
        </p:spPr>
      </p:pic>
    </p:spTree>
    <p:extLst>
      <p:ext uri="{BB962C8B-B14F-4D97-AF65-F5344CB8AC3E}">
        <p14:creationId xmlns:p14="http://schemas.microsoft.com/office/powerpoint/2010/main" val="24615747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970450"/>
          </a:xfrm>
        </p:spPr>
        <p:txBody>
          <a:bodyPr/>
          <a:lstStyle/>
          <a:p>
            <a:r>
              <a:rPr lang="en-US" dirty="0"/>
              <a:t>How to create a norm rule</a:t>
            </a:r>
          </a:p>
        </p:txBody>
      </p:sp>
      <p:pic>
        <p:nvPicPr>
          <p:cNvPr id="3" name="Picture 2">
            <a:extLst>
              <a:ext uri="{FF2B5EF4-FFF2-40B4-BE49-F238E27FC236}">
                <a16:creationId xmlns:a16="http://schemas.microsoft.com/office/drawing/2014/main" id="{7904DACF-D260-49D6-9B77-09982C0B1B0C}"/>
              </a:ext>
            </a:extLst>
          </p:cNvPr>
          <p:cNvPicPr>
            <a:picLocks noChangeAspect="1"/>
          </p:cNvPicPr>
          <p:nvPr/>
        </p:nvPicPr>
        <p:blipFill>
          <a:blip r:embed="rId3"/>
          <a:stretch>
            <a:fillRect/>
          </a:stretch>
        </p:blipFill>
        <p:spPr>
          <a:xfrm>
            <a:off x="3262742" y="2050549"/>
            <a:ext cx="7395889" cy="4360263"/>
          </a:xfrm>
          <a:prstGeom prst="rect">
            <a:avLst/>
          </a:prstGeom>
        </p:spPr>
      </p:pic>
    </p:spTree>
    <p:extLst>
      <p:ext uri="{BB962C8B-B14F-4D97-AF65-F5344CB8AC3E}">
        <p14:creationId xmlns:p14="http://schemas.microsoft.com/office/powerpoint/2010/main" val="28611616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How to create a norm rule</a:t>
            </a:r>
          </a:p>
        </p:txBody>
      </p:sp>
      <p:pic>
        <p:nvPicPr>
          <p:cNvPr id="10" name="Picture 11" descr="A screenshot of a cell phone&#10;&#10;Description generated with very high confidence">
            <a:extLst>
              <a:ext uri="{FF2B5EF4-FFF2-40B4-BE49-F238E27FC236}">
                <a16:creationId xmlns:a16="http://schemas.microsoft.com/office/drawing/2014/main" id="{64795D19-6254-4D80-AA55-8893E0A0FC6A}"/>
              </a:ext>
            </a:extLst>
          </p:cNvPr>
          <p:cNvPicPr>
            <a:picLocks noChangeAspect="1"/>
          </p:cNvPicPr>
          <p:nvPr/>
        </p:nvPicPr>
        <p:blipFill>
          <a:blip r:embed="rId4"/>
          <a:stretch>
            <a:fillRect/>
          </a:stretch>
        </p:blipFill>
        <p:spPr>
          <a:xfrm>
            <a:off x="6410491" y="208137"/>
            <a:ext cx="4238445" cy="6338763"/>
          </a:xfrm>
          <a:prstGeom prst="rect">
            <a:avLst/>
          </a:prstGeom>
        </p:spPr>
      </p:pic>
    </p:spTree>
    <p:extLst>
      <p:ext uri="{BB962C8B-B14F-4D97-AF65-F5344CB8AC3E}">
        <p14:creationId xmlns:p14="http://schemas.microsoft.com/office/powerpoint/2010/main" val="2715293216"/>
      </p:ext>
    </p:extLst>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How to create a norm rule</a:t>
            </a:r>
          </a:p>
        </p:txBody>
      </p:sp>
      <p:pic>
        <p:nvPicPr>
          <p:cNvPr id="5" name="Picture 5" descr="A screenshot of a cell phone&#10;&#10;Description generated with very high confidence">
            <a:extLst>
              <a:ext uri="{FF2B5EF4-FFF2-40B4-BE49-F238E27FC236}">
                <a16:creationId xmlns:a16="http://schemas.microsoft.com/office/drawing/2014/main" id="{B5A90356-FA81-4D6F-89A4-E877E9400136}"/>
              </a:ext>
            </a:extLst>
          </p:cNvPr>
          <p:cNvPicPr>
            <a:picLocks noChangeAspect="1"/>
          </p:cNvPicPr>
          <p:nvPr/>
        </p:nvPicPr>
        <p:blipFill>
          <a:blip r:embed="rId4"/>
          <a:stretch>
            <a:fillRect/>
          </a:stretch>
        </p:blipFill>
        <p:spPr>
          <a:xfrm>
            <a:off x="6182078" y="189660"/>
            <a:ext cx="4842294" cy="6309399"/>
          </a:xfrm>
          <a:prstGeom prst="rect">
            <a:avLst/>
          </a:prstGeom>
        </p:spPr>
      </p:pic>
    </p:spTree>
    <p:extLst>
      <p:ext uri="{BB962C8B-B14F-4D97-AF65-F5344CB8AC3E}">
        <p14:creationId xmlns:p14="http://schemas.microsoft.com/office/powerpoint/2010/main" val="2032310019"/>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How to create a norm rule</a:t>
            </a:r>
          </a:p>
        </p:txBody>
      </p:sp>
      <p:pic>
        <p:nvPicPr>
          <p:cNvPr id="3" name="Picture 3" descr="A screenshot of a cell phone&#10;&#10;Description generated with very high confidence">
            <a:extLst>
              <a:ext uri="{FF2B5EF4-FFF2-40B4-BE49-F238E27FC236}">
                <a16:creationId xmlns:a16="http://schemas.microsoft.com/office/drawing/2014/main" id="{0B99FC3A-9F32-4535-A52D-C2B0325216F5}"/>
              </a:ext>
            </a:extLst>
          </p:cNvPr>
          <p:cNvPicPr>
            <a:picLocks noChangeAspect="1"/>
          </p:cNvPicPr>
          <p:nvPr/>
        </p:nvPicPr>
        <p:blipFill>
          <a:blip r:embed="rId4"/>
          <a:stretch>
            <a:fillRect/>
          </a:stretch>
        </p:blipFill>
        <p:spPr>
          <a:xfrm>
            <a:off x="4992238" y="1580946"/>
            <a:ext cx="6783237" cy="3701209"/>
          </a:xfrm>
          <a:prstGeom prst="rect">
            <a:avLst/>
          </a:prstGeom>
        </p:spPr>
      </p:pic>
    </p:spTree>
    <p:extLst>
      <p:ext uri="{BB962C8B-B14F-4D97-AF65-F5344CB8AC3E}">
        <p14:creationId xmlns:p14="http://schemas.microsoft.com/office/powerpoint/2010/main" val="153654647"/>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How to create a norm rule</a:t>
            </a:r>
          </a:p>
        </p:txBody>
      </p:sp>
      <p:pic>
        <p:nvPicPr>
          <p:cNvPr id="4" name="Picture 4" descr="A screenshot of a cell phone&#10;&#10;Description generated with very high confidence">
            <a:extLst>
              <a:ext uri="{FF2B5EF4-FFF2-40B4-BE49-F238E27FC236}">
                <a16:creationId xmlns:a16="http://schemas.microsoft.com/office/drawing/2014/main" id="{47198D99-35CE-4D78-957A-8D6FCCD99D53}"/>
              </a:ext>
            </a:extLst>
          </p:cNvPr>
          <p:cNvPicPr>
            <a:picLocks noChangeAspect="1"/>
          </p:cNvPicPr>
          <p:nvPr/>
        </p:nvPicPr>
        <p:blipFill>
          <a:blip r:embed="rId4"/>
          <a:stretch>
            <a:fillRect/>
          </a:stretch>
        </p:blipFill>
        <p:spPr>
          <a:xfrm>
            <a:off x="4815537" y="879225"/>
            <a:ext cx="7171424" cy="5305470"/>
          </a:xfrm>
          <a:prstGeom prst="rect">
            <a:avLst/>
          </a:prstGeom>
        </p:spPr>
      </p:pic>
    </p:spTree>
    <p:extLst>
      <p:ext uri="{BB962C8B-B14F-4D97-AF65-F5344CB8AC3E}">
        <p14:creationId xmlns:p14="http://schemas.microsoft.com/office/powerpoint/2010/main" val="1830871876"/>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test a norm rule</a:t>
            </a:r>
          </a:p>
        </p:txBody>
      </p:sp>
      <p:pic>
        <p:nvPicPr>
          <p:cNvPr id="4" name="Picture 3">
            <a:extLst>
              <a:ext uri="{FF2B5EF4-FFF2-40B4-BE49-F238E27FC236}">
                <a16:creationId xmlns:a16="http://schemas.microsoft.com/office/drawing/2014/main" id="{A1DB2F51-8824-4657-B1A1-69BFCD6D01F1}"/>
              </a:ext>
            </a:extLst>
          </p:cNvPr>
          <p:cNvPicPr>
            <a:picLocks noChangeAspect="1"/>
          </p:cNvPicPr>
          <p:nvPr/>
        </p:nvPicPr>
        <p:blipFill>
          <a:blip r:embed="rId3"/>
          <a:stretch>
            <a:fillRect/>
          </a:stretch>
        </p:blipFill>
        <p:spPr>
          <a:xfrm>
            <a:off x="2341989" y="2420313"/>
            <a:ext cx="7106811" cy="4092100"/>
          </a:xfrm>
          <a:prstGeom prst="rect">
            <a:avLst/>
          </a:prstGeom>
        </p:spPr>
      </p:pic>
    </p:spTree>
    <p:extLst>
      <p:ext uri="{BB962C8B-B14F-4D97-AF65-F5344CB8AC3E}">
        <p14:creationId xmlns:p14="http://schemas.microsoft.com/office/powerpoint/2010/main" val="7775522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test a norm rule</a:t>
            </a:r>
          </a:p>
        </p:txBody>
      </p:sp>
      <p:pic>
        <p:nvPicPr>
          <p:cNvPr id="4" name="Picture 4" descr="A screenshot of a cell phone&#10;&#10;Description generated with very high confidence">
            <a:extLst>
              <a:ext uri="{FF2B5EF4-FFF2-40B4-BE49-F238E27FC236}">
                <a16:creationId xmlns:a16="http://schemas.microsoft.com/office/drawing/2014/main" id="{252B55BD-2873-4282-93FD-65C993530588}"/>
              </a:ext>
            </a:extLst>
          </p:cNvPr>
          <p:cNvPicPr>
            <a:picLocks noChangeAspect="1"/>
          </p:cNvPicPr>
          <p:nvPr/>
        </p:nvPicPr>
        <p:blipFill>
          <a:blip r:embed="rId3"/>
          <a:stretch>
            <a:fillRect/>
          </a:stretch>
        </p:blipFill>
        <p:spPr>
          <a:xfrm>
            <a:off x="2401993" y="2737683"/>
            <a:ext cx="6783237" cy="3348621"/>
          </a:xfrm>
          <a:prstGeom prst="rect">
            <a:avLst/>
          </a:prstGeom>
        </p:spPr>
      </p:pic>
    </p:spTree>
    <p:extLst>
      <p:ext uri="{BB962C8B-B14F-4D97-AF65-F5344CB8AC3E}">
        <p14:creationId xmlns:p14="http://schemas.microsoft.com/office/powerpoint/2010/main" val="11345807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test a norm rule</a:t>
            </a:r>
          </a:p>
        </p:txBody>
      </p:sp>
      <p:pic>
        <p:nvPicPr>
          <p:cNvPr id="4" name="Picture 3">
            <a:extLst>
              <a:ext uri="{FF2B5EF4-FFF2-40B4-BE49-F238E27FC236}">
                <a16:creationId xmlns:a16="http://schemas.microsoft.com/office/drawing/2014/main" id="{C2E5DBF4-7325-42E3-98D4-B4AC80C71D90}"/>
              </a:ext>
            </a:extLst>
          </p:cNvPr>
          <p:cNvPicPr>
            <a:picLocks noChangeAspect="1"/>
          </p:cNvPicPr>
          <p:nvPr/>
        </p:nvPicPr>
        <p:blipFill>
          <a:blip r:embed="rId3"/>
          <a:stretch>
            <a:fillRect/>
          </a:stretch>
        </p:blipFill>
        <p:spPr>
          <a:xfrm>
            <a:off x="1391237" y="2570414"/>
            <a:ext cx="9409524" cy="4028571"/>
          </a:xfrm>
          <a:prstGeom prst="rect">
            <a:avLst/>
          </a:prstGeom>
        </p:spPr>
      </p:pic>
    </p:spTree>
    <p:extLst>
      <p:ext uri="{BB962C8B-B14F-4D97-AF65-F5344CB8AC3E}">
        <p14:creationId xmlns:p14="http://schemas.microsoft.com/office/powerpoint/2010/main" val="1115704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300" y="196548"/>
            <a:ext cx="10571998" cy="1360790"/>
          </a:xfrm>
        </p:spPr>
        <p:txBody>
          <a:bodyPr/>
          <a:lstStyle/>
          <a:p>
            <a:r>
              <a:rPr lang="en-US" dirty="0"/>
              <a:t>Normalization rules </a:t>
            </a:r>
            <a:r>
              <a:rPr lang="en-US"/>
              <a:t>&amp; processes </a:t>
            </a:r>
            <a:r>
              <a:rPr lang="en-US" dirty="0"/>
              <a:t>in the ULMS environment</a:t>
            </a:r>
          </a:p>
        </p:txBody>
      </p:sp>
      <p:pic>
        <p:nvPicPr>
          <p:cNvPr id="4" name="Picture 3">
            <a:extLst>
              <a:ext uri="{FF2B5EF4-FFF2-40B4-BE49-F238E27FC236}">
                <a16:creationId xmlns:a16="http://schemas.microsoft.com/office/drawing/2014/main" id="{69D8AD65-2259-4E50-B20B-35984EE8EEE5}"/>
              </a:ext>
            </a:extLst>
          </p:cNvPr>
          <p:cNvPicPr>
            <a:picLocks noChangeAspect="1"/>
          </p:cNvPicPr>
          <p:nvPr/>
        </p:nvPicPr>
        <p:blipFill>
          <a:blip r:embed="rId3"/>
          <a:stretch>
            <a:fillRect/>
          </a:stretch>
        </p:blipFill>
        <p:spPr>
          <a:xfrm>
            <a:off x="3130480" y="2094801"/>
            <a:ext cx="7664520" cy="4503765"/>
          </a:xfrm>
          <a:prstGeom prst="rect">
            <a:avLst/>
          </a:prstGeom>
        </p:spPr>
      </p:pic>
    </p:spTree>
    <p:extLst>
      <p:ext uri="{BB962C8B-B14F-4D97-AF65-F5344CB8AC3E}">
        <p14:creationId xmlns:p14="http://schemas.microsoft.com/office/powerpoint/2010/main" val="18444959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How to test a norm rule</a:t>
            </a:r>
          </a:p>
        </p:txBody>
      </p:sp>
      <p:pic>
        <p:nvPicPr>
          <p:cNvPr id="3" name="Picture 2">
            <a:extLst>
              <a:ext uri="{FF2B5EF4-FFF2-40B4-BE49-F238E27FC236}">
                <a16:creationId xmlns:a16="http://schemas.microsoft.com/office/drawing/2014/main" id="{0F32A8C7-7F78-45D5-9C17-F256CF121ACE}"/>
              </a:ext>
            </a:extLst>
          </p:cNvPr>
          <p:cNvPicPr>
            <a:picLocks noChangeAspect="1"/>
          </p:cNvPicPr>
          <p:nvPr/>
        </p:nvPicPr>
        <p:blipFill>
          <a:blip r:embed="rId4"/>
          <a:stretch>
            <a:fillRect/>
          </a:stretch>
        </p:blipFill>
        <p:spPr>
          <a:xfrm>
            <a:off x="6300885" y="381924"/>
            <a:ext cx="4227234" cy="609415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707145273"/>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How to test a norm rule</a:t>
            </a:r>
          </a:p>
        </p:txBody>
      </p:sp>
      <p:pic>
        <p:nvPicPr>
          <p:cNvPr id="3" name="Picture 2">
            <a:extLst>
              <a:ext uri="{FF2B5EF4-FFF2-40B4-BE49-F238E27FC236}">
                <a16:creationId xmlns:a16="http://schemas.microsoft.com/office/drawing/2014/main" id="{5FBF2F88-A336-4930-9C84-44D607DF688F}"/>
              </a:ext>
            </a:extLst>
          </p:cNvPr>
          <p:cNvPicPr>
            <a:picLocks noChangeAspect="1"/>
          </p:cNvPicPr>
          <p:nvPr/>
        </p:nvPicPr>
        <p:blipFill>
          <a:blip r:embed="rId4"/>
          <a:stretch>
            <a:fillRect/>
          </a:stretch>
        </p:blipFill>
        <p:spPr>
          <a:xfrm>
            <a:off x="4801409" y="1308432"/>
            <a:ext cx="7226186" cy="4241136"/>
          </a:xfrm>
          <a:prstGeom prst="rect">
            <a:avLst/>
          </a:prstGeom>
        </p:spPr>
      </p:pic>
    </p:spTree>
    <p:extLst>
      <p:ext uri="{BB962C8B-B14F-4D97-AF65-F5344CB8AC3E}">
        <p14:creationId xmlns:p14="http://schemas.microsoft.com/office/powerpoint/2010/main" val="683173276"/>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5E3F0E-FDE6-4190-B77D-FA1A2E3AD2AB}"/>
              </a:ext>
            </a:extLst>
          </p:cNvPr>
          <p:cNvPicPr>
            <a:picLocks noChangeAspect="1"/>
          </p:cNvPicPr>
          <p:nvPr/>
        </p:nvPicPr>
        <p:blipFill>
          <a:blip r:embed="rId3"/>
          <a:stretch>
            <a:fillRect/>
          </a:stretch>
        </p:blipFill>
        <p:spPr>
          <a:xfrm>
            <a:off x="381714" y="62333"/>
            <a:ext cx="11428571" cy="6733333"/>
          </a:xfrm>
          <a:prstGeom prst="rect">
            <a:avLst/>
          </a:prstGeom>
        </p:spPr>
      </p:pic>
    </p:spTree>
    <p:extLst>
      <p:ext uri="{BB962C8B-B14F-4D97-AF65-F5344CB8AC3E}">
        <p14:creationId xmlns:p14="http://schemas.microsoft.com/office/powerpoint/2010/main" val="9775991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0E0527-1789-4494-9FF0-472C9F93B5E1}"/>
              </a:ext>
            </a:extLst>
          </p:cNvPr>
          <p:cNvPicPr>
            <a:picLocks noChangeAspect="1"/>
          </p:cNvPicPr>
          <p:nvPr/>
        </p:nvPicPr>
        <p:blipFill>
          <a:blip r:embed="rId3"/>
          <a:stretch>
            <a:fillRect/>
          </a:stretch>
        </p:blipFill>
        <p:spPr>
          <a:xfrm>
            <a:off x="381714" y="62333"/>
            <a:ext cx="11428571" cy="6733333"/>
          </a:xfrm>
          <a:prstGeom prst="rect">
            <a:avLst/>
          </a:prstGeom>
        </p:spPr>
      </p:pic>
    </p:spTree>
    <p:extLst>
      <p:ext uri="{BB962C8B-B14F-4D97-AF65-F5344CB8AC3E}">
        <p14:creationId xmlns:p14="http://schemas.microsoft.com/office/powerpoint/2010/main" val="184057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101E7D-61A6-4532-A48E-DEE693A143AA}"/>
              </a:ext>
            </a:extLst>
          </p:cNvPr>
          <p:cNvPicPr>
            <a:picLocks noChangeAspect="1"/>
          </p:cNvPicPr>
          <p:nvPr/>
        </p:nvPicPr>
        <p:blipFill>
          <a:blip r:embed="rId3"/>
          <a:stretch>
            <a:fillRect/>
          </a:stretch>
        </p:blipFill>
        <p:spPr>
          <a:xfrm>
            <a:off x="381714" y="62333"/>
            <a:ext cx="11428571" cy="6733333"/>
          </a:xfrm>
          <a:prstGeom prst="rect">
            <a:avLst/>
          </a:prstGeom>
        </p:spPr>
      </p:pic>
    </p:spTree>
    <p:extLst>
      <p:ext uri="{BB962C8B-B14F-4D97-AF65-F5344CB8AC3E}">
        <p14:creationId xmlns:p14="http://schemas.microsoft.com/office/powerpoint/2010/main" val="21587448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configure a norm process</a:t>
            </a:r>
          </a:p>
        </p:txBody>
      </p:sp>
      <p:pic>
        <p:nvPicPr>
          <p:cNvPr id="4" name="Picture 4" descr="A screenshot of a cell phone&#10;&#10;Description generated with very high confidence">
            <a:extLst>
              <a:ext uri="{FF2B5EF4-FFF2-40B4-BE49-F238E27FC236}">
                <a16:creationId xmlns:a16="http://schemas.microsoft.com/office/drawing/2014/main" id="{CC34434E-6321-4DAF-B25A-BACD6FBB1CD6}"/>
              </a:ext>
            </a:extLst>
          </p:cNvPr>
          <p:cNvPicPr>
            <a:picLocks noChangeAspect="1"/>
          </p:cNvPicPr>
          <p:nvPr/>
        </p:nvPicPr>
        <p:blipFill>
          <a:blip r:embed="rId3"/>
          <a:stretch>
            <a:fillRect/>
          </a:stretch>
        </p:blipFill>
        <p:spPr>
          <a:xfrm>
            <a:off x="1403229" y="2595373"/>
            <a:ext cx="9026105" cy="3579443"/>
          </a:xfrm>
          <a:prstGeom prst="rect">
            <a:avLst/>
          </a:prstGeom>
        </p:spPr>
      </p:pic>
    </p:spTree>
    <p:extLst>
      <p:ext uri="{BB962C8B-B14F-4D97-AF65-F5344CB8AC3E}">
        <p14:creationId xmlns:p14="http://schemas.microsoft.com/office/powerpoint/2010/main" val="4926342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Rectangle 14">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3" name="Picture 4" descr="A screenshot of a cell phone&#10;&#10;Description generated with very high confidence">
            <a:extLst>
              <a:ext uri="{FF2B5EF4-FFF2-40B4-BE49-F238E27FC236}">
                <a16:creationId xmlns:a16="http://schemas.microsoft.com/office/drawing/2014/main" id="{A5661BDC-BC1B-4D83-8362-27B47A75869F}"/>
              </a:ext>
            </a:extLst>
          </p:cNvPr>
          <p:cNvPicPr>
            <a:picLocks noChangeAspect="1"/>
          </p:cNvPicPr>
          <p:nvPr/>
        </p:nvPicPr>
        <p:blipFill rotWithShape="1">
          <a:blip r:embed="rId4"/>
          <a:srcRect r="3721"/>
          <a:stretch/>
        </p:blipFill>
        <p:spPr>
          <a:xfrm>
            <a:off x="5456652" y="-3516"/>
            <a:ext cx="6045099" cy="6821255"/>
          </a:xfrm>
          <a:prstGeom prst="roundRect">
            <a:avLst>
              <a:gd name="adj" fmla="val 3876"/>
            </a:avLst>
          </a:prstGeom>
          <a:ln>
            <a:solidFill>
              <a:schemeClr val="accent1"/>
            </a:solidFill>
          </a:ln>
          <a:effectLst/>
        </p:spPr>
      </p:pic>
      <p:sp>
        <p:nvSpPr>
          <p:cNvPr id="2" name="Title 1"/>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How to configure a norm process</a:t>
            </a:r>
          </a:p>
        </p:txBody>
      </p:sp>
    </p:spTree>
    <p:extLst>
      <p:ext uri="{BB962C8B-B14F-4D97-AF65-F5344CB8AC3E}">
        <p14:creationId xmlns:p14="http://schemas.microsoft.com/office/powerpoint/2010/main" val="2696484055"/>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Rectangle 14">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How to configure a norm process</a:t>
            </a:r>
          </a:p>
        </p:txBody>
      </p:sp>
      <p:pic>
        <p:nvPicPr>
          <p:cNvPr id="4" name="Picture 4" descr="A screenshot of a cell phone&#10;&#10;Description generated with very high confidence">
            <a:extLst>
              <a:ext uri="{FF2B5EF4-FFF2-40B4-BE49-F238E27FC236}">
                <a16:creationId xmlns:a16="http://schemas.microsoft.com/office/drawing/2014/main" id="{4523231E-8B17-4934-B955-83D15F8DE574}"/>
              </a:ext>
            </a:extLst>
          </p:cNvPr>
          <p:cNvPicPr>
            <a:picLocks noChangeAspect="1"/>
          </p:cNvPicPr>
          <p:nvPr/>
        </p:nvPicPr>
        <p:blipFill>
          <a:blip r:embed="rId4"/>
          <a:stretch>
            <a:fillRect/>
          </a:stretch>
        </p:blipFill>
        <p:spPr>
          <a:xfrm>
            <a:off x="4990615" y="1192422"/>
            <a:ext cx="6883879" cy="4465736"/>
          </a:xfrm>
          <a:prstGeom prst="rect">
            <a:avLst/>
          </a:prstGeom>
        </p:spPr>
      </p:pic>
    </p:spTree>
    <p:extLst>
      <p:ext uri="{BB962C8B-B14F-4D97-AF65-F5344CB8AC3E}">
        <p14:creationId xmlns:p14="http://schemas.microsoft.com/office/powerpoint/2010/main" val="1300728611"/>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Rectangle 14">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How to configure a norm process</a:t>
            </a:r>
          </a:p>
        </p:txBody>
      </p:sp>
      <p:pic>
        <p:nvPicPr>
          <p:cNvPr id="3" name="Picture 4" descr="A screenshot of a cell phone&#10;&#10;Description generated with very high confidence">
            <a:extLst>
              <a:ext uri="{FF2B5EF4-FFF2-40B4-BE49-F238E27FC236}">
                <a16:creationId xmlns:a16="http://schemas.microsoft.com/office/drawing/2014/main" id="{B71DF334-D2FA-44AD-904F-59D9FB35324D}"/>
              </a:ext>
            </a:extLst>
          </p:cNvPr>
          <p:cNvPicPr>
            <a:picLocks noChangeAspect="1"/>
          </p:cNvPicPr>
          <p:nvPr/>
        </p:nvPicPr>
        <p:blipFill>
          <a:blip r:embed="rId4"/>
          <a:stretch>
            <a:fillRect/>
          </a:stretch>
        </p:blipFill>
        <p:spPr>
          <a:xfrm>
            <a:off x="4638134" y="721330"/>
            <a:ext cx="7554975" cy="4852773"/>
          </a:xfrm>
          <a:prstGeom prst="rect">
            <a:avLst/>
          </a:prstGeom>
        </p:spPr>
      </p:pic>
    </p:spTree>
    <p:extLst>
      <p:ext uri="{BB962C8B-B14F-4D97-AF65-F5344CB8AC3E}">
        <p14:creationId xmlns:p14="http://schemas.microsoft.com/office/powerpoint/2010/main" val="3511061168"/>
      </p:ext>
    </p:extLst>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4" name="Picture 4" descr="A screenshot of a cell phone&#10;&#10;Description generated with very high confidence">
            <a:extLst>
              <a:ext uri="{FF2B5EF4-FFF2-40B4-BE49-F238E27FC236}">
                <a16:creationId xmlns:a16="http://schemas.microsoft.com/office/drawing/2014/main" id="{B36A3273-C453-4756-9AE3-C3C902FF6DA7}"/>
              </a:ext>
            </a:extLst>
          </p:cNvPr>
          <p:cNvPicPr>
            <a:picLocks noChangeAspect="1"/>
          </p:cNvPicPr>
          <p:nvPr/>
        </p:nvPicPr>
        <p:blipFill rotWithShape="1">
          <a:blip r:embed="rId3"/>
          <a:srcRect t="2309"/>
          <a:stretch/>
        </p:blipFill>
        <p:spPr>
          <a:xfrm>
            <a:off x="782193" y="2363877"/>
            <a:ext cx="10770124" cy="4310090"/>
          </a:xfrm>
          <a:prstGeom prst="roundRect">
            <a:avLst>
              <a:gd name="adj" fmla="val 3876"/>
            </a:avLst>
          </a:prstGeom>
          <a:ln>
            <a:solidFill>
              <a:schemeClr val="accent1"/>
            </a:solidFill>
          </a:ln>
          <a:effectLst/>
        </p:spPr>
      </p:pic>
      <p:sp>
        <p:nvSpPr>
          <p:cNvPr id="2" name="Title 1"/>
          <p:cNvSpPr>
            <a:spLocks noGrp="1"/>
          </p:cNvSpPr>
          <p:nvPr>
            <p:ph type="title"/>
          </p:nvPr>
        </p:nvSpPr>
        <p:spPr>
          <a:xfrm>
            <a:off x="451514" y="394943"/>
            <a:ext cx="11288972" cy="816637"/>
          </a:xfrm>
          <a:effectLst/>
        </p:spPr>
        <p:txBody>
          <a:bodyPr vert="horz" lIns="91440" tIns="45720" rIns="91440" bIns="45720" rtlCol="0" anchor="b">
            <a:normAutofit/>
          </a:bodyPr>
          <a:lstStyle/>
          <a:p>
            <a:r>
              <a:rPr lang="en-US" sz="3200">
                <a:solidFill>
                  <a:srgbClr val="FFFFFF"/>
                </a:solidFill>
              </a:rPr>
              <a:t>How to configure a norm process</a:t>
            </a:r>
          </a:p>
        </p:txBody>
      </p:sp>
    </p:spTree>
    <p:extLst>
      <p:ext uri="{BB962C8B-B14F-4D97-AF65-F5344CB8AC3E}">
        <p14:creationId xmlns:p14="http://schemas.microsoft.com/office/powerpoint/2010/main" val="278509676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300" y="196548"/>
            <a:ext cx="10571998" cy="1360790"/>
          </a:xfrm>
        </p:spPr>
        <p:txBody>
          <a:bodyPr/>
          <a:lstStyle/>
          <a:p>
            <a:r>
              <a:rPr lang="en-US" dirty="0"/>
              <a:t>Normalization rules </a:t>
            </a:r>
            <a:r>
              <a:rPr lang="en-US"/>
              <a:t>&amp; processes </a:t>
            </a:r>
            <a:r>
              <a:rPr lang="en-US" dirty="0"/>
              <a:t>in the ULMS environment</a:t>
            </a:r>
          </a:p>
        </p:txBody>
      </p:sp>
      <p:pic>
        <p:nvPicPr>
          <p:cNvPr id="4" name="Picture 3">
            <a:extLst>
              <a:ext uri="{FF2B5EF4-FFF2-40B4-BE49-F238E27FC236}">
                <a16:creationId xmlns:a16="http://schemas.microsoft.com/office/drawing/2014/main" id="{2FC3BB01-0982-4356-8374-A748669A21D2}"/>
              </a:ext>
            </a:extLst>
          </p:cNvPr>
          <p:cNvPicPr>
            <a:picLocks noChangeAspect="1"/>
          </p:cNvPicPr>
          <p:nvPr/>
        </p:nvPicPr>
        <p:blipFill>
          <a:blip r:embed="rId3"/>
          <a:stretch>
            <a:fillRect/>
          </a:stretch>
        </p:blipFill>
        <p:spPr>
          <a:xfrm>
            <a:off x="2252524" y="2693839"/>
            <a:ext cx="7686952" cy="3148326"/>
          </a:xfrm>
          <a:prstGeom prst="rect">
            <a:avLst/>
          </a:prstGeom>
        </p:spPr>
      </p:pic>
    </p:spTree>
    <p:extLst>
      <p:ext uri="{BB962C8B-B14F-4D97-AF65-F5344CB8AC3E}">
        <p14:creationId xmlns:p14="http://schemas.microsoft.com/office/powerpoint/2010/main" val="19025051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394943"/>
            <a:ext cx="11288972" cy="816637"/>
          </a:xfrm>
          <a:effectLst/>
        </p:spPr>
        <p:txBody>
          <a:bodyPr vert="horz" lIns="91440" tIns="45720" rIns="91440" bIns="45720" rtlCol="0" anchor="b">
            <a:normAutofit/>
          </a:bodyPr>
          <a:lstStyle/>
          <a:p>
            <a:r>
              <a:rPr lang="en-US" sz="3200">
                <a:solidFill>
                  <a:srgbClr val="FFFFFF"/>
                </a:solidFill>
              </a:rPr>
              <a:t>How to configure a norm process</a:t>
            </a:r>
          </a:p>
        </p:txBody>
      </p:sp>
      <p:pic>
        <p:nvPicPr>
          <p:cNvPr id="6" name="Picture 6" descr="A screenshot of a cell phone&#10;&#10;Description generated with very high confidence">
            <a:extLst>
              <a:ext uri="{FF2B5EF4-FFF2-40B4-BE49-F238E27FC236}">
                <a16:creationId xmlns:a16="http://schemas.microsoft.com/office/drawing/2014/main" id="{3710E894-B524-4E2C-A598-3420230FFCF8}"/>
              </a:ext>
            </a:extLst>
          </p:cNvPr>
          <p:cNvPicPr>
            <a:picLocks noChangeAspect="1"/>
          </p:cNvPicPr>
          <p:nvPr/>
        </p:nvPicPr>
        <p:blipFill>
          <a:blip r:embed="rId3"/>
          <a:stretch>
            <a:fillRect/>
          </a:stretch>
        </p:blipFill>
        <p:spPr>
          <a:xfrm>
            <a:off x="181155" y="2603368"/>
            <a:ext cx="11915953" cy="3894130"/>
          </a:xfrm>
          <a:prstGeom prst="rect">
            <a:avLst/>
          </a:prstGeom>
        </p:spPr>
      </p:pic>
    </p:spTree>
    <p:extLst>
      <p:ext uri="{BB962C8B-B14F-4D97-AF65-F5344CB8AC3E}">
        <p14:creationId xmlns:p14="http://schemas.microsoft.com/office/powerpoint/2010/main" val="3670153109"/>
      </p:ext>
    </p:extLst>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394943"/>
            <a:ext cx="11288972" cy="816637"/>
          </a:xfrm>
          <a:effectLst/>
        </p:spPr>
        <p:txBody>
          <a:bodyPr vert="horz" lIns="91440" tIns="45720" rIns="91440" bIns="45720" rtlCol="0" anchor="b">
            <a:normAutofit/>
          </a:bodyPr>
          <a:lstStyle/>
          <a:p>
            <a:r>
              <a:rPr lang="en-US" sz="3200">
                <a:solidFill>
                  <a:srgbClr val="FFFFFF"/>
                </a:solidFill>
              </a:rPr>
              <a:t>How to configure a norm process</a:t>
            </a:r>
          </a:p>
        </p:txBody>
      </p:sp>
      <p:pic>
        <p:nvPicPr>
          <p:cNvPr id="3" name="Picture 3" descr="A screenshot of a cell phone&#10;&#10;Description generated with very high confidence">
            <a:extLst>
              <a:ext uri="{FF2B5EF4-FFF2-40B4-BE49-F238E27FC236}">
                <a16:creationId xmlns:a16="http://schemas.microsoft.com/office/drawing/2014/main" id="{3A957349-63DF-4189-BCBA-73AF5F4FFCF4}"/>
              </a:ext>
            </a:extLst>
          </p:cNvPr>
          <p:cNvPicPr>
            <a:picLocks noChangeAspect="1"/>
          </p:cNvPicPr>
          <p:nvPr/>
        </p:nvPicPr>
        <p:blipFill>
          <a:blip r:embed="rId3"/>
          <a:stretch>
            <a:fillRect/>
          </a:stretch>
        </p:blipFill>
        <p:spPr>
          <a:xfrm>
            <a:off x="187928" y="2442779"/>
            <a:ext cx="11901576" cy="3662188"/>
          </a:xfrm>
          <a:prstGeom prst="rect">
            <a:avLst/>
          </a:prstGeom>
        </p:spPr>
      </p:pic>
    </p:spTree>
    <p:extLst>
      <p:ext uri="{BB962C8B-B14F-4D97-AF65-F5344CB8AC3E}">
        <p14:creationId xmlns:p14="http://schemas.microsoft.com/office/powerpoint/2010/main" val="88711179"/>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How to configure a norm process</a:t>
            </a:r>
          </a:p>
        </p:txBody>
      </p:sp>
      <p:pic>
        <p:nvPicPr>
          <p:cNvPr id="6" name="Picture 6" descr="A screenshot of a cell phone&#10;&#10;Description generated with very high confidence">
            <a:extLst>
              <a:ext uri="{FF2B5EF4-FFF2-40B4-BE49-F238E27FC236}">
                <a16:creationId xmlns:a16="http://schemas.microsoft.com/office/drawing/2014/main" id="{666590B5-DCF1-43E0-A661-36EBEC431370}"/>
              </a:ext>
            </a:extLst>
          </p:cNvPr>
          <p:cNvPicPr>
            <a:picLocks noChangeAspect="1"/>
          </p:cNvPicPr>
          <p:nvPr/>
        </p:nvPicPr>
        <p:blipFill>
          <a:blip r:embed="rId4"/>
          <a:stretch>
            <a:fillRect/>
          </a:stretch>
        </p:blipFill>
        <p:spPr>
          <a:xfrm>
            <a:off x="4724400" y="901598"/>
            <a:ext cx="7329576" cy="4537221"/>
          </a:xfrm>
          <a:prstGeom prst="rect">
            <a:avLst/>
          </a:prstGeom>
        </p:spPr>
      </p:pic>
    </p:spTree>
    <p:extLst>
      <p:ext uri="{BB962C8B-B14F-4D97-AF65-F5344CB8AC3E}">
        <p14:creationId xmlns:p14="http://schemas.microsoft.com/office/powerpoint/2010/main" val="115056157"/>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How to configure a norm process</a:t>
            </a:r>
          </a:p>
        </p:txBody>
      </p:sp>
      <p:pic>
        <p:nvPicPr>
          <p:cNvPr id="3" name="Picture 3" descr="A screenshot of a cell phone&#10;&#10;Description generated with very high confidence">
            <a:extLst>
              <a:ext uri="{FF2B5EF4-FFF2-40B4-BE49-F238E27FC236}">
                <a16:creationId xmlns:a16="http://schemas.microsoft.com/office/drawing/2014/main" id="{2B892E7C-2260-493B-BE5C-C1DDE33B487D}"/>
              </a:ext>
            </a:extLst>
          </p:cNvPr>
          <p:cNvPicPr>
            <a:picLocks noChangeAspect="1"/>
          </p:cNvPicPr>
          <p:nvPr/>
        </p:nvPicPr>
        <p:blipFill>
          <a:blip r:embed="rId4"/>
          <a:stretch>
            <a:fillRect/>
          </a:stretch>
        </p:blipFill>
        <p:spPr>
          <a:xfrm>
            <a:off x="4724399" y="1236226"/>
            <a:ext cx="7469640" cy="4380217"/>
          </a:xfrm>
          <a:prstGeom prst="rect">
            <a:avLst/>
          </a:prstGeom>
        </p:spPr>
      </p:pic>
    </p:spTree>
    <p:extLst>
      <p:ext uri="{BB962C8B-B14F-4D97-AF65-F5344CB8AC3E}">
        <p14:creationId xmlns:p14="http://schemas.microsoft.com/office/powerpoint/2010/main" val="2754780913"/>
      </p:ext>
    </p:ext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44" name="Rounded Rectangle 16">
            <a:extLst>
              <a:ext uri="{FF2B5EF4-FFF2-40B4-BE49-F238E27FC236}">
                <a16:creationId xmlns:a16="http://schemas.microsoft.com/office/drawing/2014/main" id="{CC57EF5B-92B7-4D8A-82DE-4665F89A2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306" y="643464"/>
            <a:ext cx="10927614" cy="3599352"/>
          </a:xfrm>
          <a:prstGeom prst="roundRect">
            <a:avLst>
              <a:gd name="adj" fmla="val 3513"/>
            </a:avLst>
          </a:prstGeom>
          <a:solidFill>
            <a:schemeClr val="bg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3A4AC0CC-D5D6-4673-B926-3E826AAA7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12203151" cy="2344057"/>
            <a:chOff x="0" y="4525094"/>
            <a:chExt cx="12203151" cy="2344057"/>
          </a:xfrm>
        </p:grpSpPr>
        <p:sp>
          <p:nvSpPr>
            <p:cNvPr id="47" name="Freeform 9">
              <a:extLst>
                <a:ext uri="{FF2B5EF4-FFF2-40B4-BE49-F238E27FC236}">
                  <a16:creationId xmlns:a16="http://schemas.microsoft.com/office/drawing/2014/main" id="{8F6A282D-54F8-4F82-8E6A-17C174AA39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rgbClr val="26262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2CC7973C-9C83-467C-8997-F160C1AA1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a:extLst>
                <a:ext uri="{FF2B5EF4-FFF2-40B4-BE49-F238E27FC236}">
                  <a16:creationId xmlns:a16="http://schemas.microsoft.com/office/drawing/2014/main" id="{33437AA1-6F72-4CDF-B5DF-55B57B283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descr="A screenshot of a cell phone&#10;&#10;Description generated with very high confidence">
            <a:extLst>
              <a:ext uri="{FF2B5EF4-FFF2-40B4-BE49-F238E27FC236}">
                <a16:creationId xmlns:a16="http://schemas.microsoft.com/office/drawing/2014/main" id="{9B9F83B1-7647-4B91-A8A7-6D8B2E6A3507}"/>
              </a:ext>
            </a:extLst>
          </p:cNvPr>
          <p:cNvPicPr>
            <a:picLocks noChangeAspect="1"/>
          </p:cNvPicPr>
          <p:nvPr/>
        </p:nvPicPr>
        <p:blipFill>
          <a:blip r:embed="rId3"/>
          <a:stretch>
            <a:fillRect/>
          </a:stretch>
        </p:blipFill>
        <p:spPr>
          <a:xfrm>
            <a:off x="848743" y="990830"/>
            <a:ext cx="10460962" cy="2902917"/>
          </a:xfrm>
          <a:prstGeom prst="rect">
            <a:avLst/>
          </a:prstGeom>
        </p:spPr>
      </p:pic>
      <p:sp>
        <p:nvSpPr>
          <p:cNvPr id="2" name="Title 1"/>
          <p:cNvSpPr>
            <a:spLocks noGrp="1"/>
          </p:cNvSpPr>
          <p:nvPr>
            <p:ph type="title"/>
          </p:nvPr>
        </p:nvSpPr>
        <p:spPr>
          <a:xfrm>
            <a:off x="810001" y="4817533"/>
            <a:ext cx="10572000" cy="779529"/>
          </a:xfrm>
        </p:spPr>
        <p:txBody>
          <a:bodyPr vert="horz" lIns="91440" tIns="45720" rIns="91440" bIns="45720" rtlCol="0" anchor="b">
            <a:normAutofit/>
          </a:bodyPr>
          <a:lstStyle/>
          <a:p>
            <a:r>
              <a:rPr lang="en-US"/>
              <a:t>How to configure a norm process</a:t>
            </a:r>
          </a:p>
        </p:txBody>
      </p:sp>
    </p:spTree>
    <p:extLst>
      <p:ext uri="{BB962C8B-B14F-4D97-AF65-F5344CB8AC3E}">
        <p14:creationId xmlns:p14="http://schemas.microsoft.com/office/powerpoint/2010/main" val="1930022893"/>
      </p:ext>
    </p:extLst>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3"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65" name="Freeform 9">
            <a:extLst>
              <a:ext uri="{FF2B5EF4-FFF2-40B4-BE49-F238E27FC236}">
                <a16:creationId xmlns:a16="http://schemas.microsoft.com/office/drawing/2014/main" id="{7AF0B711-0578-47A6-AB9A-AF422D2535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rgbClr val="21212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A screenshot of a cell phone&#10;&#10;Description generated with very high confidence">
            <a:extLst>
              <a:ext uri="{FF2B5EF4-FFF2-40B4-BE49-F238E27FC236}">
                <a16:creationId xmlns:a16="http://schemas.microsoft.com/office/drawing/2014/main" id="{4A119C71-DBDD-4B25-A52E-023E79511252}"/>
              </a:ext>
            </a:extLst>
          </p:cNvPr>
          <p:cNvPicPr>
            <a:picLocks noChangeAspect="1"/>
          </p:cNvPicPr>
          <p:nvPr/>
        </p:nvPicPr>
        <p:blipFill>
          <a:blip r:embed="rId3"/>
          <a:stretch>
            <a:fillRect/>
          </a:stretch>
        </p:blipFill>
        <p:spPr>
          <a:xfrm>
            <a:off x="2130702" y="180006"/>
            <a:ext cx="7721281" cy="4163452"/>
          </a:xfrm>
          <a:prstGeom prst="roundRect">
            <a:avLst>
              <a:gd name="adj" fmla="val 3876"/>
            </a:avLst>
          </a:prstGeom>
          <a:ln>
            <a:solidFill>
              <a:schemeClr val="accent1"/>
            </a:solidFill>
          </a:ln>
          <a:effectLst/>
        </p:spPr>
      </p:pic>
      <p:sp>
        <p:nvSpPr>
          <p:cNvPr id="2" name="Title 1"/>
          <p:cNvSpPr>
            <a:spLocks noGrp="1"/>
          </p:cNvSpPr>
          <p:nvPr>
            <p:ph type="title"/>
          </p:nvPr>
        </p:nvSpPr>
        <p:spPr>
          <a:xfrm>
            <a:off x="810001" y="4817533"/>
            <a:ext cx="10572000" cy="779529"/>
          </a:xfrm>
        </p:spPr>
        <p:txBody>
          <a:bodyPr vert="horz" lIns="91440" tIns="45720" rIns="91440" bIns="45720" rtlCol="0" anchor="b">
            <a:normAutofit/>
          </a:bodyPr>
          <a:lstStyle/>
          <a:p>
            <a:r>
              <a:rPr lang="en-US">
                <a:solidFill>
                  <a:srgbClr val="FFFFFF"/>
                </a:solidFill>
              </a:rPr>
              <a:t>How to configure a norm process</a:t>
            </a:r>
          </a:p>
        </p:txBody>
      </p:sp>
    </p:spTree>
    <p:extLst>
      <p:ext uri="{BB962C8B-B14F-4D97-AF65-F5344CB8AC3E}">
        <p14:creationId xmlns:p14="http://schemas.microsoft.com/office/powerpoint/2010/main" val="42425444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01E5-C175-43A0-B104-A7D254BA4E4C}"/>
              </a:ext>
            </a:extLst>
          </p:cNvPr>
          <p:cNvSpPr>
            <a:spLocks noGrp="1"/>
          </p:cNvSpPr>
          <p:nvPr>
            <p:ph type="title"/>
          </p:nvPr>
        </p:nvSpPr>
        <p:spPr/>
        <p:txBody>
          <a:bodyPr/>
          <a:lstStyle/>
          <a:p>
            <a:r>
              <a:rPr lang="en-US" dirty="0"/>
              <a:t>Where are norm processes executed?</a:t>
            </a:r>
          </a:p>
        </p:txBody>
      </p:sp>
      <p:sp>
        <p:nvSpPr>
          <p:cNvPr id="3" name="TextBox 2">
            <a:extLst>
              <a:ext uri="{FF2B5EF4-FFF2-40B4-BE49-F238E27FC236}">
                <a16:creationId xmlns:a16="http://schemas.microsoft.com/office/drawing/2014/main" id="{666208B1-B578-46C5-9C10-5A1BCB3DA66A}"/>
              </a:ext>
            </a:extLst>
          </p:cNvPr>
          <p:cNvSpPr txBox="1"/>
          <p:nvPr/>
        </p:nvSpPr>
        <p:spPr>
          <a:xfrm>
            <a:off x="3081589" y="3018514"/>
            <a:ext cx="5065020" cy="31393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Metadata editor (enhance a record)</a:t>
            </a:r>
            <a:br>
              <a:rPr lang="en-US" dirty="0"/>
            </a:br>
            <a:br>
              <a:rPr lang="en-US" dirty="0"/>
            </a:br>
            <a:endParaRPr lang="en-US" dirty="0"/>
          </a:p>
          <a:p>
            <a:pPr marL="285750" indent="-285750">
              <a:buFont typeface="Arial"/>
              <a:buChar char="•"/>
            </a:pPr>
            <a:r>
              <a:rPr lang="en-US" dirty="0"/>
              <a:t>As a job on a set of MARC21 bib records</a:t>
            </a:r>
            <a:br>
              <a:rPr lang="en-US" dirty="0"/>
            </a:br>
            <a:br>
              <a:rPr lang="en-US" dirty="0"/>
            </a:br>
            <a:endParaRPr lang="en-US" dirty="0"/>
          </a:p>
          <a:p>
            <a:pPr marL="285750" indent="-285750">
              <a:buFont typeface="Arial"/>
              <a:buChar char="•"/>
            </a:pPr>
            <a:r>
              <a:rPr lang="en-US" dirty="0"/>
              <a:t>Change holding information job</a:t>
            </a:r>
            <a:br>
              <a:rPr lang="en-US" dirty="0"/>
            </a:br>
            <a:br>
              <a:rPr lang="en-US" dirty="0"/>
            </a:br>
            <a:endParaRPr lang="en-US" dirty="0"/>
          </a:p>
          <a:p>
            <a:pPr marL="285750" indent="-285750">
              <a:buFont typeface="Arial"/>
              <a:buChar char="•"/>
            </a:pPr>
            <a:r>
              <a:rPr lang="en-US" dirty="0"/>
              <a:t>Part of an import profile</a:t>
            </a:r>
            <a:br>
              <a:rPr lang="en-US" dirty="0"/>
            </a:br>
            <a:endParaRPr lang="en-US" dirty="0"/>
          </a:p>
        </p:txBody>
      </p:sp>
    </p:spTree>
    <p:extLst>
      <p:ext uri="{BB962C8B-B14F-4D97-AF65-F5344CB8AC3E}">
        <p14:creationId xmlns:p14="http://schemas.microsoft.com/office/powerpoint/2010/main" val="148487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CA37C876-9A12-4C16-83B4-6989D8845EB6}"/>
              </a:ext>
            </a:extLst>
          </p:cNvPr>
          <p:cNvPicPr>
            <a:picLocks noChangeAspect="1"/>
          </p:cNvPicPr>
          <p:nvPr/>
        </p:nvPicPr>
        <p:blipFill>
          <a:blip r:embed="rId4"/>
          <a:stretch>
            <a:fillRect/>
          </a:stretch>
        </p:blipFill>
        <p:spPr>
          <a:xfrm>
            <a:off x="4858412" y="1170883"/>
            <a:ext cx="7112180" cy="4516234"/>
          </a:xfrm>
          <a:prstGeom prst="roundRect">
            <a:avLst>
              <a:gd name="adj" fmla="val 3876"/>
            </a:avLst>
          </a:prstGeom>
          <a:ln>
            <a:solidFill>
              <a:schemeClr val="accent1"/>
            </a:solidFill>
          </a:ln>
          <a:effectLst/>
        </p:spPr>
      </p:pic>
      <p:sp>
        <p:nvSpPr>
          <p:cNvPr id="2" name="Title 1"/>
          <p:cNvSpPr>
            <a:spLocks noGrp="1"/>
          </p:cNvSpPr>
          <p:nvPr>
            <p:ph type="ctrTitle"/>
          </p:nvPr>
        </p:nvSpPr>
        <p:spPr>
          <a:xfrm>
            <a:off x="451514" y="1800225"/>
            <a:ext cx="3444211" cy="4241136"/>
          </a:xfrm>
        </p:spPr>
        <p:txBody>
          <a:bodyPr anchor="t">
            <a:normAutofit/>
          </a:bodyPr>
          <a:lstStyle/>
          <a:p>
            <a:r>
              <a:rPr lang="en-US" sz="4400"/>
              <a:t>Enhance a bib record (ME)</a:t>
            </a:r>
          </a:p>
        </p:txBody>
      </p:sp>
    </p:spTree>
    <p:extLst>
      <p:ext uri="{BB962C8B-B14F-4D97-AF65-F5344CB8AC3E}">
        <p14:creationId xmlns:p14="http://schemas.microsoft.com/office/powerpoint/2010/main" val="1873830767"/>
      </p:ext>
    </p:ext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35684A3E-6EC8-4A6D-9D57-4B214FCCFFAE}"/>
              </a:ext>
            </a:extLst>
          </p:cNvPr>
          <p:cNvPicPr>
            <a:picLocks noChangeAspect="1"/>
          </p:cNvPicPr>
          <p:nvPr/>
        </p:nvPicPr>
        <p:blipFill>
          <a:blip r:embed="rId4"/>
          <a:stretch>
            <a:fillRect/>
          </a:stretch>
        </p:blipFill>
        <p:spPr>
          <a:xfrm>
            <a:off x="5088519" y="960842"/>
            <a:ext cx="6685713" cy="5080519"/>
          </a:xfrm>
          <a:prstGeom prst="roundRect">
            <a:avLst>
              <a:gd name="adj" fmla="val 3876"/>
            </a:avLst>
          </a:prstGeom>
          <a:ln>
            <a:solidFill>
              <a:schemeClr val="accent1"/>
            </a:solidFill>
          </a:ln>
          <a:effectLst/>
        </p:spPr>
      </p:pic>
      <p:sp>
        <p:nvSpPr>
          <p:cNvPr id="2" name="Title 1"/>
          <p:cNvSpPr>
            <a:spLocks noGrp="1"/>
          </p:cNvSpPr>
          <p:nvPr>
            <p:ph type="ctrTitle"/>
          </p:nvPr>
        </p:nvSpPr>
        <p:spPr>
          <a:xfrm>
            <a:off x="451514" y="1800225"/>
            <a:ext cx="3444211" cy="4241136"/>
          </a:xfrm>
        </p:spPr>
        <p:txBody>
          <a:bodyPr anchor="t">
            <a:normAutofit/>
          </a:bodyPr>
          <a:lstStyle/>
          <a:p>
            <a:r>
              <a:rPr lang="en-US" sz="4400"/>
              <a:t>Enhance a bib record (ME)</a:t>
            </a:r>
          </a:p>
        </p:txBody>
      </p:sp>
    </p:spTree>
    <p:extLst>
      <p:ext uri="{BB962C8B-B14F-4D97-AF65-F5344CB8AC3E}">
        <p14:creationId xmlns:p14="http://schemas.microsoft.com/office/powerpoint/2010/main" val="679072635"/>
      </p:ext>
    </p:extLst>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2307640F-7BF1-4227-848C-EE655BDDF798}"/>
              </a:ext>
            </a:extLst>
          </p:cNvPr>
          <p:cNvPicPr>
            <a:picLocks noChangeAspect="1"/>
          </p:cNvPicPr>
          <p:nvPr/>
        </p:nvPicPr>
        <p:blipFill>
          <a:blip r:embed="rId4"/>
          <a:stretch>
            <a:fillRect/>
          </a:stretch>
        </p:blipFill>
        <p:spPr>
          <a:xfrm>
            <a:off x="4813099" y="1469362"/>
            <a:ext cx="7228459" cy="4571999"/>
          </a:xfrm>
          <a:prstGeom prst="roundRect">
            <a:avLst>
              <a:gd name="adj" fmla="val 3876"/>
            </a:avLst>
          </a:prstGeom>
          <a:ln>
            <a:solidFill>
              <a:schemeClr val="accent1"/>
            </a:solidFill>
          </a:ln>
          <a:effectLst/>
        </p:spPr>
      </p:pic>
      <p:sp>
        <p:nvSpPr>
          <p:cNvPr id="2" name="Title 1"/>
          <p:cNvSpPr>
            <a:spLocks noGrp="1"/>
          </p:cNvSpPr>
          <p:nvPr>
            <p:ph type="ctrTitle"/>
          </p:nvPr>
        </p:nvSpPr>
        <p:spPr>
          <a:xfrm>
            <a:off x="451514" y="1800225"/>
            <a:ext cx="3444211" cy="4241136"/>
          </a:xfrm>
        </p:spPr>
        <p:txBody>
          <a:bodyPr anchor="t">
            <a:normAutofit/>
          </a:bodyPr>
          <a:lstStyle/>
          <a:p>
            <a:r>
              <a:rPr lang="en-US" sz="4400"/>
              <a:t>Enhance a bib record (ME)</a:t>
            </a:r>
          </a:p>
        </p:txBody>
      </p:sp>
    </p:spTree>
    <p:extLst>
      <p:ext uri="{BB962C8B-B14F-4D97-AF65-F5344CB8AC3E}">
        <p14:creationId xmlns:p14="http://schemas.microsoft.com/office/powerpoint/2010/main" val="274772888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300" y="196548"/>
            <a:ext cx="10571998" cy="1360790"/>
          </a:xfrm>
        </p:spPr>
        <p:txBody>
          <a:bodyPr/>
          <a:lstStyle/>
          <a:p>
            <a:r>
              <a:rPr lang="en-US" dirty="0"/>
              <a:t>Normalization rules </a:t>
            </a:r>
            <a:r>
              <a:rPr lang="en-US"/>
              <a:t>&amp; processes </a:t>
            </a:r>
            <a:r>
              <a:rPr lang="en-US" dirty="0"/>
              <a:t>in the ULMS environment</a:t>
            </a:r>
          </a:p>
        </p:txBody>
      </p:sp>
      <p:sp>
        <p:nvSpPr>
          <p:cNvPr id="3" name="TextBox 2"/>
          <p:cNvSpPr txBox="1"/>
          <p:nvPr/>
        </p:nvSpPr>
        <p:spPr>
          <a:xfrm>
            <a:off x="1219200" y="3073400"/>
            <a:ext cx="8305800" cy="2585323"/>
          </a:xfrm>
          <a:prstGeom prst="rect">
            <a:avLst/>
          </a:prstGeom>
          <a:noFill/>
        </p:spPr>
        <p:txBody>
          <a:bodyPr wrap="square" rtlCol="0" anchor="t">
            <a:spAutoFit/>
          </a:bodyPr>
          <a:lstStyle/>
          <a:p>
            <a:pPr marL="285750" indent="-285750">
              <a:buFont typeface="Arial" panose="020B0604020202020204" pitchFamily="34" charset="0"/>
              <a:buChar char="•"/>
            </a:pPr>
            <a:r>
              <a:rPr lang="en-US" dirty="0"/>
              <a:t>Place normalization rules locally, not on the network</a:t>
            </a:r>
            <a:br>
              <a:rPr lang="en-US" dirty="0"/>
            </a:br>
            <a:br>
              <a:rPr lang="en-US" dirty="0"/>
            </a:br>
            <a:endParaRPr lang="en-US" dirty="0"/>
          </a:p>
          <a:p>
            <a:pPr marL="285750" indent="-285750">
              <a:buFont typeface="Arial" panose="020B0604020202020204" pitchFamily="34" charset="0"/>
              <a:buChar char="•"/>
            </a:pPr>
            <a:r>
              <a:rPr lang="en-US" dirty="0"/>
              <a:t>Normalization processes on NZ-linked bibliographic records should be limited to local fields</a:t>
            </a:r>
            <a:br>
              <a:rPr lang="en-US" dirty="0"/>
            </a:br>
            <a:br>
              <a:rPr lang="en-US" dirty="0"/>
            </a:br>
            <a:endParaRPr lang="en-US" dirty="0"/>
          </a:p>
          <a:p>
            <a:pPr marL="285750" indent="-285750">
              <a:buFont typeface="Arial" panose="020B0604020202020204" pitchFamily="34" charset="0"/>
              <a:buChar char="•"/>
            </a:pPr>
            <a:r>
              <a:rPr lang="en-US" dirty="0"/>
              <a:t>No ULMS implications for IZ-only bibliographic records or holdings records</a:t>
            </a:r>
          </a:p>
        </p:txBody>
      </p:sp>
    </p:spTree>
    <p:extLst>
      <p:ext uri="{BB962C8B-B14F-4D97-AF65-F5344CB8AC3E}">
        <p14:creationId xmlns:p14="http://schemas.microsoft.com/office/powerpoint/2010/main" val="22906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6C87F78B-2AB5-46F9-BAC1-A776E487706A}"/>
              </a:ext>
            </a:extLst>
          </p:cNvPr>
          <p:cNvPicPr>
            <a:picLocks noChangeAspect="1"/>
          </p:cNvPicPr>
          <p:nvPr/>
        </p:nvPicPr>
        <p:blipFill>
          <a:blip r:embed="rId4"/>
          <a:stretch>
            <a:fillRect/>
          </a:stretch>
        </p:blipFill>
        <p:spPr>
          <a:xfrm>
            <a:off x="4950812" y="218364"/>
            <a:ext cx="6927381" cy="6421271"/>
          </a:xfrm>
          <a:prstGeom prst="roundRect">
            <a:avLst>
              <a:gd name="adj" fmla="val 3876"/>
            </a:avLst>
          </a:prstGeom>
          <a:ln>
            <a:solidFill>
              <a:schemeClr val="accent1"/>
            </a:solidFill>
          </a:ln>
          <a:effectLst/>
        </p:spPr>
      </p:pic>
      <p:sp>
        <p:nvSpPr>
          <p:cNvPr id="2" name="Title 1"/>
          <p:cNvSpPr>
            <a:spLocks noGrp="1"/>
          </p:cNvSpPr>
          <p:nvPr>
            <p:ph type="ctrTitle"/>
          </p:nvPr>
        </p:nvSpPr>
        <p:spPr>
          <a:xfrm>
            <a:off x="451514" y="1800225"/>
            <a:ext cx="3444211" cy="4241136"/>
          </a:xfrm>
        </p:spPr>
        <p:txBody>
          <a:bodyPr anchor="t">
            <a:normAutofit/>
          </a:bodyPr>
          <a:lstStyle/>
          <a:p>
            <a:r>
              <a:rPr lang="en-US" sz="4400"/>
              <a:t>Enhance a bib record (ME)</a:t>
            </a:r>
          </a:p>
        </p:txBody>
      </p:sp>
    </p:spTree>
    <p:extLst>
      <p:ext uri="{BB962C8B-B14F-4D97-AF65-F5344CB8AC3E}">
        <p14:creationId xmlns:p14="http://schemas.microsoft.com/office/powerpoint/2010/main" val="3019257287"/>
      </p:ext>
    </p:extLst>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23CA307C-1B9D-4ED2-865E-9D3355820ACE}"/>
              </a:ext>
            </a:extLst>
          </p:cNvPr>
          <p:cNvPicPr>
            <a:picLocks noChangeAspect="1"/>
          </p:cNvPicPr>
          <p:nvPr/>
        </p:nvPicPr>
        <p:blipFill>
          <a:blip r:embed="rId3"/>
          <a:stretch>
            <a:fillRect/>
          </a:stretch>
        </p:blipFill>
        <p:spPr>
          <a:xfrm>
            <a:off x="451514" y="2389196"/>
            <a:ext cx="11288972" cy="3612470"/>
          </a:xfrm>
          <a:prstGeom prst="roundRect">
            <a:avLst>
              <a:gd name="adj" fmla="val 3876"/>
            </a:avLst>
          </a:prstGeom>
          <a:ln>
            <a:solidFill>
              <a:schemeClr val="accent1"/>
            </a:solidFill>
          </a:ln>
          <a:effectLst/>
        </p:spPr>
      </p:pic>
      <p:sp>
        <p:nvSpPr>
          <p:cNvPr id="2" name="Title 1"/>
          <p:cNvSpPr>
            <a:spLocks noGrp="1"/>
          </p:cNvSpPr>
          <p:nvPr>
            <p:ph type="ctrTitle"/>
          </p:nvPr>
        </p:nvSpPr>
        <p:spPr>
          <a:xfrm>
            <a:off x="451514" y="394943"/>
            <a:ext cx="11288972" cy="816637"/>
          </a:xfrm>
          <a:effectLst/>
        </p:spPr>
        <p:txBody>
          <a:bodyPr>
            <a:normAutofit/>
          </a:bodyPr>
          <a:lstStyle/>
          <a:p>
            <a:r>
              <a:rPr lang="en-US" sz="3200">
                <a:solidFill>
                  <a:srgbClr val="FFFFFF"/>
                </a:solidFill>
              </a:rPr>
              <a:t>Enhance a holdings record (ME)</a:t>
            </a:r>
          </a:p>
        </p:txBody>
      </p:sp>
    </p:spTree>
    <p:extLst>
      <p:ext uri="{BB962C8B-B14F-4D97-AF65-F5344CB8AC3E}">
        <p14:creationId xmlns:p14="http://schemas.microsoft.com/office/powerpoint/2010/main" val="332972284"/>
      </p:ext>
    </p:extLst>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9277119-B941-4A45-9322-FA2BC135D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23">
            <a:extLst>
              <a:ext uri="{FF2B5EF4-FFF2-40B4-BE49-F238E27FC236}">
                <a16:creationId xmlns:a16="http://schemas.microsoft.com/office/drawing/2014/main" id="{DFDB457D-F372-428B-A10D-41080EF93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3">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56BAF9DA-45F0-4663-836A-0F4471C3195C}"/>
              </a:ext>
            </a:extLst>
          </p:cNvPr>
          <p:cNvPicPr>
            <a:picLocks noChangeAspect="1"/>
          </p:cNvPicPr>
          <p:nvPr/>
        </p:nvPicPr>
        <p:blipFill>
          <a:blip r:embed="rId4"/>
          <a:stretch>
            <a:fillRect/>
          </a:stretch>
        </p:blipFill>
        <p:spPr>
          <a:xfrm>
            <a:off x="116874" y="215963"/>
            <a:ext cx="7321248" cy="6426073"/>
          </a:xfrm>
          <a:prstGeom prst="roundRect">
            <a:avLst>
              <a:gd name="adj" fmla="val 3876"/>
            </a:avLst>
          </a:prstGeom>
          <a:ln>
            <a:solidFill>
              <a:schemeClr val="accent1"/>
            </a:solidFill>
          </a:ln>
          <a:effectLst/>
        </p:spPr>
      </p:pic>
      <p:sp>
        <p:nvSpPr>
          <p:cNvPr id="2" name="Title 1"/>
          <p:cNvSpPr>
            <a:spLocks noGrp="1"/>
          </p:cNvSpPr>
          <p:nvPr>
            <p:ph type="ctrTitle"/>
          </p:nvPr>
        </p:nvSpPr>
        <p:spPr>
          <a:xfrm>
            <a:off x="8134349" y="1819275"/>
            <a:ext cx="3606137" cy="4222087"/>
          </a:xfrm>
        </p:spPr>
        <p:txBody>
          <a:bodyPr anchor="t">
            <a:normAutofit/>
          </a:bodyPr>
          <a:lstStyle/>
          <a:p>
            <a:r>
              <a:rPr lang="en-US" sz="4400"/>
              <a:t>Enhance a holdings record (ME)</a:t>
            </a:r>
          </a:p>
        </p:txBody>
      </p:sp>
    </p:spTree>
    <p:extLst>
      <p:ext uri="{BB962C8B-B14F-4D97-AF65-F5344CB8AC3E}">
        <p14:creationId xmlns:p14="http://schemas.microsoft.com/office/powerpoint/2010/main" val="246332923"/>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4" name="Freeform: Shape 10">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10002" y="639097"/>
            <a:ext cx="3211392" cy="3781101"/>
          </a:xfrm>
        </p:spPr>
        <p:txBody>
          <a:bodyPr vert="horz" lIns="91440" tIns="45720" rIns="91440" bIns="45720" rtlCol="0" anchor="b">
            <a:normAutofit/>
          </a:bodyPr>
          <a:lstStyle/>
          <a:p>
            <a:r>
              <a:rPr lang="en-US" sz="5000"/>
              <a:t>Run a job on a set of bib records</a:t>
            </a:r>
          </a:p>
        </p:txBody>
      </p:sp>
      <p:pic>
        <p:nvPicPr>
          <p:cNvPr id="3" name="Picture 2">
            <a:extLst>
              <a:ext uri="{FF2B5EF4-FFF2-40B4-BE49-F238E27FC236}">
                <a16:creationId xmlns:a16="http://schemas.microsoft.com/office/drawing/2014/main" id="{8FA6FF9A-4A07-48BB-8C2E-E66D655E3CD8}"/>
              </a:ext>
            </a:extLst>
          </p:cNvPr>
          <p:cNvPicPr>
            <a:picLocks noChangeAspect="1"/>
          </p:cNvPicPr>
          <p:nvPr/>
        </p:nvPicPr>
        <p:blipFill>
          <a:blip r:embed="rId3"/>
          <a:stretch>
            <a:fillRect/>
          </a:stretch>
        </p:blipFill>
        <p:spPr>
          <a:xfrm>
            <a:off x="4665308" y="451717"/>
            <a:ext cx="7538294" cy="5577608"/>
          </a:xfrm>
          <a:prstGeom prst="rect">
            <a:avLst/>
          </a:prstGeom>
        </p:spPr>
      </p:pic>
    </p:spTree>
    <p:extLst>
      <p:ext uri="{BB962C8B-B14F-4D97-AF65-F5344CB8AC3E}">
        <p14:creationId xmlns:p14="http://schemas.microsoft.com/office/powerpoint/2010/main" val="437494276"/>
      </p:ext>
    </p:extLst>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4" name="Freeform: Shape 10">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10002" y="639097"/>
            <a:ext cx="3211392" cy="3781101"/>
          </a:xfrm>
        </p:spPr>
        <p:txBody>
          <a:bodyPr vert="horz" lIns="91440" tIns="45720" rIns="91440" bIns="45720" rtlCol="0" anchor="b">
            <a:normAutofit/>
          </a:bodyPr>
          <a:lstStyle/>
          <a:p>
            <a:r>
              <a:rPr lang="en-US" sz="5000"/>
              <a:t>Run a job on a set of bib records</a:t>
            </a:r>
          </a:p>
        </p:txBody>
      </p:sp>
      <p:pic>
        <p:nvPicPr>
          <p:cNvPr id="4" name="Picture 3"/>
          <p:cNvPicPr>
            <a:picLocks noChangeAspect="1"/>
          </p:cNvPicPr>
          <p:nvPr/>
        </p:nvPicPr>
        <p:blipFill>
          <a:blip r:embed="rId3"/>
          <a:stretch>
            <a:fillRect/>
          </a:stretch>
        </p:blipFill>
        <p:spPr>
          <a:xfrm>
            <a:off x="4650658" y="118108"/>
            <a:ext cx="7538294" cy="6621784"/>
          </a:xfrm>
          <a:prstGeom prst="rect">
            <a:avLst/>
          </a:prstGeom>
        </p:spPr>
      </p:pic>
    </p:spTree>
    <p:extLst>
      <p:ext uri="{BB962C8B-B14F-4D97-AF65-F5344CB8AC3E}">
        <p14:creationId xmlns:p14="http://schemas.microsoft.com/office/powerpoint/2010/main" val="1886270057"/>
      </p:ext>
    </p:extLst>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4" name="Freeform: Shape 10">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10002" y="639097"/>
            <a:ext cx="3211392" cy="3781101"/>
          </a:xfrm>
        </p:spPr>
        <p:txBody>
          <a:bodyPr vert="horz" lIns="91440" tIns="45720" rIns="91440" bIns="45720" rtlCol="0" anchor="b">
            <a:normAutofit/>
          </a:bodyPr>
          <a:lstStyle/>
          <a:p>
            <a:r>
              <a:rPr lang="en-US" sz="5000" dirty="0"/>
              <a:t>Run a job on a set of bib records</a:t>
            </a:r>
          </a:p>
        </p:txBody>
      </p:sp>
      <p:pic>
        <p:nvPicPr>
          <p:cNvPr id="3" name="Picture 2"/>
          <p:cNvPicPr>
            <a:picLocks noChangeAspect="1"/>
          </p:cNvPicPr>
          <p:nvPr/>
        </p:nvPicPr>
        <p:blipFill>
          <a:blip r:embed="rId3"/>
          <a:stretch>
            <a:fillRect/>
          </a:stretch>
        </p:blipFill>
        <p:spPr>
          <a:xfrm>
            <a:off x="4650314" y="56605"/>
            <a:ext cx="7538294" cy="6744790"/>
          </a:xfrm>
          <a:prstGeom prst="rect">
            <a:avLst/>
          </a:prstGeom>
        </p:spPr>
      </p:pic>
    </p:spTree>
    <p:extLst>
      <p:ext uri="{BB962C8B-B14F-4D97-AF65-F5344CB8AC3E}">
        <p14:creationId xmlns:p14="http://schemas.microsoft.com/office/powerpoint/2010/main" val="4250538244"/>
      </p:ext>
    </p:extLst>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4" name="Freeform: Shape 10">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10002" y="639097"/>
            <a:ext cx="3211392" cy="3781101"/>
          </a:xfrm>
        </p:spPr>
        <p:txBody>
          <a:bodyPr vert="horz" lIns="91440" tIns="45720" rIns="91440" bIns="45720" rtlCol="0" anchor="b">
            <a:normAutofit/>
          </a:bodyPr>
          <a:lstStyle/>
          <a:p>
            <a:r>
              <a:rPr lang="en-US" sz="5000"/>
              <a:t>Run a job on a set of bib records</a:t>
            </a:r>
          </a:p>
        </p:txBody>
      </p:sp>
      <p:pic>
        <p:nvPicPr>
          <p:cNvPr id="5" name="Picture 4"/>
          <p:cNvPicPr>
            <a:picLocks noChangeAspect="1"/>
          </p:cNvPicPr>
          <p:nvPr/>
        </p:nvPicPr>
        <p:blipFill>
          <a:blip r:embed="rId3"/>
          <a:stretch>
            <a:fillRect/>
          </a:stretch>
        </p:blipFill>
        <p:spPr>
          <a:xfrm>
            <a:off x="4650658" y="958640"/>
            <a:ext cx="7526439" cy="5354876"/>
          </a:xfrm>
          <a:prstGeom prst="rect">
            <a:avLst/>
          </a:prstGeom>
        </p:spPr>
      </p:pic>
    </p:spTree>
    <p:extLst>
      <p:ext uri="{BB962C8B-B14F-4D97-AF65-F5344CB8AC3E}">
        <p14:creationId xmlns:p14="http://schemas.microsoft.com/office/powerpoint/2010/main" val="2015013940"/>
      </p:ext>
    </p:extLst>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4" name="Freeform: Shape 10">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10002" y="639097"/>
            <a:ext cx="3211392" cy="3781101"/>
          </a:xfrm>
        </p:spPr>
        <p:txBody>
          <a:bodyPr vert="horz" lIns="91440" tIns="45720" rIns="91440" bIns="45720" rtlCol="0" anchor="b">
            <a:normAutofit/>
          </a:bodyPr>
          <a:lstStyle/>
          <a:p>
            <a:r>
              <a:rPr lang="en-US" sz="5000"/>
              <a:t>Run a job on a set of bib records</a:t>
            </a:r>
          </a:p>
        </p:txBody>
      </p:sp>
      <p:pic>
        <p:nvPicPr>
          <p:cNvPr id="3" name="Picture 2"/>
          <p:cNvPicPr>
            <a:picLocks noChangeAspect="1"/>
          </p:cNvPicPr>
          <p:nvPr/>
        </p:nvPicPr>
        <p:blipFill>
          <a:blip r:embed="rId3"/>
          <a:stretch>
            <a:fillRect/>
          </a:stretch>
        </p:blipFill>
        <p:spPr>
          <a:xfrm>
            <a:off x="4690794" y="958640"/>
            <a:ext cx="7472672" cy="5228364"/>
          </a:xfrm>
          <a:prstGeom prst="rect">
            <a:avLst/>
          </a:prstGeom>
        </p:spPr>
      </p:pic>
    </p:spTree>
    <p:extLst>
      <p:ext uri="{BB962C8B-B14F-4D97-AF65-F5344CB8AC3E}">
        <p14:creationId xmlns:p14="http://schemas.microsoft.com/office/powerpoint/2010/main" val="581503198"/>
      </p:ext>
    </p:extLst>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4" name="Picture 4" descr="A screenshot of a cell phone&#10;&#10;Description generated with very high confidence">
            <a:extLst>
              <a:ext uri="{FF2B5EF4-FFF2-40B4-BE49-F238E27FC236}">
                <a16:creationId xmlns:a16="http://schemas.microsoft.com/office/drawing/2014/main" id="{AAF9C3D9-3214-4C6E-AD49-EE4CC06B3BF9}"/>
              </a:ext>
            </a:extLst>
          </p:cNvPr>
          <p:cNvPicPr>
            <a:picLocks noChangeAspect="1"/>
          </p:cNvPicPr>
          <p:nvPr/>
        </p:nvPicPr>
        <p:blipFill>
          <a:blip r:embed="rId3"/>
          <a:stretch>
            <a:fillRect/>
          </a:stretch>
        </p:blipFill>
        <p:spPr>
          <a:xfrm>
            <a:off x="451514" y="2375085"/>
            <a:ext cx="11288972" cy="3640691"/>
          </a:xfrm>
          <a:prstGeom prst="roundRect">
            <a:avLst>
              <a:gd name="adj" fmla="val 3876"/>
            </a:avLst>
          </a:prstGeom>
          <a:ln>
            <a:solidFill>
              <a:schemeClr val="accent1"/>
            </a:solidFill>
          </a:ln>
          <a:effectLst/>
        </p:spPr>
      </p:pic>
      <p:sp>
        <p:nvSpPr>
          <p:cNvPr id="2" name="Title 1"/>
          <p:cNvSpPr>
            <a:spLocks noGrp="1"/>
          </p:cNvSpPr>
          <p:nvPr>
            <p:ph type="title" idx="4294967295"/>
          </p:nvPr>
        </p:nvSpPr>
        <p:spPr>
          <a:xfrm>
            <a:off x="451514" y="394943"/>
            <a:ext cx="11288972" cy="816637"/>
          </a:xfrm>
          <a:effectLst/>
        </p:spPr>
        <p:txBody>
          <a:bodyPr vert="horz" lIns="91440" tIns="45720" rIns="91440" bIns="45720" rtlCol="0" anchor="b">
            <a:normAutofit/>
          </a:bodyPr>
          <a:lstStyle/>
          <a:p>
            <a:r>
              <a:rPr lang="en-US" sz="3200">
                <a:solidFill>
                  <a:srgbClr val="FFFFFF"/>
                </a:solidFill>
              </a:rPr>
              <a:t>Run a job on a set of bib records</a:t>
            </a:r>
          </a:p>
        </p:txBody>
      </p:sp>
    </p:spTree>
    <p:extLst>
      <p:ext uri="{BB962C8B-B14F-4D97-AF65-F5344CB8AC3E}">
        <p14:creationId xmlns:p14="http://schemas.microsoft.com/office/powerpoint/2010/main" val="3710094652"/>
      </p:ext>
    </p:extLst>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1" name="Freeform: Shape 30">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32">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A screenshot of a cell phone&#10;&#10;Description generated with very high confidence">
            <a:extLst>
              <a:ext uri="{FF2B5EF4-FFF2-40B4-BE49-F238E27FC236}">
                <a16:creationId xmlns:a16="http://schemas.microsoft.com/office/drawing/2014/main" id="{F2EA33C2-4CB3-497A-A4ED-BAAB15FCD1C7}"/>
              </a:ext>
            </a:extLst>
          </p:cNvPr>
          <p:cNvPicPr>
            <a:picLocks noChangeAspect="1"/>
          </p:cNvPicPr>
          <p:nvPr/>
        </p:nvPicPr>
        <p:blipFill>
          <a:blip r:embed="rId3"/>
          <a:stretch>
            <a:fillRect/>
          </a:stretch>
        </p:blipFill>
        <p:spPr>
          <a:xfrm>
            <a:off x="4706346" y="1574915"/>
            <a:ext cx="7485118" cy="3707216"/>
          </a:xfrm>
          <a:prstGeom prst="rect">
            <a:avLst/>
          </a:prstGeom>
        </p:spPr>
      </p:pic>
      <p:sp>
        <p:nvSpPr>
          <p:cNvPr id="2" name="Title 1"/>
          <p:cNvSpPr>
            <a:spLocks noGrp="1"/>
          </p:cNvSpPr>
          <p:nvPr>
            <p:ph type="title" idx="4294967295"/>
          </p:nvPr>
        </p:nvSpPr>
        <p:spPr>
          <a:xfrm>
            <a:off x="810002" y="639097"/>
            <a:ext cx="3211392" cy="3781101"/>
          </a:xfrm>
        </p:spPr>
        <p:txBody>
          <a:bodyPr vert="horz" lIns="91440" tIns="45720" rIns="91440" bIns="45720" rtlCol="0" anchor="b">
            <a:normAutofit/>
          </a:bodyPr>
          <a:lstStyle/>
          <a:p>
            <a:r>
              <a:rPr lang="en-US" sz="5000"/>
              <a:t>Run a job on a set of bib records</a:t>
            </a:r>
          </a:p>
        </p:txBody>
      </p:sp>
    </p:spTree>
    <p:extLst>
      <p:ext uri="{BB962C8B-B14F-4D97-AF65-F5344CB8AC3E}">
        <p14:creationId xmlns:p14="http://schemas.microsoft.com/office/powerpoint/2010/main" val="114430240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2">
      <a:dk1>
        <a:sysClr val="windowText" lastClr="000000"/>
      </a:dk1>
      <a:lt1>
        <a:sysClr val="window" lastClr="FFFFFF"/>
      </a:lt1>
      <a:dk2>
        <a:srgbClr val="264457"/>
      </a:dk2>
      <a:lt2>
        <a:srgbClr val="DFE3E5"/>
      </a:lt2>
      <a:accent1>
        <a:srgbClr val="1CADE4"/>
      </a:accent1>
      <a:accent2>
        <a:srgbClr val="2683C6"/>
      </a:accent2>
      <a:accent3>
        <a:srgbClr val="27CED7"/>
      </a:accent3>
      <a:accent4>
        <a:srgbClr val="42BA97"/>
      </a:accent4>
      <a:accent5>
        <a:srgbClr val="3E8853"/>
      </a:accent5>
      <a:accent6>
        <a:srgbClr val="62A39F"/>
      </a:accent6>
      <a:hlink>
        <a:srgbClr val="1CADE4"/>
      </a:hlink>
      <a:folHlink>
        <a:srgbClr val="1CADE4"/>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6467</TotalTime>
  <Words>4738</Words>
  <Application>Microsoft Office PowerPoint</Application>
  <PresentationFormat>Widescreen</PresentationFormat>
  <Paragraphs>751</Paragraphs>
  <Slides>116</Slides>
  <Notes>109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116</vt:i4>
      </vt:variant>
    </vt:vector>
  </HeadingPairs>
  <TitlesOfParts>
    <vt:vector size="121" baseType="lpstr">
      <vt:lpstr>Arial</vt:lpstr>
      <vt:lpstr>Calibri</vt:lpstr>
      <vt:lpstr>Century Gothic</vt:lpstr>
      <vt:lpstr>Wingdings 2</vt:lpstr>
      <vt:lpstr>Quotable</vt:lpstr>
      <vt:lpstr>Alma Normalization Rules &amp; Processes</vt:lpstr>
      <vt:lpstr>What We’ll Cover</vt:lpstr>
      <vt:lpstr>What We’ll Cover</vt:lpstr>
      <vt:lpstr>What are Alma normalization rules?</vt:lpstr>
      <vt:lpstr>What are Alma normalization processes?</vt:lpstr>
      <vt:lpstr>Normalization rules &amp; processes in the ULMS environment</vt:lpstr>
      <vt:lpstr>Normalization rules &amp; processes in the ULMS environment</vt:lpstr>
      <vt:lpstr>Normalization rules &amp; processes in the ULMS environment</vt:lpstr>
      <vt:lpstr>Normalization rules &amp; processes in the ULMS environment</vt:lpstr>
      <vt:lpstr>Norm rule syntax</vt:lpstr>
      <vt:lpstr>Norm rule syntax</vt:lpstr>
      <vt:lpstr>Norm rule syntax</vt:lpstr>
      <vt:lpstr>Norm rule syntax</vt:lpstr>
      <vt:lpstr>Norm rule syntax</vt:lpstr>
      <vt:lpstr> Every normalization rule contains these four constant elements:</vt:lpstr>
      <vt:lpstr> Every normalization rule contains these four constant elements:</vt:lpstr>
      <vt:lpstr> Every normalization rule contains these four constant elements:</vt:lpstr>
      <vt:lpstr> Every normalization rule contains these four constant elements:</vt:lpstr>
      <vt:lpstr> Every normalization rule contains these four constant elements:</vt:lpstr>
      <vt:lpstr> Every normalization rule contains these four constant elements:</vt:lpstr>
      <vt:lpstr>Norm rule syntax</vt:lpstr>
      <vt:lpstr>Norm rule syntax</vt:lpstr>
      <vt:lpstr>Conditions</vt:lpstr>
      <vt:lpstr>(TRUE)</vt:lpstr>
      <vt:lpstr>(TRUE)</vt:lpstr>
      <vt:lpstr>exists </vt:lpstr>
      <vt:lpstr>exists </vt:lpstr>
      <vt:lpstr>existsControl </vt:lpstr>
      <vt:lpstr>not exists </vt:lpstr>
      <vt:lpstr>not exists </vt:lpstr>
      <vt:lpstr>PowerPoint Presentation</vt:lpstr>
      <vt:lpstr>existsMoreThanOnce </vt:lpstr>
      <vt:lpstr>Actions</vt:lpstr>
      <vt:lpstr>addField, addSubField</vt:lpstr>
      <vt:lpstr>addControlField</vt:lpstr>
      <vt:lpstr>removeField</vt:lpstr>
      <vt:lpstr>removeSubField</vt:lpstr>
      <vt:lpstr>Actions</vt:lpstr>
      <vt:lpstr>replace … with </vt:lpstr>
      <vt:lpstr>replace … with </vt:lpstr>
      <vt:lpstr>Record Element Syntax</vt:lpstr>
      <vt:lpstr>Record element syntax- Data fields</vt:lpstr>
      <vt:lpstr>Record element syntax- Data fields</vt:lpstr>
      <vt:lpstr>Record element syntax- Data fields</vt:lpstr>
      <vt:lpstr>Record element syntax- Control fields</vt:lpstr>
      <vt:lpstr>Record element syntax- Control fields</vt:lpstr>
      <vt:lpstr>Record element syntax- Data fields</vt:lpstr>
      <vt:lpstr>Record element syntax- Control fields</vt:lpstr>
      <vt:lpstr>Record element syntax- Control fields</vt:lpstr>
      <vt:lpstr>Record element syntax- Control fields</vt:lpstr>
      <vt:lpstr>Wildcards &amp; Special Characters</vt:lpstr>
      <vt:lpstr>Wildcards &amp; Special Characters</vt:lpstr>
      <vt:lpstr>Wildcards &amp; Special Characters</vt:lpstr>
      <vt:lpstr>Wildcards &amp; Special Characters</vt:lpstr>
      <vt:lpstr>Wildcards &amp; Special Characters</vt:lpstr>
      <vt:lpstr>Wildcards &amp; Special Characters</vt:lpstr>
      <vt:lpstr>Multiple rules</vt:lpstr>
      <vt:lpstr>Boolean operators</vt:lpstr>
      <vt:lpstr>How to create a norm rule</vt:lpstr>
      <vt:lpstr>How to create a norm rule</vt:lpstr>
      <vt:lpstr>How to create a norm rule</vt:lpstr>
      <vt:lpstr>How to create a norm rule</vt:lpstr>
      <vt:lpstr>How to create a norm rule</vt:lpstr>
      <vt:lpstr>How to create a norm rule</vt:lpstr>
      <vt:lpstr>How to create a norm rule</vt:lpstr>
      <vt:lpstr>How to create a norm rule</vt:lpstr>
      <vt:lpstr>How to test a norm rule</vt:lpstr>
      <vt:lpstr>How to test a norm rule</vt:lpstr>
      <vt:lpstr>How to test a norm rule</vt:lpstr>
      <vt:lpstr>How to test a norm rule</vt:lpstr>
      <vt:lpstr>How to test a norm rule</vt:lpstr>
      <vt:lpstr>PowerPoint Presentation</vt:lpstr>
      <vt:lpstr>PowerPoint Presentation</vt:lpstr>
      <vt:lpstr>PowerPoint Presentation</vt:lpstr>
      <vt:lpstr>How to configure a norm process</vt:lpstr>
      <vt:lpstr>How to configure a norm process</vt:lpstr>
      <vt:lpstr>How to configure a norm process</vt:lpstr>
      <vt:lpstr>How to configure a norm process</vt:lpstr>
      <vt:lpstr>How to configure a norm process</vt:lpstr>
      <vt:lpstr>How to configure a norm process</vt:lpstr>
      <vt:lpstr>How to configure a norm process</vt:lpstr>
      <vt:lpstr>How to configure a norm process</vt:lpstr>
      <vt:lpstr>How to configure a norm process</vt:lpstr>
      <vt:lpstr>How to configure a norm process</vt:lpstr>
      <vt:lpstr>How to configure a norm process</vt:lpstr>
      <vt:lpstr>Where are norm processes executed?</vt:lpstr>
      <vt:lpstr>Enhance a bib record (ME)</vt:lpstr>
      <vt:lpstr>Enhance a bib record (ME)</vt:lpstr>
      <vt:lpstr>Enhance a bib record (ME)</vt:lpstr>
      <vt:lpstr>Enhance a bib record (ME)</vt:lpstr>
      <vt:lpstr>Enhance a holdings record (ME)</vt:lpstr>
      <vt:lpstr>Enhance a holdings record (ME)</vt:lpstr>
      <vt:lpstr>Run a job on a set of bib records</vt:lpstr>
      <vt:lpstr>Run a job on a set of bib records</vt:lpstr>
      <vt:lpstr>Run a job on a set of bib records</vt:lpstr>
      <vt:lpstr>Run a job on a set of bib records</vt:lpstr>
      <vt:lpstr>Run a job on a set of bib records</vt:lpstr>
      <vt:lpstr>Run a job on a set of bib records</vt:lpstr>
      <vt:lpstr>Run a job on a set of bib records</vt:lpstr>
      <vt:lpstr>Run a Change Holding Information job</vt:lpstr>
      <vt:lpstr>Run a Change Holding Information job</vt:lpstr>
      <vt:lpstr>Run a Change Holding Information job</vt:lpstr>
      <vt:lpstr>Run a Change Holding Information job</vt:lpstr>
      <vt:lpstr>Run a Change Holding Information job</vt:lpstr>
      <vt:lpstr>Run a Change Holding Information job</vt:lpstr>
      <vt:lpstr>Run a Change Holding Information job</vt:lpstr>
      <vt:lpstr>Import Profile Normalization</vt:lpstr>
      <vt:lpstr>Import Profile Normalization</vt:lpstr>
      <vt:lpstr>Import Profile Normalization</vt:lpstr>
      <vt:lpstr>Import Profile Normalization</vt:lpstr>
      <vt:lpstr>Import Profile Normalization</vt:lpstr>
      <vt:lpstr>Import Profile Normalization</vt:lpstr>
      <vt:lpstr>Import Profile Normalization</vt:lpstr>
      <vt:lpstr>Import Profile Normalization</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Alma Normalization Rules &amp; Processes</dc:title>
  <dc:creator>Yanez, Israel</dc:creator>
  <cp:lastModifiedBy>Israel Yanez</cp:lastModifiedBy>
  <cp:revision>639</cp:revision>
  <cp:lastPrinted>2018-08-10T15:10:01Z</cp:lastPrinted>
  <dcterms:modified xsi:type="dcterms:W3CDTF">2018-08-12T20:18:26Z</dcterms:modified>
</cp:coreProperties>
</file>