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36"/>
  </p:notesMasterIdLst>
  <p:handoutMasterIdLst>
    <p:handoutMasterId r:id="rId37"/>
  </p:handoutMasterIdLst>
  <p:sldIdLst>
    <p:sldId id="278" r:id="rId5"/>
    <p:sldId id="285" r:id="rId6"/>
    <p:sldId id="283" r:id="rId7"/>
    <p:sldId id="284" r:id="rId8"/>
    <p:sldId id="310" r:id="rId9"/>
    <p:sldId id="286" r:id="rId10"/>
    <p:sldId id="287" r:id="rId11"/>
    <p:sldId id="288" r:id="rId12"/>
    <p:sldId id="289" r:id="rId13"/>
    <p:sldId id="290" r:id="rId14"/>
    <p:sldId id="291" r:id="rId15"/>
    <p:sldId id="292" r:id="rId16"/>
    <p:sldId id="293" r:id="rId17"/>
    <p:sldId id="294" r:id="rId18"/>
    <p:sldId id="269" r:id="rId19"/>
    <p:sldId id="296" r:id="rId20"/>
    <p:sldId id="295" r:id="rId21"/>
    <p:sldId id="297" r:id="rId22"/>
    <p:sldId id="298" r:id="rId23"/>
    <p:sldId id="299" r:id="rId24"/>
    <p:sldId id="300" r:id="rId25"/>
    <p:sldId id="301" r:id="rId26"/>
    <p:sldId id="306" r:id="rId27"/>
    <p:sldId id="307" r:id="rId28"/>
    <p:sldId id="302" r:id="rId29"/>
    <p:sldId id="303" r:id="rId30"/>
    <p:sldId id="308" r:id="rId31"/>
    <p:sldId id="304" r:id="rId32"/>
    <p:sldId id="309" r:id="rId33"/>
    <p:sldId id="305" r:id="rId34"/>
    <p:sldId id="267" r:id="rId3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599" autoAdjust="0"/>
  </p:normalViewPr>
  <p:slideViewPr>
    <p:cSldViewPr>
      <p:cViewPr varScale="1">
        <p:scale>
          <a:sx n="92" d="100"/>
          <a:sy n="92" d="100"/>
        </p:scale>
        <p:origin x="570" y="84"/>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8/10/2018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8/10/2018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8/10/2018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8/10/2018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8/10/2018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8/10/2018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8/10/2018</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8/10/2018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8/10/2018</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8/10/2018</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8/10/2018</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8/10/2018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8/10/2018</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8/10/2018</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Cal State Walk-in user CSU+ Configuration Points</a:t>
            </a:r>
          </a:p>
        </p:txBody>
      </p:sp>
      <p:sp>
        <p:nvSpPr>
          <p:cNvPr id="14" name="Content Placeholder 13"/>
          <p:cNvSpPr>
            <a:spLocks noGrp="1"/>
          </p:cNvSpPr>
          <p:nvPr>
            <p:ph idx="1"/>
          </p:nvPr>
        </p:nvSpPr>
        <p:spPr>
          <a:xfrm>
            <a:off x="1218883" y="2514600"/>
            <a:ext cx="9751060" cy="4267200"/>
          </a:xfrm>
        </p:spPr>
        <p:txBody>
          <a:bodyPr/>
          <a:lstStyle/>
          <a:p>
            <a:r>
              <a:rPr lang="en-US" dirty="0"/>
              <a:t>User Identifiers</a:t>
            </a:r>
          </a:p>
          <a:p>
            <a:r>
              <a:rPr lang="en-US" dirty="0"/>
              <a:t>Account types</a:t>
            </a:r>
          </a:p>
          <a:p>
            <a:r>
              <a:rPr lang="en-US" dirty="0"/>
              <a:t>User Groups</a:t>
            </a:r>
          </a:p>
          <a:p>
            <a:r>
              <a:rPr lang="en-US" dirty="0"/>
              <a:t>User Roles</a:t>
            </a:r>
          </a:p>
          <a:p>
            <a:r>
              <a:rPr lang="en-US" dirty="0"/>
              <a:t>Password</a:t>
            </a:r>
          </a:p>
          <a:p>
            <a:r>
              <a:rPr lang="en-US" dirty="0"/>
              <a:t>Display logic and GES</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Display Logic Rules and GES</a:t>
            </a:r>
          </a:p>
        </p:txBody>
      </p:sp>
      <p:sp>
        <p:nvSpPr>
          <p:cNvPr id="14" name="Content Placeholder 13"/>
          <p:cNvSpPr>
            <a:spLocks noGrp="1"/>
          </p:cNvSpPr>
          <p:nvPr>
            <p:ph idx="1"/>
          </p:nvPr>
        </p:nvSpPr>
        <p:spPr>
          <a:xfrm>
            <a:off x="455612" y="2362200"/>
            <a:ext cx="11201400" cy="3200400"/>
          </a:xfrm>
        </p:spPr>
        <p:txBody>
          <a:bodyPr>
            <a:normAutofit/>
          </a:bodyPr>
          <a:lstStyle/>
          <a:p>
            <a:pPr marL="0" indent="0">
              <a:buNone/>
            </a:pPr>
            <a:r>
              <a:rPr lang="en-US" dirty="0"/>
              <a:t>Discovery Interface Display Logic determines what links appear for users.</a:t>
            </a:r>
          </a:p>
          <a:p>
            <a:r>
              <a:rPr lang="en-US" sz="2000" dirty="0"/>
              <a:t>Primo default is all links and services are visible – display logic works by hiding, not showing.  </a:t>
            </a:r>
          </a:p>
          <a:p>
            <a:r>
              <a:rPr lang="en-US" sz="2000" dirty="0"/>
              <a:t>Display logic rules determine what links and services are hidden under specific conditions.</a:t>
            </a:r>
          </a:p>
          <a:p>
            <a:r>
              <a:rPr lang="en-US" sz="2000" dirty="0"/>
              <a:t>Verify that </a:t>
            </a:r>
            <a:r>
              <a:rPr lang="en-US" sz="2000" dirty="0" err="1"/>
              <a:t>CalState</a:t>
            </a:r>
            <a:r>
              <a:rPr lang="en-US" sz="2000" dirty="0"/>
              <a:t> </a:t>
            </a:r>
            <a:r>
              <a:rPr lang="en-US" sz="2000" dirty="0" err="1"/>
              <a:t>Walkin</a:t>
            </a:r>
            <a:r>
              <a:rPr lang="en-US" sz="2000" dirty="0"/>
              <a:t> Patrons User Group is not included in:</a:t>
            </a:r>
          </a:p>
          <a:p>
            <a:pPr marL="0" indent="0">
              <a:buNone/>
            </a:pPr>
            <a:r>
              <a:rPr lang="en-US" sz="2000" dirty="0"/>
              <a:t>    -Hide service Resource Sharing Request rule.</a:t>
            </a:r>
          </a:p>
          <a:p>
            <a:r>
              <a:rPr lang="en-US" sz="2000" dirty="0"/>
              <a:t>Display Logic Rules can also hide </a:t>
            </a:r>
            <a:r>
              <a:rPr lang="en-US" sz="2000" dirty="0" err="1"/>
              <a:t>ILLiad</a:t>
            </a:r>
            <a:r>
              <a:rPr lang="en-US" sz="2000" dirty="0"/>
              <a:t> link from </a:t>
            </a:r>
            <a:r>
              <a:rPr lang="en-US" sz="2000" dirty="0" err="1"/>
              <a:t>CalState</a:t>
            </a:r>
            <a:r>
              <a:rPr lang="en-US" sz="2000" dirty="0"/>
              <a:t> </a:t>
            </a:r>
            <a:r>
              <a:rPr lang="en-US" sz="2000" dirty="0" err="1"/>
              <a:t>Walkin</a:t>
            </a:r>
            <a:r>
              <a:rPr lang="en-US" sz="2000" dirty="0"/>
              <a:t> Patrons User Group.	 </a:t>
            </a:r>
          </a:p>
          <a:p>
            <a:pPr marL="0" indent="0">
              <a:buNone/>
            </a:pPr>
            <a:endParaRPr lang="en-US" sz="2000" dirty="0"/>
          </a:p>
        </p:txBody>
      </p:sp>
    </p:spTree>
    <p:extLst>
      <p:ext uri="{BB962C8B-B14F-4D97-AF65-F5344CB8AC3E}">
        <p14:creationId xmlns:p14="http://schemas.microsoft.com/office/powerpoint/2010/main" val="35052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Display Logic Rules and GES</a:t>
            </a:r>
          </a:p>
        </p:txBody>
      </p:sp>
      <p:pic>
        <p:nvPicPr>
          <p:cNvPr id="4" name="Picture 3">
            <a:extLst>
              <a:ext uri="{FF2B5EF4-FFF2-40B4-BE49-F238E27FC236}">
                <a16:creationId xmlns:a16="http://schemas.microsoft.com/office/drawing/2014/main" id="{DCAC64AC-1668-40B6-9A28-CD8A2343CA4D}"/>
              </a:ext>
            </a:extLst>
          </p:cNvPr>
          <p:cNvPicPr>
            <a:picLocks noChangeAspect="1"/>
          </p:cNvPicPr>
          <p:nvPr/>
        </p:nvPicPr>
        <p:blipFill>
          <a:blip r:embed="rId2"/>
          <a:stretch>
            <a:fillRect/>
          </a:stretch>
        </p:blipFill>
        <p:spPr>
          <a:xfrm>
            <a:off x="608012" y="1524000"/>
            <a:ext cx="10972800" cy="4495800"/>
          </a:xfrm>
          <a:prstGeom prst="rect">
            <a:avLst/>
          </a:prstGeom>
        </p:spPr>
      </p:pic>
      <p:pic>
        <p:nvPicPr>
          <p:cNvPr id="6" name="Picture 5">
            <a:extLst>
              <a:ext uri="{FF2B5EF4-FFF2-40B4-BE49-F238E27FC236}">
                <a16:creationId xmlns:a16="http://schemas.microsoft.com/office/drawing/2014/main" id="{B87F6FF8-4393-440A-A0D9-7CBED1B7A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05" y="1768554"/>
            <a:ext cx="10514013" cy="4006692"/>
          </a:xfrm>
          <a:prstGeom prst="rect">
            <a:avLst/>
          </a:prstGeom>
        </p:spPr>
      </p:pic>
    </p:spTree>
    <p:extLst>
      <p:ext uri="{BB962C8B-B14F-4D97-AF65-F5344CB8AC3E}">
        <p14:creationId xmlns:p14="http://schemas.microsoft.com/office/powerpoint/2010/main" val="393888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Display Logic Rules and GES</a:t>
            </a:r>
          </a:p>
        </p:txBody>
      </p:sp>
      <p:sp>
        <p:nvSpPr>
          <p:cNvPr id="14" name="Content Placeholder 13"/>
          <p:cNvSpPr>
            <a:spLocks noGrp="1"/>
          </p:cNvSpPr>
          <p:nvPr>
            <p:ph idx="1"/>
          </p:nvPr>
        </p:nvSpPr>
        <p:spPr>
          <a:xfrm>
            <a:off x="455612" y="2362200"/>
            <a:ext cx="11353800" cy="2362200"/>
          </a:xfrm>
        </p:spPr>
        <p:txBody>
          <a:bodyPr>
            <a:normAutofit/>
          </a:bodyPr>
          <a:lstStyle/>
          <a:p>
            <a:pPr marL="0" indent="0">
              <a:buNone/>
            </a:pPr>
            <a:r>
              <a:rPr lang="en-US" dirty="0"/>
              <a:t>General Electronic Services- Primo links created by an institution for any purpose.</a:t>
            </a:r>
          </a:p>
          <a:p>
            <a:r>
              <a:rPr lang="en-US" sz="2000" dirty="0"/>
              <a:t>Doesn’t actually have to be a link.  Can be used to hide a link as well.</a:t>
            </a:r>
          </a:p>
          <a:p>
            <a:r>
              <a:rPr lang="en-US" sz="2000" dirty="0"/>
              <a:t>Less common than Display Logic Rules, but a GES might be used to hide CSU+ from certain users.</a:t>
            </a:r>
          </a:p>
          <a:p>
            <a:r>
              <a:rPr lang="en-US" sz="2000" dirty="0"/>
              <a:t>If CSU+ link is still hidden after Display Logic verification, check General Electronic Services.</a:t>
            </a:r>
          </a:p>
          <a:p>
            <a:pPr marL="0" indent="0">
              <a:buNone/>
            </a:pPr>
            <a:endParaRPr lang="en-US" sz="2000" dirty="0"/>
          </a:p>
        </p:txBody>
      </p:sp>
    </p:spTree>
    <p:extLst>
      <p:ext uri="{BB962C8B-B14F-4D97-AF65-F5344CB8AC3E}">
        <p14:creationId xmlns:p14="http://schemas.microsoft.com/office/powerpoint/2010/main" val="138706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CSU Visiting User Library Card</a:t>
            </a:r>
          </a:p>
        </p:txBody>
      </p:sp>
      <p:pic>
        <p:nvPicPr>
          <p:cNvPr id="4" name="Picture 3">
            <a:extLst>
              <a:ext uri="{FF2B5EF4-FFF2-40B4-BE49-F238E27FC236}">
                <a16:creationId xmlns:a16="http://schemas.microsoft.com/office/drawing/2014/main" id="{5D46934F-A19D-4592-A11D-8C99B9217027}"/>
              </a:ext>
            </a:extLst>
          </p:cNvPr>
          <p:cNvPicPr>
            <a:picLocks noChangeAspect="1"/>
          </p:cNvPicPr>
          <p:nvPr/>
        </p:nvPicPr>
        <p:blipFill>
          <a:blip r:embed="rId2"/>
          <a:stretch>
            <a:fillRect/>
          </a:stretch>
        </p:blipFill>
        <p:spPr>
          <a:xfrm>
            <a:off x="912812" y="1417145"/>
            <a:ext cx="10363200" cy="4712096"/>
          </a:xfrm>
          <a:prstGeom prst="rect">
            <a:avLst/>
          </a:prstGeom>
        </p:spPr>
      </p:pic>
      <p:pic>
        <p:nvPicPr>
          <p:cNvPr id="6" name="Picture 5">
            <a:extLst>
              <a:ext uri="{FF2B5EF4-FFF2-40B4-BE49-F238E27FC236}">
                <a16:creationId xmlns:a16="http://schemas.microsoft.com/office/drawing/2014/main" id="{28C9A567-139D-4C85-9FF0-499FB99ED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83" y="2198393"/>
            <a:ext cx="4546600" cy="3149600"/>
          </a:xfrm>
          <a:prstGeom prst="rect">
            <a:avLst/>
          </a:prstGeom>
        </p:spPr>
      </p:pic>
      <p:pic>
        <p:nvPicPr>
          <p:cNvPr id="8" name="Picture 7">
            <a:extLst>
              <a:ext uri="{FF2B5EF4-FFF2-40B4-BE49-F238E27FC236}">
                <a16:creationId xmlns:a16="http://schemas.microsoft.com/office/drawing/2014/main" id="{058963C2-93BE-4ED1-8B84-761E75F90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447" y="2217443"/>
            <a:ext cx="4546600" cy="3130550"/>
          </a:xfrm>
          <a:prstGeom prst="rect">
            <a:avLst/>
          </a:prstGeom>
        </p:spPr>
      </p:pic>
    </p:spTree>
    <p:extLst>
      <p:ext uri="{BB962C8B-B14F-4D97-AF65-F5344CB8AC3E}">
        <p14:creationId xmlns:p14="http://schemas.microsoft.com/office/powerpoint/2010/main" val="166834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CSU Visiting User Library Card</a:t>
            </a:r>
          </a:p>
        </p:txBody>
      </p:sp>
      <p:pic>
        <p:nvPicPr>
          <p:cNvPr id="4" name="Picture 3">
            <a:extLst>
              <a:ext uri="{FF2B5EF4-FFF2-40B4-BE49-F238E27FC236}">
                <a16:creationId xmlns:a16="http://schemas.microsoft.com/office/drawing/2014/main" id="{5D46934F-A19D-4592-A11D-8C99B9217027}"/>
              </a:ext>
            </a:extLst>
          </p:cNvPr>
          <p:cNvPicPr>
            <a:picLocks noChangeAspect="1"/>
          </p:cNvPicPr>
          <p:nvPr/>
        </p:nvPicPr>
        <p:blipFill>
          <a:blip r:embed="rId2"/>
          <a:stretch>
            <a:fillRect/>
          </a:stretch>
        </p:blipFill>
        <p:spPr>
          <a:xfrm>
            <a:off x="912812" y="1417145"/>
            <a:ext cx="10363200" cy="4712096"/>
          </a:xfrm>
          <a:prstGeom prst="rect">
            <a:avLst/>
          </a:prstGeom>
        </p:spPr>
      </p:pic>
      <p:pic>
        <p:nvPicPr>
          <p:cNvPr id="3" name="Picture 2">
            <a:extLst>
              <a:ext uri="{FF2B5EF4-FFF2-40B4-BE49-F238E27FC236}">
                <a16:creationId xmlns:a16="http://schemas.microsoft.com/office/drawing/2014/main" id="{6AD242B6-65D3-4766-BCB4-34A7D2D67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437" y="2217444"/>
            <a:ext cx="4549386" cy="3130550"/>
          </a:xfrm>
          <a:prstGeom prst="rect">
            <a:avLst/>
          </a:prstGeom>
        </p:spPr>
      </p:pic>
      <p:pic>
        <p:nvPicPr>
          <p:cNvPr id="7" name="Picture 6">
            <a:extLst>
              <a:ext uri="{FF2B5EF4-FFF2-40B4-BE49-F238E27FC236}">
                <a16:creationId xmlns:a16="http://schemas.microsoft.com/office/drawing/2014/main" id="{6E573EE0-92D6-4E80-A935-F2871E77CC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661" y="2217444"/>
            <a:ext cx="4733392" cy="3130550"/>
          </a:xfrm>
          <a:prstGeom prst="rect">
            <a:avLst/>
          </a:prstGeom>
        </p:spPr>
      </p:pic>
    </p:spTree>
    <p:extLst>
      <p:ext uri="{BB962C8B-B14F-4D97-AF65-F5344CB8AC3E}">
        <p14:creationId xmlns:p14="http://schemas.microsoft.com/office/powerpoint/2010/main" val="37795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22029" y="1600200"/>
            <a:ext cx="9344765" cy="2235203"/>
          </a:xfrm>
        </p:spPr>
        <p:txBody>
          <a:bodyPr>
            <a:normAutofit fontScale="90000"/>
          </a:bodyPr>
          <a:lstStyle/>
          <a:p>
            <a:r>
              <a:rPr lang="en-US" sz="4000" dirty="0"/>
              <a:t>Why go through the trouble of allowing </a:t>
            </a:r>
            <a:br>
              <a:rPr lang="en-US" sz="4000" dirty="0"/>
            </a:br>
            <a:r>
              <a:rPr lang="en-US" sz="4000" dirty="0"/>
              <a:t>Cal State Walk-in patrons access to CSU+?</a:t>
            </a:r>
            <a:br>
              <a:rPr lang="en-US" sz="4000" dirty="0"/>
            </a:br>
            <a:br>
              <a:rPr lang="en-US" sz="4000" dirty="0"/>
            </a:br>
            <a:endParaRPr lang="en-US" sz="4000" dirty="0"/>
          </a:p>
        </p:txBody>
      </p:sp>
      <p:sp>
        <p:nvSpPr>
          <p:cNvPr id="9" name="Title 9">
            <a:extLst>
              <a:ext uri="{FF2B5EF4-FFF2-40B4-BE49-F238E27FC236}">
                <a16:creationId xmlns:a16="http://schemas.microsoft.com/office/drawing/2014/main" id="{A8E772C6-C951-4383-B803-C0E03303C6B7}"/>
              </a:ext>
            </a:extLst>
          </p:cNvPr>
          <p:cNvSpPr txBox="1">
            <a:spLocks/>
          </p:cNvSpPr>
          <p:nvPr/>
        </p:nvSpPr>
        <p:spPr>
          <a:xfrm>
            <a:off x="684212" y="3664856"/>
            <a:ext cx="10820400" cy="22352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0" kern="1200" cap="none" baseline="0">
                <a:solidFill>
                  <a:schemeClr val="tx1"/>
                </a:solidFill>
                <a:latin typeface="+mj-lt"/>
                <a:ea typeface="+mj-ea"/>
                <a:cs typeface="+mj-cs"/>
              </a:defRPr>
            </a:lvl1pPr>
          </a:lstStyle>
          <a:p>
            <a:pPr algn="l"/>
            <a:r>
              <a:rPr lang="en-US" sz="2400" dirty="0"/>
              <a:t>Is CSU+ only a service to allow local users access to other CSU library collections?</a:t>
            </a:r>
          </a:p>
          <a:p>
            <a:pPr algn="l"/>
            <a:endParaRPr lang="en-US" sz="2400" dirty="0"/>
          </a:p>
          <a:p>
            <a:r>
              <a:rPr lang="en-US" sz="2400" dirty="0"/>
              <a:t>Or</a:t>
            </a:r>
          </a:p>
          <a:p>
            <a:pPr algn="l"/>
            <a:endParaRPr lang="en-US" sz="2400" dirty="0"/>
          </a:p>
          <a:p>
            <a:pPr algn="l"/>
            <a:r>
              <a:rPr lang="en-US" sz="2400" dirty="0"/>
              <a:t>Is CSU+ an idea, one central to the concept of a unified CSU library?</a:t>
            </a:r>
          </a:p>
          <a:p>
            <a:pPr algn="l"/>
            <a:endParaRPr lang="en-US" sz="2400" dirty="0"/>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22029" y="1905000"/>
            <a:ext cx="9344765" cy="2235203"/>
          </a:xfrm>
        </p:spPr>
        <p:txBody>
          <a:bodyPr>
            <a:normAutofit/>
          </a:bodyPr>
          <a:lstStyle/>
          <a:p>
            <a:r>
              <a:rPr lang="en-US" sz="4000" dirty="0"/>
              <a:t>The   CSU   Libraries   Strategic   Plan</a:t>
            </a:r>
            <a:br>
              <a:rPr lang="en-US" sz="4000" dirty="0"/>
            </a:br>
            <a:br>
              <a:rPr lang="en-US" sz="4000" dirty="0"/>
            </a:br>
            <a:endParaRPr lang="en-US" sz="4000" dirty="0"/>
          </a:p>
        </p:txBody>
      </p:sp>
    </p:spTree>
    <p:extLst>
      <p:ext uri="{BB962C8B-B14F-4D97-AF65-F5344CB8AC3E}">
        <p14:creationId xmlns:p14="http://schemas.microsoft.com/office/powerpoint/2010/main" val="255342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Vision</a:t>
            </a:r>
          </a:p>
        </p:txBody>
      </p:sp>
      <p:sp>
        <p:nvSpPr>
          <p:cNvPr id="14" name="Content Placeholder 13"/>
          <p:cNvSpPr>
            <a:spLocks noGrp="1"/>
          </p:cNvSpPr>
          <p:nvPr>
            <p:ph idx="1"/>
          </p:nvPr>
        </p:nvSpPr>
        <p:spPr>
          <a:xfrm>
            <a:off x="1218883" y="2667000"/>
            <a:ext cx="9295130" cy="2286000"/>
          </a:xfrm>
        </p:spPr>
        <p:txBody>
          <a:bodyPr>
            <a:normAutofit/>
          </a:bodyPr>
          <a:lstStyle/>
          <a:p>
            <a:pPr marL="0" indent="0">
              <a:buNone/>
            </a:pPr>
            <a:r>
              <a:rPr lang="en-US" dirty="0"/>
              <a:t>The CSU Libraries are internationally-recognized for their essential contributions to enriching the learning environment, informing and educating communities, and transforming knowledge and scholarship by connecting people and ideas. </a:t>
            </a:r>
            <a:endParaRPr lang="en-US" sz="2000" dirty="0"/>
          </a:p>
        </p:txBody>
      </p:sp>
    </p:spTree>
    <p:extLst>
      <p:ext uri="{BB962C8B-B14F-4D97-AF65-F5344CB8AC3E}">
        <p14:creationId xmlns:p14="http://schemas.microsoft.com/office/powerpoint/2010/main" val="151390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Mission</a:t>
            </a:r>
          </a:p>
        </p:txBody>
      </p:sp>
      <p:sp>
        <p:nvSpPr>
          <p:cNvPr id="14" name="Content Placeholder 13"/>
          <p:cNvSpPr>
            <a:spLocks noGrp="1"/>
          </p:cNvSpPr>
          <p:nvPr>
            <p:ph idx="1"/>
          </p:nvPr>
        </p:nvSpPr>
        <p:spPr>
          <a:xfrm>
            <a:off x="1218883" y="2667000"/>
            <a:ext cx="9676130" cy="2286000"/>
          </a:xfrm>
        </p:spPr>
        <p:txBody>
          <a:bodyPr>
            <a:normAutofit/>
          </a:bodyPr>
          <a:lstStyle/>
          <a:p>
            <a:pPr marL="0" indent="0">
              <a:buNone/>
            </a:pPr>
            <a:r>
              <a:rPr lang="en-US" dirty="0"/>
              <a:t>The CSU Libraries collaborate, innovate, and leverage opportunities to advance learning, discovery, knowledge creation, and the public good through the provision of equitable services, expertise, and information resources.</a:t>
            </a:r>
            <a:endParaRPr lang="en-US" sz="2000" dirty="0"/>
          </a:p>
        </p:txBody>
      </p:sp>
    </p:spTree>
    <p:extLst>
      <p:ext uri="{BB962C8B-B14F-4D97-AF65-F5344CB8AC3E}">
        <p14:creationId xmlns:p14="http://schemas.microsoft.com/office/powerpoint/2010/main" val="255061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Statement on Diversity and Social Justice</a:t>
            </a:r>
          </a:p>
        </p:txBody>
      </p:sp>
      <p:sp>
        <p:nvSpPr>
          <p:cNvPr id="14" name="Content Placeholder 13"/>
          <p:cNvSpPr>
            <a:spLocks noGrp="1"/>
          </p:cNvSpPr>
          <p:nvPr>
            <p:ph idx="1"/>
          </p:nvPr>
        </p:nvSpPr>
        <p:spPr>
          <a:xfrm>
            <a:off x="1218883" y="2667000"/>
            <a:ext cx="9751060" cy="2514600"/>
          </a:xfrm>
        </p:spPr>
        <p:txBody>
          <a:bodyPr>
            <a:normAutofit/>
          </a:bodyPr>
          <a:lstStyle/>
          <a:p>
            <a:pPr marL="0" indent="0">
              <a:buNone/>
            </a:pPr>
            <a:r>
              <a:rPr lang="en-US" dirty="0"/>
              <a:t>The CSU Libraries collectively advocate for social justice and inclusive excellence.    We are dedicated to promoting and celebrating the diversity within our libraries and campuses by collaborating to create open and accessible collections, services, physical spaces, and hiring practices in support of an engaged and educated community. </a:t>
            </a:r>
            <a:endParaRPr lang="en-US" sz="2000" dirty="0"/>
          </a:p>
        </p:txBody>
      </p:sp>
    </p:spTree>
    <p:extLst>
      <p:ext uri="{BB962C8B-B14F-4D97-AF65-F5344CB8AC3E}">
        <p14:creationId xmlns:p14="http://schemas.microsoft.com/office/powerpoint/2010/main" val="133321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User Identifiers</a:t>
            </a:r>
          </a:p>
        </p:txBody>
      </p:sp>
      <p:sp>
        <p:nvSpPr>
          <p:cNvPr id="14" name="Content Placeholder 13"/>
          <p:cNvSpPr>
            <a:spLocks noGrp="1"/>
          </p:cNvSpPr>
          <p:nvPr>
            <p:ph idx="1"/>
          </p:nvPr>
        </p:nvSpPr>
        <p:spPr>
          <a:xfrm>
            <a:off x="455612" y="1600200"/>
            <a:ext cx="10286999" cy="4267199"/>
          </a:xfrm>
        </p:spPr>
        <p:txBody>
          <a:bodyPr>
            <a:normAutofit/>
          </a:bodyPr>
          <a:lstStyle/>
          <a:p>
            <a:pPr marL="0" indent="0">
              <a:buNone/>
            </a:pPr>
            <a:r>
              <a:rPr lang="en-US" u="sng" dirty="0"/>
              <a:t>Primary Identifier</a:t>
            </a:r>
          </a:p>
          <a:p>
            <a:r>
              <a:rPr lang="en-US" sz="2000" dirty="0"/>
              <a:t>Used as Primo login User ID.</a:t>
            </a:r>
          </a:p>
          <a:p>
            <a:r>
              <a:rPr lang="en-US" sz="2000" dirty="0"/>
              <a:t>Cal State Walk-in user creation auto-generates a long number as Primary Identifier.</a:t>
            </a:r>
          </a:p>
          <a:p>
            <a:r>
              <a:rPr lang="en-US" sz="2000" dirty="0"/>
              <a:t>Change Primary Identifier to user email for an easy to remember Primo User ID.</a:t>
            </a:r>
          </a:p>
          <a:p>
            <a:pPr marL="0" indent="0">
              <a:buNone/>
            </a:pPr>
            <a:r>
              <a:rPr lang="en-US" sz="2000" dirty="0"/>
              <a:t>         </a:t>
            </a:r>
          </a:p>
          <a:p>
            <a:pPr marL="0" indent="0">
              <a:buNone/>
            </a:pPr>
            <a:r>
              <a:rPr lang="en-US" u="sng" dirty="0"/>
              <a:t>Barcode</a:t>
            </a:r>
          </a:p>
          <a:p>
            <a:r>
              <a:rPr lang="en-US" sz="2000" dirty="0"/>
              <a:t>Add a Barcode Identifier for easy Alma patron identification.</a:t>
            </a:r>
          </a:p>
          <a:p>
            <a:r>
              <a:rPr lang="en-US" sz="2000" dirty="0"/>
              <a:t>Use a premade barcode sticker or create your own using a barcode font.</a:t>
            </a:r>
          </a:p>
          <a:p>
            <a:pPr marL="0" indent="0">
              <a:buNone/>
            </a:pPr>
            <a:endParaRPr lang="en-US" sz="2000" dirty="0"/>
          </a:p>
        </p:txBody>
      </p:sp>
    </p:spTree>
    <p:extLst>
      <p:ext uri="{BB962C8B-B14F-4D97-AF65-F5344CB8AC3E}">
        <p14:creationId xmlns:p14="http://schemas.microsoft.com/office/powerpoint/2010/main" val="299005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Guiding Principles</a:t>
            </a:r>
          </a:p>
        </p:txBody>
      </p:sp>
      <p:sp>
        <p:nvSpPr>
          <p:cNvPr id="14" name="Content Placeholder 13"/>
          <p:cNvSpPr>
            <a:spLocks noGrp="1"/>
          </p:cNvSpPr>
          <p:nvPr>
            <p:ph idx="1"/>
          </p:nvPr>
        </p:nvSpPr>
        <p:spPr>
          <a:xfrm>
            <a:off x="1220759" y="2362200"/>
            <a:ext cx="10057130" cy="3581400"/>
          </a:xfrm>
        </p:spPr>
        <p:txBody>
          <a:bodyPr>
            <a:normAutofit/>
          </a:bodyPr>
          <a:lstStyle/>
          <a:p>
            <a:pPr marL="0" indent="0">
              <a:buNone/>
            </a:pPr>
            <a:r>
              <a:rPr lang="en-US" dirty="0"/>
              <a:t>The purpose of this strategic plan is to provide a roadmap for shared initiatives and decision-making across the libraries of the twenty-three CSU campuses.  It is  powerful--both symbolically and fiscally--when this large number of libraries advocate for collective action.  However, because it is not always possible for a shared solution to meet the needs of all CSU Libraries, it is acknowledged that finding balance between a library’s responsibility to its campus mission and the CSU Libraries collective is influenced by a variety of factors and will vary by initiative.  As such, the   following values guide the collective action of the CSU Libraries: </a:t>
            </a:r>
            <a:endParaRPr lang="en-US" sz="2000" dirty="0"/>
          </a:p>
        </p:txBody>
      </p:sp>
    </p:spTree>
    <p:extLst>
      <p:ext uri="{BB962C8B-B14F-4D97-AF65-F5344CB8AC3E}">
        <p14:creationId xmlns:p14="http://schemas.microsoft.com/office/powerpoint/2010/main" val="166118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Guiding Principles</a:t>
            </a:r>
          </a:p>
        </p:txBody>
      </p:sp>
      <p:sp>
        <p:nvSpPr>
          <p:cNvPr id="14" name="Content Placeholder 13"/>
          <p:cNvSpPr>
            <a:spLocks noGrp="1"/>
          </p:cNvSpPr>
          <p:nvPr>
            <p:ph idx="1"/>
          </p:nvPr>
        </p:nvSpPr>
        <p:spPr>
          <a:xfrm>
            <a:off x="1217295" y="2362200"/>
            <a:ext cx="10209530" cy="3352800"/>
          </a:xfrm>
        </p:spPr>
        <p:txBody>
          <a:bodyPr>
            <a:normAutofit fontScale="85000" lnSpcReduction="10000"/>
          </a:bodyPr>
          <a:lstStyle/>
          <a:p>
            <a:r>
              <a:rPr lang="en-US" dirty="0"/>
              <a:t>The centrality of libraries to information literacy, critical thinking, and student success; </a:t>
            </a:r>
          </a:p>
          <a:p>
            <a:r>
              <a:rPr lang="en-US" dirty="0"/>
              <a:t>The importance of open and equitable access to information; </a:t>
            </a:r>
          </a:p>
          <a:p>
            <a:r>
              <a:rPr lang="en-US" dirty="0"/>
              <a:t>The responsibility of community engagement, especially in the preservation of history;  </a:t>
            </a:r>
          </a:p>
          <a:p>
            <a:r>
              <a:rPr lang="en-US" dirty="0"/>
              <a:t>A culture of communication, honesty, respect, and trust; </a:t>
            </a:r>
          </a:p>
          <a:p>
            <a:r>
              <a:rPr lang="en-US" dirty="0"/>
              <a:t>The desire to advance creative thinking and infrastructure necessary for innovation;  </a:t>
            </a:r>
          </a:p>
          <a:p>
            <a:r>
              <a:rPr lang="en-US" dirty="0"/>
              <a:t>A practice of continuous improvement; and  </a:t>
            </a:r>
          </a:p>
          <a:p>
            <a:r>
              <a:rPr lang="en-US" dirty="0"/>
              <a:t>Intellectual freedom and user data privacy as bedrock principles. </a:t>
            </a:r>
            <a:endParaRPr lang="en-US" sz="2000" dirty="0"/>
          </a:p>
        </p:txBody>
      </p:sp>
    </p:spTree>
    <p:extLst>
      <p:ext uri="{BB962C8B-B14F-4D97-AF65-F5344CB8AC3E}">
        <p14:creationId xmlns:p14="http://schemas.microsoft.com/office/powerpoint/2010/main" val="38855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a:t>
            </a:r>
          </a:p>
        </p:txBody>
      </p:sp>
      <p:sp>
        <p:nvSpPr>
          <p:cNvPr id="14" name="Content Placeholder 13"/>
          <p:cNvSpPr>
            <a:spLocks noGrp="1"/>
          </p:cNvSpPr>
          <p:nvPr>
            <p:ph idx="1"/>
          </p:nvPr>
        </p:nvSpPr>
        <p:spPr>
          <a:xfrm>
            <a:off x="1218884" y="2189018"/>
            <a:ext cx="9676130" cy="3983182"/>
          </a:xfrm>
        </p:spPr>
        <p:txBody>
          <a:bodyPr>
            <a:normAutofit/>
          </a:bodyPr>
          <a:lstStyle/>
          <a:p>
            <a:pPr marL="0" indent="0">
              <a:buNone/>
            </a:pPr>
            <a:r>
              <a:rPr lang="en-US" sz="3300" dirty="0"/>
              <a:t>Student Learning and Success</a:t>
            </a:r>
          </a:p>
          <a:p>
            <a:pPr marL="0" indent="0">
              <a:buNone/>
            </a:pPr>
            <a:r>
              <a:rPr lang="en-US" dirty="0"/>
              <a:t>In support of student success and continuous improvement, CSU Libraries advance student learning by   assessing student information literacy competencies, evaluating library services, aligning student needs with their experience in the library, and leveraging shared analytics to make evidence-based decisions for student benefit and improvement.  To further accomplish this, the CSU Libraries will: </a:t>
            </a:r>
          </a:p>
        </p:txBody>
      </p:sp>
    </p:spTree>
    <p:extLst>
      <p:ext uri="{BB962C8B-B14F-4D97-AF65-F5344CB8AC3E}">
        <p14:creationId xmlns:p14="http://schemas.microsoft.com/office/powerpoint/2010/main" val="387834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  Student Learning and Success</a:t>
            </a:r>
          </a:p>
        </p:txBody>
      </p:sp>
      <p:sp>
        <p:nvSpPr>
          <p:cNvPr id="14" name="Content Placeholder 13"/>
          <p:cNvSpPr>
            <a:spLocks noGrp="1"/>
          </p:cNvSpPr>
          <p:nvPr>
            <p:ph idx="1"/>
          </p:nvPr>
        </p:nvSpPr>
        <p:spPr>
          <a:xfrm>
            <a:off x="1218884" y="1600200"/>
            <a:ext cx="9751060" cy="4495800"/>
          </a:xfrm>
        </p:spPr>
        <p:txBody>
          <a:bodyPr>
            <a:normAutofit fontScale="92500" lnSpcReduction="10000"/>
          </a:bodyPr>
          <a:lstStyle/>
          <a:p>
            <a:r>
              <a:rPr lang="en-US" dirty="0"/>
              <a:t>Share knowledge to build bridges between strategies and tactics employed by individual campuses in support of Graduation Initiative 2025; </a:t>
            </a:r>
          </a:p>
          <a:p>
            <a:r>
              <a:rPr lang="en-US" dirty="0"/>
              <a:t>Review current and cutting-edge research methodologies to identify the most promising approaches; </a:t>
            </a:r>
          </a:p>
          <a:p>
            <a:r>
              <a:rPr lang="en-US" dirty="0"/>
              <a:t>Demonstrate how information literacy instruction can positively impact student learning and  success and campus accreditation goals in order to develop CSU best practices; </a:t>
            </a:r>
          </a:p>
          <a:p>
            <a:r>
              <a:rPr lang="en-US" dirty="0"/>
              <a:t>Collaborate across libraries and with campus institutional research offices to build models to triangulate library data with institutional, programmatic, and course data; and </a:t>
            </a:r>
          </a:p>
          <a:p>
            <a:r>
              <a:rPr lang="en-US" dirty="0"/>
              <a:t>Communicate the impact of the CSU Libraries’ services, spaces, collections, and information literacy   activities on student success to CSU stakeholders.</a:t>
            </a:r>
            <a:endParaRPr lang="en-US" sz="2000" dirty="0"/>
          </a:p>
        </p:txBody>
      </p:sp>
    </p:spTree>
    <p:extLst>
      <p:ext uri="{BB962C8B-B14F-4D97-AF65-F5344CB8AC3E}">
        <p14:creationId xmlns:p14="http://schemas.microsoft.com/office/powerpoint/2010/main" val="17327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a:t>
            </a:r>
          </a:p>
        </p:txBody>
      </p:sp>
      <p:sp>
        <p:nvSpPr>
          <p:cNvPr id="14" name="Content Placeholder 13"/>
          <p:cNvSpPr>
            <a:spLocks noGrp="1"/>
          </p:cNvSpPr>
          <p:nvPr>
            <p:ph idx="1"/>
          </p:nvPr>
        </p:nvSpPr>
        <p:spPr>
          <a:xfrm>
            <a:off x="1218883" y="1981200"/>
            <a:ext cx="9599930" cy="4648200"/>
          </a:xfrm>
        </p:spPr>
        <p:txBody>
          <a:bodyPr>
            <a:normAutofit/>
          </a:bodyPr>
          <a:lstStyle/>
          <a:p>
            <a:pPr marL="0" indent="0">
              <a:buNone/>
            </a:pPr>
            <a:r>
              <a:rPr lang="en-US" sz="3300" dirty="0"/>
              <a:t>Shared Collections</a:t>
            </a:r>
          </a:p>
          <a:p>
            <a:pPr marL="0" indent="0">
              <a:buNone/>
            </a:pPr>
            <a:r>
              <a:rPr lang="en-US" dirty="0"/>
              <a:t>In support of existing and emerging research and teaching activities, the CSU Libraries facilitate discovery, delivery, and preservation of information resources and strive to acquire, preserve, and provide equitable access to shared information resources for all students and faculty regardless of campus. To further accomplish this, the CSU Libraries will: </a:t>
            </a:r>
          </a:p>
        </p:txBody>
      </p:sp>
    </p:spTree>
    <p:extLst>
      <p:ext uri="{BB962C8B-B14F-4D97-AF65-F5344CB8AC3E}">
        <p14:creationId xmlns:p14="http://schemas.microsoft.com/office/powerpoint/2010/main" val="351187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 Shared Collections</a:t>
            </a:r>
          </a:p>
        </p:txBody>
      </p:sp>
      <p:sp>
        <p:nvSpPr>
          <p:cNvPr id="14" name="Content Placeholder 13"/>
          <p:cNvSpPr>
            <a:spLocks noGrp="1"/>
          </p:cNvSpPr>
          <p:nvPr>
            <p:ph idx="1"/>
          </p:nvPr>
        </p:nvSpPr>
        <p:spPr>
          <a:xfrm>
            <a:off x="1218883" y="1600200"/>
            <a:ext cx="9904730" cy="4495800"/>
          </a:xfrm>
        </p:spPr>
        <p:txBody>
          <a:bodyPr>
            <a:normAutofit lnSpcReduction="10000"/>
          </a:bodyPr>
          <a:lstStyle/>
          <a:p>
            <a:r>
              <a:rPr lang="en-US" dirty="0"/>
              <a:t>Negotiate shared content rights when possible in order to provide expanded access to our  students and faculty, while maximizing buying power and reducing duplicative costs; </a:t>
            </a:r>
          </a:p>
          <a:p>
            <a:r>
              <a:rPr lang="en-US" dirty="0"/>
              <a:t>Network to share information resources in print and digital formats as seamlessly and porously as possible across campuses;  </a:t>
            </a:r>
          </a:p>
          <a:p>
            <a:r>
              <a:rPr lang="en-US" dirty="0"/>
              <a:t>Select, acquire, catalog, and preserve materials collaboratively; </a:t>
            </a:r>
          </a:p>
          <a:p>
            <a:r>
              <a:rPr lang="en-US" dirty="0"/>
              <a:t>Capitalize on storage efficiencies; </a:t>
            </a:r>
          </a:p>
          <a:p>
            <a:r>
              <a:rPr lang="en-US" dirty="0"/>
              <a:t>Collaboratively develop a model for a CSU-wide, long-term, shared print collection; and</a:t>
            </a:r>
          </a:p>
          <a:p>
            <a:r>
              <a:rPr lang="en-US" dirty="0"/>
              <a:t>Advocate for central budgetary support in order to sustain and grow core collections.</a:t>
            </a:r>
            <a:endParaRPr lang="en-US" sz="2000" dirty="0"/>
          </a:p>
        </p:txBody>
      </p:sp>
    </p:spTree>
    <p:extLst>
      <p:ext uri="{BB962C8B-B14F-4D97-AF65-F5344CB8AC3E}">
        <p14:creationId xmlns:p14="http://schemas.microsoft.com/office/powerpoint/2010/main" val="152897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a:t>
            </a:r>
          </a:p>
        </p:txBody>
      </p:sp>
      <p:sp>
        <p:nvSpPr>
          <p:cNvPr id="14" name="Content Placeholder 13"/>
          <p:cNvSpPr>
            <a:spLocks noGrp="1"/>
          </p:cNvSpPr>
          <p:nvPr>
            <p:ph idx="1"/>
          </p:nvPr>
        </p:nvSpPr>
        <p:spPr>
          <a:xfrm>
            <a:off x="1218882" y="2057400"/>
            <a:ext cx="9751061" cy="4648200"/>
          </a:xfrm>
        </p:spPr>
        <p:txBody>
          <a:bodyPr>
            <a:normAutofit/>
          </a:bodyPr>
          <a:lstStyle/>
          <a:p>
            <a:pPr marL="0" indent="0">
              <a:buNone/>
            </a:pPr>
            <a:r>
              <a:rPr lang="en-US" sz="3300" dirty="0"/>
              <a:t>Infrastructure for Innovation</a:t>
            </a:r>
          </a:p>
          <a:p>
            <a:pPr marL="0" indent="0">
              <a:buNone/>
            </a:pPr>
            <a:r>
              <a:rPr lang="en-US" dirty="0"/>
              <a:t>In support of innovation, the CSU Libraries leverage the ability of the collective to optimize efficiencies and build new capacities in support of the research and learning needs of CSU students, faculty, and staff.  CSU Libraries collaboratively advance shared platforms for data analysis, preservation, digitization, discovery, and information sharing.  To further accomplish this, the CSU Libraries will: </a:t>
            </a:r>
          </a:p>
        </p:txBody>
      </p:sp>
    </p:spTree>
    <p:extLst>
      <p:ext uri="{BB962C8B-B14F-4D97-AF65-F5344CB8AC3E}">
        <p14:creationId xmlns:p14="http://schemas.microsoft.com/office/powerpoint/2010/main" val="25670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 Infrastructure for Innovation</a:t>
            </a:r>
          </a:p>
        </p:txBody>
      </p:sp>
      <p:sp>
        <p:nvSpPr>
          <p:cNvPr id="14" name="Content Placeholder 13"/>
          <p:cNvSpPr>
            <a:spLocks noGrp="1"/>
          </p:cNvSpPr>
          <p:nvPr>
            <p:ph idx="1"/>
          </p:nvPr>
        </p:nvSpPr>
        <p:spPr>
          <a:xfrm>
            <a:off x="1218882" y="1600200"/>
            <a:ext cx="9751061" cy="4648200"/>
          </a:xfrm>
        </p:spPr>
        <p:txBody>
          <a:bodyPr>
            <a:normAutofit/>
          </a:bodyPr>
          <a:lstStyle/>
          <a:p>
            <a:r>
              <a:rPr lang="en-US" dirty="0"/>
              <a:t>Maintain and improve upon a unified library services platform and resource sharing network; </a:t>
            </a:r>
          </a:p>
          <a:p>
            <a:r>
              <a:rPr lang="en-US" dirty="0"/>
              <a:t>Purchase, develop, and implement relevant technologies at scale to serve all twenty-four libraries; </a:t>
            </a:r>
          </a:p>
          <a:p>
            <a:r>
              <a:rPr lang="en-US" dirty="0"/>
              <a:t>Share skills and expertise across libraries and emphasize technical training and continuing professional development for library faculty and staff;</a:t>
            </a:r>
          </a:p>
          <a:p>
            <a:r>
              <a:rPr lang="en-US" dirty="0"/>
              <a:t>Share digital learning objects, scripts, or applications that facilitate the discovery and delivery of library resources; and </a:t>
            </a:r>
          </a:p>
          <a:p>
            <a:r>
              <a:rPr lang="en-US" dirty="0"/>
              <a:t>Highlight CSU Library innovations and workflows via national and local conferences and publications.</a:t>
            </a:r>
            <a:endParaRPr lang="en-US" sz="2000" dirty="0"/>
          </a:p>
        </p:txBody>
      </p:sp>
    </p:spTree>
    <p:extLst>
      <p:ext uri="{BB962C8B-B14F-4D97-AF65-F5344CB8AC3E}">
        <p14:creationId xmlns:p14="http://schemas.microsoft.com/office/powerpoint/2010/main" val="39465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dirty="0"/>
              <a:t>Strategic Priorities</a:t>
            </a:r>
          </a:p>
        </p:txBody>
      </p:sp>
      <p:sp>
        <p:nvSpPr>
          <p:cNvPr id="14" name="Content Placeholder 13"/>
          <p:cNvSpPr>
            <a:spLocks noGrp="1"/>
          </p:cNvSpPr>
          <p:nvPr>
            <p:ph idx="1"/>
          </p:nvPr>
        </p:nvSpPr>
        <p:spPr>
          <a:xfrm>
            <a:off x="1218883" y="2244436"/>
            <a:ext cx="9751061" cy="4648200"/>
          </a:xfrm>
        </p:spPr>
        <p:txBody>
          <a:bodyPr>
            <a:normAutofit/>
          </a:bodyPr>
          <a:lstStyle/>
          <a:p>
            <a:pPr marL="0" indent="0">
              <a:buNone/>
            </a:pPr>
            <a:r>
              <a:rPr lang="en-US" sz="3300" dirty="0"/>
              <a:t>Scholarly Communications and Openness</a:t>
            </a:r>
          </a:p>
          <a:p>
            <a:pPr marL="0" indent="0">
              <a:buNone/>
            </a:pPr>
            <a:r>
              <a:rPr lang="en-US" dirty="0"/>
              <a:t>In support of open access and the economic justice inherent in supporting faculty and students’ unfettered access to research and course materials, the CSU Libraries work collaboratively to redefine existing models of scholarly communication, create shared infrastructure for hosting open information, and educate our communities about these and related issues.  To further accomplish this the CSU Libraries will: </a:t>
            </a:r>
          </a:p>
        </p:txBody>
      </p:sp>
    </p:spTree>
    <p:extLst>
      <p:ext uri="{BB962C8B-B14F-4D97-AF65-F5344CB8AC3E}">
        <p14:creationId xmlns:p14="http://schemas.microsoft.com/office/powerpoint/2010/main" val="352308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762000"/>
            <a:ext cx="9751060" cy="558800"/>
          </a:xfrm>
        </p:spPr>
        <p:txBody>
          <a:bodyPr>
            <a:noAutofit/>
          </a:bodyPr>
          <a:lstStyle/>
          <a:p>
            <a:r>
              <a:rPr lang="en-US" sz="2800" dirty="0"/>
              <a:t>Strategic Priorities: Scholarly Communications and Openness</a:t>
            </a:r>
          </a:p>
        </p:txBody>
      </p:sp>
      <p:sp>
        <p:nvSpPr>
          <p:cNvPr id="14" name="Content Placeholder 13"/>
          <p:cNvSpPr>
            <a:spLocks noGrp="1"/>
          </p:cNvSpPr>
          <p:nvPr>
            <p:ph idx="1"/>
          </p:nvPr>
        </p:nvSpPr>
        <p:spPr>
          <a:xfrm>
            <a:off x="1218882" y="1600200"/>
            <a:ext cx="9523729" cy="4724400"/>
          </a:xfrm>
        </p:spPr>
        <p:txBody>
          <a:bodyPr>
            <a:normAutofit fontScale="85000" lnSpcReduction="10000"/>
          </a:bodyPr>
          <a:lstStyle/>
          <a:p>
            <a:r>
              <a:rPr lang="en-US" dirty="0"/>
              <a:t>Support publishing models that prioritize flexibility and open access in our collections decisions;  </a:t>
            </a:r>
          </a:p>
          <a:p>
            <a:r>
              <a:rPr lang="en-US" dirty="0"/>
              <a:t>Promote open access publishing with CSU faculty and collaborate to highlight the scholarly, creative, and unique collections produced by the CSU community;  </a:t>
            </a:r>
          </a:p>
          <a:p>
            <a:r>
              <a:rPr lang="en-US" dirty="0"/>
              <a:t>Develop  </a:t>
            </a:r>
            <a:r>
              <a:rPr lang="en-US" dirty="0" err="1"/>
              <a:t>ScholarWorks</a:t>
            </a:r>
            <a:r>
              <a:rPr lang="en-US" dirty="0"/>
              <a:t> as a CSU-wide option for highlighting and publishing research, scholarship, and creative works produced by the CSU system; </a:t>
            </a:r>
          </a:p>
          <a:p>
            <a:r>
              <a:rPr lang="en-US" dirty="0"/>
              <a:t>Lead efforts to collaborate with faculty to transition course materials to open education resources; </a:t>
            </a:r>
          </a:p>
          <a:p>
            <a:r>
              <a:rPr lang="en-US" dirty="0"/>
              <a:t>Commit to open source applications, when feasible;</a:t>
            </a:r>
          </a:p>
          <a:p>
            <a:r>
              <a:rPr lang="en-US" dirty="0"/>
              <a:t>Support open data standards; and </a:t>
            </a:r>
          </a:p>
          <a:p>
            <a:r>
              <a:rPr lang="en-US" dirty="0"/>
              <a:t>Ensure a library workforce with the skills to engage in these emerging scholarly communications conversations. </a:t>
            </a:r>
            <a:endParaRPr lang="en-US" sz="2000" dirty="0"/>
          </a:p>
        </p:txBody>
      </p:sp>
    </p:spTree>
    <p:extLst>
      <p:ext uri="{BB962C8B-B14F-4D97-AF65-F5344CB8AC3E}">
        <p14:creationId xmlns:p14="http://schemas.microsoft.com/office/powerpoint/2010/main" val="19864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Account types</a:t>
            </a:r>
          </a:p>
        </p:txBody>
      </p:sp>
      <p:sp>
        <p:nvSpPr>
          <p:cNvPr id="14" name="Content Placeholder 13"/>
          <p:cNvSpPr>
            <a:spLocks noGrp="1"/>
          </p:cNvSpPr>
          <p:nvPr>
            <p:ph idx="1"/>
          </p:nvPr>
        </p:nvSpPr>
        <p:spPr>
          <a:xfrm>
            <a:off x="455613" y="1600200"/>
            <a:ext cx="7315200" cy="3632201"/>
          </a:xfrm>
        </p:spPr>
        <p:txBody>
          <a:bodyPr/>
          <a:lstStyle/>
          <a:p>
            <a:pPr marL="0" indent="0">
              <a:buNone/>
            </a:pPr>
            <a:r>
              <a:rPr lang="en-US" u="sng" dirty="0"/>
              <a:t>External</a:t>
            </a:r>
          </a:p>
          <a:p>
            <a:r>
              <a:rPr lang="en-US" sz="2000" dirty="0"/>
              <a:t>Account details stored and managed by an external system.</a:t>
            </a:r>
          </a:p>
          <a:p>
            <a:r>
              <a:rPr lang="en-US" sz="2000" dirty="0"/>
              <a:t>Primo External user login uses top button.</a:t>
            </a:r>
          </a:p>
          <a:p>
            <a:pPr marL="0" indent="0">
              <a:buNone/>
            </a:pPr>
            <a:r>
              <a:rPr lang="en-US" sz="2000" dirty="0"/>
              <a:t>         </a:t>
            </a:r>
          </a:p>
          <a:p>
            <a:pPr marL="0" indent="0">
              <a:buNone/>
            </a:pPr>
            <a:r>
              <a:rPr lang="en-US" u="sng" dirty="0"/>
              <a:t>Internal</a:t>
            </a:r>
          </a:p>
          <a:p>
            <a:r>
              <a:rPr lang="en-US" sz="2000" dirty="0"/>
              <a:t>Account details stored and managed by Alma.</a:t>
            </a:r>
          </a:p>
          <a:p>
            <a:r>
              <a:rPr lang="en-US" sz="2000" dirty="0"/>
              <a:t>Primo Internal user login uses bottom button.</a:t>
            </a:r>
          </a:p>
          <a:p>
            <a:pPr marL="0" indent="0">
              <a:buNone/>
            </a:pPr>
            <a:endParaRPr lang="en-US" sz="2000" dirty="0"/>
          </a:p>
        </p:txBody>
      </p:sp>
      <p:pic>
        <p:nvPicPr>
          <p:cNvPr id="2" name="Picture 1">
            <a:extLst>
              <a:ext uri="{FF2B5EF4-FFF2-40B4-BE49-F238E27FC236}">
                <a16:creationId xmlns:a16="http://schemas.microsoft.com/office/drawing/2014/main" id="{6760DC7D-2FA1-442E-B524-C314F7ADF5D9}"/>
              </a:ext>
            </a:extLst>
          </p:cNvPr>
          <p:cNvPicPr>
            <a:picLocks noChangeAspect="1"/>
          </p:cNvPicPr>
          <p:nvPr/>
        </p:nvPicPr>
        <p:blipFill>
          <a:blip r:embed="rId2"/>
          <a:stretch>
            <a:fillRect/>
          </a:stretch>
        </p:blipFill>
        <p:spPr>
          <a:xfrm>
            <a:off x="7694612" y="1752600"/>
            <a:ext cx="4038600" cy="3352800"/>
          </a:xfrm>
          <a:prstGeom prst="rect">
            <a:avLst/>
          </a:prstGeom>
        </p:spPr>
      </p:pic>
      <p:pic>
        <p:nvPicPr>
          <p:cNvPr id="4" name="Picture 3">
            <a:extLst>
              <a:ext uri="{FF2B5EF4-FFF2-40B4-BE49-F238E27FC236}">
                <a16:creationId xmlns:a16="http://schemas.microsoft.com/office/drawing/2014/main" id="{FCC11360-9D97-4968-9BCD-AA8AB1A0F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813" y="1855465"/>
            <a:ext cx="3872160" cy="3150696"/>
          </a:xfrm>
          <a:prstGeom prst="rect">
            <a:avLst/>
          </a:prstGeom>
        </p:spPr>
      </p:pic>
      <p:cxnSp>
        <p:nvCxnSpPr>
          <p:cNvPr id="10" name="Straight Arrow Connector 9">
            <a:extLst>
              <a:ext uri="{FF2B5EF4-FFF2-40B4-BE49-F238E27FC236}">
                <a16:creationId xmlns:a16="http://schemas.microsoft.com/office/drawing/2014/main" id="{1F72B498-6CF3-484F-9CF2-537C23A1088C}"/>
              </a:ext>
            </a:extLst>
          </p:cNvPr>
          <p:cNvCxnSpPr>
            <a:cxnSpLocks/>
          </p:cNvCxnSpPr>
          <p:nvPr/>
        </p:nvCxnSpPr>
        <p:spPr>
          <a:xfrm>
            <a:off x="5561012" y="2819400"/>
            <a:ext cx="2514600" cy="304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B4682F-5A08-481F-BC8E-F0082B9AC7E9}"/>
              </a:ext>
            </a:extLst>
          </p:cNvPr>
          <p:cNvCxnSpPr>
            <a:cxnSpLocks/>
          </p:cNvCxnSpPr>
          <p:nvPr/>
        </p:nvCxnSpPr>
        <p:spPr>
          <a:xfrm flipV="1">
            <a:off x="5942012" y="3886200"/>
            <a:ext cx="2133600" cy="9906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74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2412" y="1625598"/>
            <a:ext cx="9344765" cy="2235203"/>
          </a:xfrm>
        </p:spPr>
        <p:txBody>
          <a:bodyPr>
            <a:normAutofit/>
          </a:bodyPr>
          <a:lstStyle/>
          <a:p>
            <a:r>
              <a:rPr lang="en-US" sz="4000" dirty="0"/>
              <a:t>Future Concerns</a:t>
            </a:r>
            <a:br>
              <a:rPr lang="en-US" sz="4000" dirty="0"/>
            </a:br>
            <a:br>
              <a:rPr lang="en-US" sz="4000" dirty="0"/>
            </a:br>
            <a:endParaRPr lang="en-US" sz="4000" dirty="0"/>
          </a:p>
        </p:txBody>
      </p:sp>
      <p:sp>
        <p:nvSpPr>
          <p:cNvPr id="9" name="Title 9">
            <a:extLst>
              <a:ext uri="{FF2B5EF4-FFF2-40B4-BE49-F238E27FC236}">
                <a16:creationId xmlns:a16="http://schemas.microsoft.com/office/drawing/2014/main" id="{A8E772C6-C951-4383-B803-C0E03303C6B7}"/>
              </a:ext>
            </a:extLst>
          </p:cNvPr>
          <p:cNvSpPr txBox="1">
            <a:spLocks/>
          </p:cNvSpPr>
          <p:nvPr/>
        </p:nvSpPr>
        <p:spPr>
          <a:xfrm>
            <a:off x="684212" y="4114800"/>
            <a:ext cx="10820400" cy="22352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0" kern="1200" cap="none" baseline="0">
                <a:solidFill>
                  <a:schemeClr val="tx1"/>
                </a:solidFill>
                <a:latin typeface="+mj-lt"/>
                <a:ea typeface="+mj-ea"/>
                <a:cs typeface="+mj-cs"/>
              </a:defRPr>
            </a:lvl1pPr>
          </a:lstStyle>
          <a:p>
            <a:pPr algn="l"/>
            <a:r>
              <a:rPr lang="en-US" sz="2400" dirty="0"/>
              <a:t>To provide access to the shared print collection for all students and faculty regardless of campus (or campus visited), users need to know about Cal State Walk-in users and CSU+.</a:t>
            </a:r>
          </a:p>
          <a:p>
            <a:pPr algn="l"/>
            <a:endParaRPr lang="en-US" sz="2400" dirty="0"/>
          </a:p>
          <a:p>
            <a:pPr algn="l"/>
            <a:r>
              <a:rPr lang="en-US" sz="2400" dirty="0"/>
              <a:t>How do we, as the CSU+ community, inform and educate the collective usership of CSU Libraries about CSU+ as an idea instead of just a local service?</a:t>
            </a:r>
          </a:p>
          <a:p>
            <a:pPr algn="l"/>
            <a:endParaRPr lang="en-US" sz="2400" dirty="0"/>
          </a:p>
        </p:txBody>
      </p:sp>
    </p:spTree>
    <p:extLst>
      <p:ext uri="{BB962C8B-B14F-4D97-AF65-F5344CB8AC3E}">
        <p14:creationId xmlns:p14="http://schemas.microsoft.com/office/powerpoint/2010/main" val="40976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2" y="-304800"/>
            <a:ext cx="9435241" cy="1625599"/>
          </a:xfrm>
        </p:spPr>
        <p:txBody>
          <a:bodyPr/>
          <a:lstStyle/>
          <a:p>
            <a:r>
              <a:rPr lang="en-US" dirty="0"/>
              <a:t>Special Thanks to: </a:t>
            </a:r>
          </a:p>
        </p:txBody>
      </p:sp>
      <p:sp>
        <p:nvSpPr>
          <p:cNvPr id="3" name="Subtitle 2"/>
          <p:cNvSpPr>
            <a:spLocks noGrp="1"/>
          </p:cNvSpPr>
          <p:nvPr>
            <p:ph type="subTitle" idx="1"/>
          </p:nvPr>
        </p:nvSpPr>
        <p:spPr>
          <a:xfrm>
            <a:off x="1522412" y="1917701"/>
            <a:ext cx="9435241" cy="3581400"/>
          </a:xfrm>
        </p:spPr>
        <p:txBody>
          <a:bodyPr>
            <a:normAutofit lnSpcReduction="10000"/>
          </a:bodyPr>
          <a:lstStyle/>
          <a:p>
            <a:pPr algn="l"/>
            <a:r>
              <a:rPr lang="en-US" dirty="0"/>
              <a:t>Fellow members of the Visiting patron task force:</a:t>
            </a:r>
          </a:p>
          <a:p>
            <a:pPr algn="l"/>
            <a:endParaRPr lang="en-US" dirty="0"/>
          </a:p>
          <a:p>
            <a:pPr algn="l"/>
            <a:r>
              <a:rPr lang="en-US" dirty="0"/>
              <a:t>	Troy Compton, San Diego State University</a:t>
            </a:r>
          </a:p>
          <a:p>
            <a:pPr algn="l"/>
            <a:endParaRPr lang="en-US" dirty="0"/>
          </a:p>
          <a:p>
            <a:pPr algn="l"/>
            <a:r>
              <a:rPr lang="en-US" dirty="0"/>
              <a:t>	Chris Lee, Cal Poly San Luis Obispo</a:t>
            </a:r>
          </a:p>
          <a:p>
            <a:pPr algn="l"/>
            <a:endParaRPr lang="en-US" dirty="0"/>
          </a:p>
          <a:p>
            <a:pPr algn="l"/>
            <a:r>
              <a:rPr lang="en-US" dirty="0"/>
              <a:t>	Matthew </a:t>
            </a:r>
            <a:r>
              <a:rPr lang="en-US" dirty="0" err="1"/>
              <a:t>Prutsman</a:t>
            </a:r>
            <a:r>
              <a:rPr lang="en-US" dirty="0"/>
              <a:t>, Cal State LA</a:t>
            </a:r>
          </a:p>
          <a:p>
            <a:pPr algn="l"/>
            <a:endParaRPr lang="en-US" dirty="0"/>
          </a:p>
          <a:p>
            <a:pPr algn="l"/>
            <a:r>
              <a:rPr lang="en-US" dirty="0"/>
              <a:t>the amazing acting performance by:</a:t>
            </a:r>
          </a:p>
          <a:p>
            <a:pPr algn="l"/>
            <a:endParaRPr lang="en-US" dirty="0"/>
          </a:p>
          <a:p>
            <a:pPr algn="l"/>
            <a:r>
              <a:rPr lang="en-US" dirty="0"/>
              <a:t>	</a:t>
            </a:r>
            <a:r>
              <a:rPr lang="en-US" dirty="0" err="1"/>
              <a:t>Jesi</a:t>
            </a:r>
            <a:r>
              <a:rPr lang="en-US" dirty="0"/>
              <a:t> Vaughan, San Diego State University</a:t>
            </a:r>
          </a:p>
          <a:p>
            <a:pPr algn="l"/>
            <a:r>
              <a:rPr lang="en-US" dirty="0"/>
              <a:t>	</a:t>
            </a:r>
          </a:p>
          <a:p>
            <a:pPr algn="l"/>
            <a:r>
              <a:rPr lang="en-US" dirty="0"/>
              <a:t>		</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1812" y="1828800"/>
            <a:ext cx="11125199" cy="5029200"/>
          </a:xfrm>
        </p:spPr>
        <p:txBody>
          <a:bodyPr>
            <a:normAutofit/>
          </a:bodyPr>
          <a:lstStyle/>
          <a:p>
            <a:pPr marL="0" indent="0">
              <a:buNone/>
            </a:pPr>
            <a:r>
              <a:rPr lang="en-US" dirty="0"/>
              <a:t>Cal State Walk-in accounts are created as External type</a:t>
            </a:r>
          </a:p>
          <a:p>
            <a:pPr>
              <a:buClr>
                <a:srgbClr val="6A3A20"/>
              </a:buClr>
            </a:pPr>
            <a:r>
              <a:rPr lang="en-US" sz="2000" dirty="0">
                <a:solidFill>
                  <a:srgbClr val="6A3A20"/>
                </a:solidFill>
              </a:rPr>
              <a:t>User details (limited) are transmitted from home campus Alma to host campus Alma.                       </a:t>
            </a:r>
          </a:p>
          <a:p>
            <a:pPr marL="0" indent="0">
              <a:buClr>
                <a:srgbClr val="6A3A20"/>
              </a:buClr>
              <a:buNone/>
            </a:pPr>
            <a:r>
              <a:rPr lang="en-US" sz="2000" dirty="0">
                <a:solidFill>
                  <a:srgbClr val="6A3A20"/>
                </a:solidFill>
              </a:rPr>
              <a:t>       –Verifies current CSU enrollment.</a:t>
            </a:r>
          </a:p>
          <a:p>
            <a:pPr>
              <a:buClr>
                <a:srgbClr val="6A3A20"/>
              </a:buClr>
            </a:pPr>
            <a:r>
              <a:rPr lang="en-US" sz="2000" dirty="0">
                <a:solidFill>
                  <a:srgbClr val="6A3A20"/>
                </a:solidFill>
              </a:rPr>
              <a:t>Cal State Walk-in External account cannot login to host campus Primo.                                                          </a:t>
            </a:r>
          </a:p>
          <a:p>
            <a:pPr marL="0" indent="0">
              <a:buClr>
                <a:srgbClr val="6A3A20"/>
              </a:buClr>
              <a:buNone/>
            </a:pPr>
            <a:r>
              <a:rPr lang="en-US" sz="2000" dirty="0">
                <a:solidFill>
                  <a:srgbClr val="6A3A20"/>
                </a:solidFill>
              </a:rPr>
              <a:t>       – Login credentials won’t pass campus authentication. </a:t>
            </a:r>
          </a:p>
          <a:p>
            <a:pPr marL="0" indent="0">
              <a:buNone/>
            </a:pPr>
            <a:endParaRPr lang="en-US" sz="2000" dirty="0"/>
          </a:p>
        </p:txBody>
      </p:sp>
      <p:sp>
        <p:nvSpPr>
          <p:cNvPr id="11" name="Title 12">
            <a:extLst>
              <a:ext uri="{FF2B5EF4-FFF2-40B4-BE49-F238E27FC236}">
                <a16:creationId xmlns:a16="http://schemas.microsoft.com/office/drawing/2014/main" id="{C4735F29-85C4-4C75-8690-BBD671AC28D7}"/>
              </a:ext>
            </a:extLst>
          </p:cNvPr>
          <p:cNvSpPr>
            <a:spLocks noGrp="1"/>
          </p:cNvSpPr>
          <p:nvPr>
            <p:ph type="title"/>
          </p:nvPr>
        </p:nvSpPr>
        <p:spPr>
          <a:xfrm>
            <a:off x="1218883" y="431800"/>
            <a:ext cx="9751060" cy="558800"/>
          </a:xfrm>
        </p:spPr>
        <p:txBody>
          <a:bodyPr>
            <a:noAutofit/>
          </a:bodyPr>
          <a:lstStyle/>
          <a:p>
            <a:r>
              <a:rPr lang="en-US" dirty="0"/>
              <a:t>Account types</a:t>
            </a:r>
          </a:p>
        </p:txBody>
      </p:sp>
    </p:spTree>
    <p:extLst>
      <p:ext uri="{BB962C8B-B14F-4D97-AF65-F5344CB8AC3E}">
        <p14:creationId xmlns:p14="http://schemas.microsoft.com/office/powerpoint/2010/main" val="145637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1812" y="1752600"/>
            <a:ext cx="11125199" cy="5029200"/>
          </a:xfrm>
        </p:spPr>
        <p:txBody>
          <a:bodyPr>
            <a:normAutofit/>
          </a:bodyPr>
          <a:lstStyle/>
          <a:p>
            <a:pPr marL="0" indent="0">
              <a:buClr>
                <a:srgbClr val="6A3A20"/>
              </a:buClr>
              <a:buNone/>
            </a:pPr>
            <a:r>
              <a:rPr lang="en-US" dirty="0"/>
              <a:t>Toggle account type from External to Internal to allow login at host campus.</a:t>
            </a:r>
          </a:p>
          <a:p>
            <a:r>
              <a:rPr lang="en-US" sz="2000" dirty="0"/>
              <a:t>Imported user details get saved to host Alma and will not be updated by External system.</a:t>
            </a:r>
          </a:p>
          <a:p>
            <a:r>
              <a:rPr lang="en-US" sz="2000" dirty="0"/>
              <a:t>Cal State Walk-in Internal account can login to host Primo as Guest.</a:t>
            </a:r>
          </a:p>
          <a:p>
            <a:r>
              <a:rPr lang="en-US" sz="2000" dirty="0"/>
              <a:t>Toggle account type before creating user password – very important!</a:t>
            </a:r>
          </a:p>
          <a:p>
            <a:r>
              <a:rPr lang="en-US" sz="2000" dirty="0"/>
              <a:t>Internal user will need an internal expiration date – end of semester is recommended.</a:t>
            </a:r>
          </a:p>
          <a:p>
            <a:pPr marL="0" indent="0">
              <a:buNone/>
            </a:pPr>
            <a:endParaRPr lang="en-US" sz="2000" dirty="0"/>
          </a:p>
        </p:txBody>
      </p:sp>
      <p:sp>
        <p:nvSpPr>
          <p:cNvPr id="11" name="Title 12">
            <a:extLst>
              <a:ext uri="{FF2B5EF4-FFF2-40B4-BE49-F238E27FC236}">
                <a16:creationId xmlns:a16="http://schemas.microsoft.com/office/drawing/2014/main" id="{C4735F29-85C4-4C75-8690-BBD671AC28D7}"/>
              </a:ext>
            </a:extLst>
          </p:cNvPr>
          <p:cNvSpPr>
            <a:spLocks noGrp="1"/>
          </p:cNvSpPr>
          <p:nvPr>
            <p:ph type="title"/>
          </p:nvPr>
        </p:nvSpPr>
        <p:spPr>
          <a:xfrm>
            <a:off x="1218883" y="431800"/>
            <a:ext cx="9751060" cy="558800"/>
          </a:xfrm>
        </p:spPr>
        <p:txBody>
          <a:bodyPr>
            <a:noAutofit/>
          </a:bodyPr>
          <a:lstStyle/>
          <a:p>
            <a:r>
              <a:rPr lang="en-US" dirty="0"/>
              <a:t>Account types</a:t>
            </a:r>
          </a:p>
        </p:txBody>
      </p:sp>
    </p:spTree>
    <p:extLst>
      <p:ext uri="{BB962C8B-B14F-4D97-AF65-F5344CB8AC3E}">
        <p14:creationId xmlns:p14="http://schemas.microsoft.com/office/powerpoint/2010/main" val="8906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User Groups</a:t>
            </a:r>
          </a:p>
        </p:txBody>
      </p:sp>
      <p:sp>
        <p:nvSpPr>
          <p:cNvPr id="14" name="Content Placeholder 13"/>
          <p:cNvSpPr>
            <a:spLocks noGrp="1"/>
          </p:cNvSpPr>
          <p:nvPr>
            <p:ph idx="1"/>
          </p:nvPr>
        </p:nvSpPr>
        <p:spPr>
          <a:xfrm>
            <a:off x="455612" y="1981200"/>
            <a:ext cx="10363199" cy="3632201"/>
          </a:xfrm>
        </p:spPr>
        <p:txBody>
          <a:bodyPr/>
          <a:lstStyle/>
          <a:p>
            <a:pPr marL="0" indent="0">
              <a:buNone/>
            </a:pPr>
            <a:r>
              <a:rPr lang="en-US" dirty="0"/>
              <a:t>User Groups are used to automatically add user roles and terms of service.</a:t>
            </a:r>
          </a:p>
          <a:p>
            <a:r>
              <a:rPr lang="en-US" sz="2000" dirty="0"/>
              <a:t>Cal State Walk-in account creation should automatically map to:                                               </a:t>
            </a:r>
          </a:p>
          <a:p>
            <a:pPr marL="0" indent="0">
              <a:buNone/>
            </a:pPr>
            <a:r>
              <a:rPr lang="en-US" sz="2000" dirty="0"/>
              <a:t>         User Group = </a:t>
            </a:r>
            <a:r>
              <a:rPr lang="en-US" sz="2000" dirty="0" err="1"/>
              <a:t>CalState</a:t>
            </a:r>
            <a:r>
              <a:rPr lang="en-US" sz="2000" dirty="0"/>
              <a:t> </a:t>
            </a:r>
            <a:r>
              <a:rPr lang="en-US" sz="2000" dirty="0" err="1"/>
              <a:t>Walkin</a:t>
            </a:r>
            <a:r>
              <a:rPr lang="en-US" sz="2000" dirty="0"/>
              <a:t> Patrons</a:t>
            </a:r>
          </a:p>
          <a:p>
            <a:r>
              <a:rPr lang="en-US" sz="2000" dirty="0"/>
              <a:t>If this does not happen, manually select </a:t>
            </a:r>
            <a:r>
              <a:rPr lang="en-US" sz="2000" dirty="0" err="1"/>
              <a:t>CalState</a:t>
            </a:r>
            <a:r>
              <a:rPr lang="en-US" sz="2000" dirty="0"/>
              <a:t> </a:t>
            </a:r>
            <a:r>
              <a:rPr lang="en-US" sz="2000" dirty="0" err="1"/>
              <a:t>Walkin</a:t>
            </a:r>
            <a:r>
              <a:rPr lang="en-US" sz="2000" dirty="0"/>
              <a:t> Patrons and investigate later.</a:t>
            </a:r>
          </a:p>
          <a:p>
            <a:r>
              <a:rPr lang="en-US" sz="2000" dirty="0"/>
              <a:t>User Groups can be used in Display Logic Rules.</a:t>
            </a:r>
          </a:p>
        </p:txBody>
      </p:sp>
    </p:spTree>
    <p:extLst>
      <p:ext uri="{BB962C8B-B14F-4D97-AF65-F5344CB8AC3E}">
        <p14:creationId xmlns:p14="http://schemas.microsoft.com/office/powerpoint/2010/main" val="310947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User Roles</a:t>
            </a:r>
          </a:p>
        </p:txBody>
      </p:sp>
      <p:sp>
        <p:nvSpPr>
          <p:cNvPr id="14" name="Content Placeholder 13"/>
          <p:cNvSpPr>
            <a:spLocks noGrp="1"/>
          </p:cNvSpPr>
          <p:nvPr>
            <p:ph idx="1"/>
          </p:nvPr>
        </p:nvSpPr>
        <p:spPr>
          <a:xfrm>
            <a:off x="455612" y="1981200"/>
            <a:ext cx="10363199" cy="3632201"/>
          </a:xfrm>
        </p:spPr>
        <p:txBody>
          <a:bodyPr/>
          <a:lstStyle/>
          <a:p>
            <a:pPr marL="0" indent="0">
              <a:buNone/>
            </a:pPr>
            <a:r>
              <a:rPr lang="en-US" dirty="0"/>
              <a:t>User Roles determine what actions a user account can perform.</a:t>
            </a:r>
          </a:p>
          <a:p>
            <a:r>
              <a:rPr lang="en-US" sz="2000" dirty="0" err="1"/>
              <a:t>CalState</a:t>
            </a:r>
            <a:r>
              <a:rPr lang="en-US" sz="2000" dirty="0"/>
              <a:t> </a:t>
            </a:r>
            <a:r>
              <a:rPr lang="en-US" sz="2000" dirty="0" err="1"/>
              <a:t>Walkin</a:t>
            </a:r>
            <a:r>
              <a:rPr lang="en-US" sz="2000" dirty="0"/>
              <a:t> Patrons User Group should automatically map to:                                               </a:t>
            </a:r>
          </a:p>
          <a:p>
            <a:pPr marL="0" indent="0">
              <a:buNone/>
            </a:pPr>
            <a:r>
              <a:rPr lang="en-US" sz="2000" dirty="0"/>
              <a:t>         	User Role = Patron</a:t>
            </a:r>
          </a:p>
          <a:p>
            <a:r>
              <a:rPr lang="en-US" sz="2000" dirty="0"/>
              <a:t>If this does not happen, manually add Patron role and investigate later.</a:t>
            </a:r>
          </a:p>
          <a:p>
            <a:pPr marL="0" indent="0">
              <a:buNone/>
            </a:pPr>
            <a:r>
              <a:rPr lang="en-US" sz="2000" dirty="0"/>
              <a:t>	Role name = Patron</a:t>
            </a:r>
          </a:p>
          <a:p>
            <a:pPr marL="0" indent="0">
              <a:buNone/>
            </a:pPr>
            <a:r>
              <a:rPr lang="en-US" sz="2000" dirty="0"/>
              <a:t>	Role area = Fulfilment</a:t>
            </a:r>
          </a:p>
          <a:p>
            <a:pPr marL="0" indent="0">
              <a:buNone/>
            </a:pPr>
            <a:r>
              <a:rPr lang="en-US" sz="2000" dirty="0"/>
              <a:t>	Scope = University </a:t>
            </a:r>
          </a:p>
          <a:p>
            <a:pPr marL="0" indent="0">
              <a:buNone/>
            </a:pPr>
            <a:endParaRPr lang="en-US" sz="2000" dirty="0"/>
          </a:p>
        </p:txBody>
      </p:sp>
    </p:spTree>
    <p:extLst>
      <p:ext uri="{BB962C8B-B14F-4D97-AF65-F5344CB8AC3E}">
        <p14:creationId xmlns:p14="http://schemas.microsoft.com/office/powerpoint/2010/main" val="18313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Password</a:t>
            </a:r>
          </a:p>
        </p:txBody>
      </p:sp>
      <p:sp>
        <p:nvSpPr>
          <p:cNvPr id="14" name="Content Placeholder 13"/>
          <p:cNvSpPr>
            <a:spLocks noGrp="1"/>
          </p:cNvSpPr>
          <p:nvPr>
            <p:ph idx="1"/>
          </p:nvPr>
        </p:nvSpPr>
        <p:spPr>
          <a:xfrm>
            <a:off x="455612" y="1981200"/>
            <a:ext cx="10363199" cy="3632201"/>
          </a:xfrm>
        </p:spPr>
        <p:txBody>
          <a:bodyPr>
            <a:normAutofit/>
          </a:bodyPr>
          <a:lstStyle/>
          <a:p>
            <a:pPr marL="0" indent="0">
              <a:buNone/>
            </a:pPr>
            <a:r>
              <a:rPr lang="en-US" dirty="0"/>
              <a:t>Users need a password to login to host Primo.</a:t>
            </a:r>
          </a:p>
          <a:p>
            <a:r>
              <a:rPr lang="en-US" sz="2000" dirty="0"/>
              <a:t>Force password change on next login only applies to Alma – unclick checkbox.</a:t>
            </a:r>
          </a:p>
          <a:p>
            <a:r>
              <a:rPr lang="en-US" sz="2000" dirty="0"/>
              <a:t>If convenient for workstation setup – allow users to create their own password.</a:t>
            </a:r>
          </a:p>
          <a:p>
            <a:r>
              <a:rPr lang="en-US" sz="2000" dirty="0"/>
              <a:t>If inconvenient for workstation station setup – create a default password.                                                 	-Give default to users with instructions to change Password after Primo login.</a:t>
            </a:r>
          </a:p>
          <a:p>
            <a:r>
              <a:rPr lang="en-US" sz="2000" dirty="0"/>
              <a:t>Toggling user account type will delete user password.                                                                	– Create password at end of account creation to avoid user login failure.</a:t>
            </a:r>
          </a:p>
          <a:p>
            <a:pPr marL="0" indent="0">
              <a:buNone/>
            </a:pPr>
            <a:r>
              <a:rPr lang="en-US" sz="2000" dirty="0"/>
              <a:t>	 </a:t>
            </a:r>
          </a:p>
          <a:p>
            <a:pPr marL="0" indent="0">
              <a:buNone/>
            </a:pPr>
            <a:endParaRPr lang="en-US" sz="2000" dirty="0"/>
          </a:p>
        </p:txBody>
      </p:sp>
    </p:spTree>
    <p:extLst>
      <p:ext uri="{BB962C8B-B14F-4D97-AF65-F5344CB8AC3E}">
        <p14:creationId xmlns:p14="http://schemas.microsoft.com/office/powerpoint/2010/main" val="180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558800"/>
          </a:xfrm>
        </p:spPr>
        <p:txBody>
          <a:bodyPr>
            <a:noAutofit/>
          </a:bodyPr>
          <a:lstStyle/>
          <a:p>
            <a:r>
              <a:rPr lang="en-US" dirty="0"/>
              <a:t>Password</a:t>
            </a:r>
          </a:p>
        </p:txBody>
      </p:sp>
      <p:sp>
        <p:nvSpPr>
          <p:cNvPr id="14" name="Content Placeholder 13"/>
          <p:cNvSpPr>
            <a:spLocks noGrp="1"/>
          </p:cNvSpPr>
          <p:nvPr>
            <p:ph idx="1"/>
          </p:nvPr>
        </p:nvSpPr>
        <p:spPr>
          <a:xfrm>
            <a:off x="379412" y="1172817"/>
            <a:ext cx="11201400" cy="1036983"/>
          </a:xfrm>
        </p:spPr>
        <p:txBody>
          <a:bodyPr>
            <a:normAutofit fontScale="92500"/>
          </a:bodyPr>
          <a:lstStyle/>
          <a:p>
            <a:pPr marL="0" indent="0">
              <a:buNone/>
            </a:pPr>
            <a:r>
              <a:rPr lang="en-US" dirty="0"/>
              <a:t>Primo Password Change:        My Account </a:t>
            </a:r>
            <a:r>
              <a:rPr lang="en-US" dirty="0">
                <a:sym typeface="Wingdings" panose="05000000000000000000" pitchFamily="2" charset="2"/>
              </a:rPr>
              <a:t> Personal Details Update Login Credentials</a:t>
            </a:r>
            <a:endParaRPr lang="en-US" dirty="0"/>
          </a:p>
          <a:p>
            <a:pPr marL="0" indent="0">
              <a:buNone/>
            </a:pPr>
            <a:r>
              <a:rPr lang="en-US" sz="2000" dirty="0"/>
              <a:t>	 </a:t>
            </a:r>
          </a:p>
          <a:p>
            <a:pPr marL="0" indent="0">
              <a:buNone/>
            </a:pPr>
            <a:endParaRPr lang="en-US" sz="2000" dirty="0"/>
          </a:p>
        </p:txBody>
      </p:sp>
      <p:pic>
        <p:nvPicPr>
          <p:cNvPr id="2" name="Picture 1">
            <a:extLst>
              <a:ext uri="{FF2B5EF4-FFF2-40B4-BE49-F238E27FC236}">
                <a16:creationId xmlns:a16="http://schemas.microsoft.com/office/drawing/2014/main" id="{41128E49-671E-4641-B8DF-5AC7E3F23398}"/>
              </a:ext>
            </a:extLst>
          </p:cNvPr>
          <p:cNvPicPr>
            <a:picLocks noChangeAspect="1"/>
          </p:cNvPicPr>
          <p:nvPr/>
        </p:nvPicPr>
        <p:blipFill>
          <a:blip r:embed="rId2"/>
          <a:stretch>
            <a:fillRect/>
          </a:stretch>
        </p:blipFill>
        <p:spPr>
          <a:xfrm>
            <a:off x="760412" y="1981200"/>
            <a:ext cx="10668000" cy="4023709"/>
          </a:xfrm>
          <a:prstGeom prst="rect">
            <a:avLst/>
          </a:prstGeom>
        </p:spPr>
      </p:pic>
      <p:pic>
        <p:nvPicPr>
          <p:cNvPr id="4" name="Picture 3">
            <a:extLst>
              <a:ext uri="{FF2B5EF4-FFF2-40B4-BE49-F238E27FC236}">
                <a16:creationId xmlns:a16="http://schemas.microsoft.com/office/drawing/2014/main" id="{2B941225-942D-449F-80E5-CAE10EBD2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21" y="2392017"/>
            <a:ext cx="5783179" cy="2667000"/>
          </a:xfrm>
          <a:prstGeom prst="rect">
            <a:avLst/>
          </a:prstGeom>
        </p:spPr>
      </p:pic>
      <p:pic>
        <p:nvPicPr>
          <p:cNvPr id="6" name="Picture 5">
            <a:extLst>
              <a:ext uri="{FF2B5EF4-FFF2-40B4-BE49-F238E27FC236}">
                <a16:creationId xmlns:a16="http://schemas.microsoft.com/office/drawing/2014/main" id="{FE6C1473-6C0F-449C-B6ED-C67196AFE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080" y="2438400"/>
            <a:ext cx="4267200" cy="3246783"/>
          </a:xfrm>
          <a:prstGeom prst="rect">
            <a:avLst/>
          </a:prstGeom>
        </p:spPr>
      </p:pic>
    </p:spTree>
    <p:extLst>
      <p:ext uri="{BB962C8B-B14F-4D97-AF65-F5344CB8AC3E}">
        <p14:creationId xmlns:p14="http://schemas.microsoft.com/office/powerpoint/2010/main" val="18902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1518</TotalTime>
  <Words>1709</Words>
  <Application>Microsoft Office PowerPoint</Application>
  <PresentationFormat>Custom</PresentationFormat>
  <Paragraphs>155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Constantia</vt:lpstr>
      <vt:lpstr>Wingdings</vt:lpstr>
      <vt:lpstr>Books Classic 16x9</vt:lpstr>
      <vt:lpstr>Cal State Walk-in user CSU+ Configuration Points</vt:lpstr>
      <vt:lpstr>User Identifiers</vt:lpstr>
      <vt:lpstr>Account types</vt:lpstr>
      <vt:lpstr>Account types</vt:lpstr>
      <vt:lpstr>Account types</vt:lpstr>
      <vt:lpstr>User Groups</vt:lpstr>
      <vt:lpstr>User Roles</vt:lpstr>
      <vt:lpstr>Password</vt:lpstr>
      <vt:lpstr>Password</vt:lpstr>
      <vt:lpstr>Display Logic Rules and GES</vt:lpstr>
      <vt:lpstr>Display Logic Rules and GES</vt:lpstr>
      <vt:lpstr>Display Logic Rules and GES</vt:lpstr>
      <vt:lpstr>CSU Visiting User Library Card</vt:lpstr>
      <vt:lpstr>CSU Visiting User Library Card</vt:lpstr>
      <vt:lpstr>Why go through the trouble of allowing  Cal State Walk-in patrons access to CSU+?  </vt:lpstr>
      <vt:lpstr>The   CSU   Libraries   Strategic   Plan  </vt:lpstr>
      <vt:lpstr>Vision</vt:lpstr>
      <vt:lpstr>Mission</vt:lpstr>
      <vt:lpstr>Statement on Diversity and Social Justice</vt:lpstr>
      <vt:lpstr>Guiding Principles</vt:lpstr>
      <vt:lpstr>Guiding Principles</vt:lpstr>
      <vt:lpstr>Strategic Priorities</vt:lpstr>
      <vt:lpstr>Strategic Priorities:  Student Learning and Success</vt:lpstr>
      <vt:lpstr>Strategic Priorities</vt:lpstr>
      <vt:lpstr>Strategic Priorities: Shared Collections</vt:lpstr>
      <vt:lpstr>Strategic Priorities</vt:lpstr>
      <vt:lpstr>Strategic Priorities: Infrastructure for Innovation</vt:lpstr>
      <vt:lpstr>Strategic Priorities</vt:lpstr>
      <vt:lpstr>Strategic Priorities: Scholarly Communications and Openness</vt:lpstr>
      <vt:lpstr>Future Concerns  </vt:lpstr>
      <vt:lpstr>Special Thanks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State Walk-in CSU+ Configuration Points</dc:title>
  <dc:creator>Dr. Claw</dc:creator>
  <cp:lastModifiedBy>Dr. Claw</cp:lastModifiedBy>
  <cp:revision>58</cp:revision>
  <dcterms:created xsi:type="dcterms:W3CDTF">2018-08-11T01:38:56Z</dcterms:created>
  <dcterms:modified xsi:type="dcterms:W3CDTF">2018-08-12T02:57:35Z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