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3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951" r:id="rId4"/>
  </p:sldMasterIdLst>
  <p:notesMasterIdLst>
    <p:notesMasterId r:id="rId80"/>
  </p:notesMasterIdLst>
  <p:handoutMasterIdLst>
    <p:handoutMasterId r:id="rId81"/>
  </p:handoutMasterIdLst>
  <p:sldIdLst>
    <p:sldId id="256" r:id="rId5"/>
    <p:sldId id="284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58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59" r:id="rId48"/>
    <p:sldId id="326" r:id="rId49"/>
    <p:sldId id="327" r:id="rId50"/>
    <p:sldId id="328" r:id="rId51"/>
    <p:sldId id="329" r:id="rId52"/>
    <p:sldId id="331" r:id="rId53"/>
    <p:sldId id="332" r:id="rId54"/>
    <p:sldId id="333" r:id="rId55"/>
    <p:sldId id="334" r:id="rId56"/>
    <p:sldId id="335" r:id="rId57"/>
    <p:sldId id="336" r:id="rId58"/>
    <p:sldId id="337" r:id="rId59"/>
    <p:sldId id="338" r:id="rId60"/>
    <p:sldId id="339" r:id="rId61"/>
    <p:sldId id="340" r:id="rId62"/>
    <p:sldId id="341" r:id="rId63"/>
    <p:sldId id="342" r:id="rId64"/>
    <p:sldId id="343" r:id="rId65"/>
    <p:sldId id="344" r:id="rId66"/>
    <p:sldId id="345" r:id="rId67"/>
    <p:sldId id="346" r:id="rId68"/>
    <p:sldId id="347" r:id="rId69"/>
    <p:sldId id="348" r:id="rId70"/>
    <p:sldId id="349" r:id="rId71"/>
    <p:sldId id="350" r:id="rId72"/>
    <p:sldId id="351" r:id="rId73"/>
    <p:sldId id="352" r:id="rId74"/>
    <p:sldId id="353" r:id="rId75"/>
    <p:sldId id="354" r:id="rId76"/>
    <p:sldId id="355" r:id="rId77"/>
    <p:sldId id="356" r:id="rId78"/>
    <p:sldId id="357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4326"/>
    <a:srgbClr val="F0AFA2"/>
    <a:srgbClr val="EEA89A"/>
    <a:srgbClr val="F8DAD4"/>
    <a:srgbClr val="F5CBC3"/>
    <a:srgbClr val="F0B2A6"/>
    <a:srgbClr val="313133"/>
    <a:srgbClr val="003466"/>
    <a:srgbClr val="EE3A43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92" autoAdjust="0"/>
    <p:restoredTop sz="78532" autoAdjust="0"/>
  </p:normalViewPr>
  <p:slideViewPr>
    <p:cSldViewPr snapToGrid="0" showGuides="1">
      <p:cViewPr varScale="1">
        <p:scale>
          <a:sx n="94" d="100"/>
          <a:sy n="94" d="100"/>
        </p:scale>
        <p:origin x="2172" y="6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1626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presProps" Target="presProp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52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Customize the Column Heading,</a:t>
            </a:r>
            <a:r>
              <a:rPr lang="en-US" baseline="0" dirty="0" smtClean="0"/>
              <a:t> changing it to </a:t>
            </a:r>
            <a:r>
              <a:rPr lang="en-US" b="1" baseline="0" dirty="0" smtClean="0"/>
              <a:t>ISBN 2</a:t>
            </a:r>
            <a:r>
              <a:rPr lang="en-US" baseline="0" dirty="0" smtClean="0"/>
              <a:t>. </a:t>
            </a:r>
            <a:r>
              <a:rPr lang="en-US" dirty="0" smtClean="0"/>
              <a:t>Paste in the EVALUATE statement and edit as follows, changing the second appearance of </a:t>
            </a:r>
            <a:r>
              <a:rPr lang="en-US" b="1" dirty="0" smtClean="0"/>
              <a:t>1</a:t>
            </a:r>
            <a:r>
              <a:rPr lang="en-US" dirty="0" smtClean="0"/>
              <a:t> to a </a:t>
            </a:r>
            <a:r>
              <a:rPr lang="en-US" b="1" dirty="0" smtClean="0"/>
              <a:t>2</a:t>
            </a:r>
            <a:r>
              <a:rPr lang="en-US" b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07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Start by customizing</a:t>
            </a:r>
            <a:r>
              <a:rPr lang="en-US" baseline="0" dirty="0" smtClean="0"/>
              <a:t> the Column Heading for ISBN columns 3 and 4. </a:t>
            </a:r>
            <a:r>
              <a:rPr lang="en-US" dirty="0" smtClean="0"/>
              <a:t>Paste in the EVALUATE statement and edit as follows, changing the second appearance of </a:t>
            </a:r>
            <a:r>
              <a:rPr lang="en-US" b="1" dirty="0" smtClean="0"/>
              <a:t>1</a:t>
            </a:r>
            <a:r>
              <a:rPr lang="en-US" dirty="0" smtClean="0"/>
              <a:t> to a </a:t>
            </a:r>
            <a:r>
              <a:rPr lang="en-US" b="1" dirty="0" smtClean="0"/>
              <a:t>3</a:t>
            </a:r>
            <a:r>
              <a:rPr lang="en-US" b="0" baseline="0" dirty="0" smtClean="0"/>
              <a:t> and a </a:t>
            </a:r>
            <a:r>
              <a:rPr lang="en-US" b="1" baseline="0" dirty="0" smtClean="0"/>
              <a:t>4</a:t>
            </a:r>
            <a:r>
              <a:rPr lang="en-US" b="0" baseline="0" dirty="0" smtClean="0"/>
              <a:t> for the appropriate columns.</a:t>
            </a:r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26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the final result</a:t>
            </a:r>
            <a:r>
              <a:rPr lang="en-US" baseline="0" dirty="0" smtClean="0"/>
              <a:t> of our efforts.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42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53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 we create</a:t>
            </a:r>
            <a:r>
              <a:rPr lang="en-US" baseline="0" dirty="0" smtClean="0"/>
              <a:t> the Master query. In this example, we are using the E-Inventory subject area.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74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Adding</a:t>
            </a:r>
            <a:r>
              <a:rPr lang="en-US" baseline="0" dirty="0" smtClean="0"/>
              <a:t> some filters via the </a:t>
            </a:r>
            <a:r>
              <a:rPr lang="en-US" i="1" baseline="0" dirty="0" smtClean="0"/>
              <a:t>More Columns</a:t>
            </a:r>
            <a:r>
              <a:rPr lang="en-US" i="0" baseline="0" dirty="0" smtClean="0"/>
              <a:t> option</a:t>
            </a:r>
            <a:r>
              <a:rPr lang="en-US" baseline="0" dirty="0" smtClean="0"/>
              <a:t>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66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…starting with </a:t>
            </a:r>
            <a:r>
              <a:rPr lang="en-US" b="1" dirty="0" smtClean="0"/>
              <a:t>Portfolio &gt;</a:t>
            </a:r>
            <a:r>
              <a:rPr lang="en-US" b="1" baseline="0" dirty="0" smtClean="0"/>
              <a:t> Availability = Available</a:t>
            </a:r>
            <a:r>
              <a:rPr lang="en-US" baseline="0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2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Then, adding </a:t>
            </a:r>
            <a:r>
              <a:rPr lang="en-US" b="1" dirty="0" smtClean="0"/>
              <a:t>Portfolio Activation Date &gt; Portfolio Activation Date</a:t>
            </a:r>
            <a:r>
              <a:rPr lang="en-US" b="0" dirty="0" smtClean="0"/>
              <a:t>. Pick a date sometime in the past 12 months.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70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Save as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Electronic Collections by Material Type and Number of Portfolios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78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 the analysis to view the results as they currently stand. Then, let’s move on to the </a:t>
            </a:r>
            <a:r>
              <a:rPr lang="en-US" i="1" dirty="0" smtClean="0"/>
              <a:t>Details</a:t>
            </a:r>
            <a:r>
              <a:rPr lang="en-US" i="0" dirty="0" smtClean="0"/>
              <a:t> query.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3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Regular expressions are a very powerful feature</a:t>
            </a:r>
            <a:r>
              <a:rPr lang="en-US" baseline="0" dirty="0" smtClean="0">
                <a:solidFill>
                  <a:schemeClr val="tx1"/>
                </a:solidFill>
              </a:rPr>
              <a:t> that can be used to find a patron through a filter on a string. OBIEE doesn’t have this function available “out of the box” but permits you to use regular expressions with the EVALUATE function.</a:t>
            </a:r>
            <a:endParaRPr lang="en-CA" dirty="0" smtClean="0">
              <a:solidFill>
                <a:schemeClr val="tx1"/>
              </a:solidFill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170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You’ll notice that there are similarities</a:t>
            </a:r>
            <a:r>
              <a:rPr lang="en-US" baseline="0" dirty="0" smtClean="0"/>
              <a:t> between the </a:t>
            </a:r>
            <a:r>
              <a:rPr lang="en-US" i="1" baseline="0" dirty="0" smtClean="0"/>
              <a:t>Master </a:t>
            </a:r>
            <a:r>
              <a:rPr lang="en-US" i="0" baseline="0" dirty="0" smtClean="0"/>
              <a:t>and </a:t>
            </a:r>
            <a:r>
              <a:rPr lang="en-US" i="1" baseline="0" dirty="0" smtClean="0"/>
              <a:t>Details</a:t>
            </a:r>
            <a:r>
              <a:rPr lang="en-US" i="0" baseline="0" dirty="0" smtClean="0"/>
              <a:t> analyses. It’s what we do next that makes the difference.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7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Adding</a:t>
            </a:r>
            <a:r>
              <a:rPr lang="en-US" baseline="0" dirty="0" smtClean="0"/>
              <a:t> some filters via the </a:t>
            </a:r>
            <a:r>
              <a:rPr lang="en-US" i="1" baseline="0" dirty="0" smtClean="0"/>
              <a:t>More Columns</a:t>
            </a:r>
            <a:r>
              <a:rPr lang="en-US" i="0" baseline="0" dirty="0" smtClean="0"/>
              <a:t> option</a:t>
            </a:r>
            <a:r>
              <a:rPr lang="en-US" baseline="0" dirty="0" smtClean="0"/>
              <a:t>…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87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…beginning with </a:t>
            </a:r>
            <a:r>
              <a:rPr lang="en-US" b="1" dirty="0" smtClean="0"/>
              <a:t>Portfolio &gt;</a:t>
            </a:r>
            <a:r>
              <a:rPr lang="en-US" b="1" baseline="0" dirty="0" smtClean="0"/>
              <a:t> Availability </a:t>
            </a:r>
            <a:r>
              <a:rPr lang="en-US" b="0" baseline="0" dirty="0" smtClean="0"/>
              <a:t>and setting the Operator to</a:t>
            </a:r>
            <a:r>
              <a:rPr lang="en-US" b="1" baseline="0" dirty="0" smtClean="0"/>
              <a:t> </a:t>
            </a:r>
            <a:r>
              <a:rPr lang="en-US" b="1" i="1" baseline="0" dirty="0" smtClean="0"/>
              <a:t>is prompted</a:t>
            </a:r>
            <a:r>
              <a:rPr lang="en-US" baseline="0" dirty="0" smtClean="0"/>
              <a:t>. We use </a:t>
            </a:r>
            <a:r>
              <a:rPr lang="en-US" b="1" i="1" baseline="0" dirty="0" smtClean="0"/>
              <a:t>is prompted</a:t>
            </a:r>
            <a:r>
              <a:rPr lang="en-US" b="1" i="0" baseline="0" dirty="0" smtClean="0"/>
              <a:t> </a:t>
            </a:r>
            <a:r>
              <a:rPr lang="en-US" b="0" i="0" baseline="0" dirty="0" smtClean="0"/>
              <a:t>because Availability is defined in the Master Query.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17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Then, adding </a:t>
            </a:r>
            <a:r>
              <a:rPr lang="en-US" b="1" dirty="0" smtClean="0"/>
              <a:t>Portfolio Activation Date &gt; </a:t>
            </a:r>
            <a:r>
              <a:rPr lang="en-US" b="0" dirty="0" smtClean="0"/>
              <a:t>and setting the Operator to</a:t>
            </a:r>
            <a:r>
              <a:rPr lang="en-US" b="1" dirty="0" smtClean="0"/>
              <a:t> </a:t>
            </a:r>
            <a:r>
              <a:rPr lang="en-US" b="1" i="1" dirty="0" smtClean="0"/>
              <a:t>is prompted</a:t>
            </a:r>
            <a:r>
              <a:rPr lang="en-US" b="0" dirty="0" smtClean="0"/>
              <a:t>. </a:t>
            </a:r>
            <a:r>
              <a:rPr lang="en-US" baseline="0" dirty="0" smtClean="0"/>
              <a:t>We use </a:t>
            </a:r>
            <a:r>
              <a:rPr lang="en-US" b="1" i="1" baseline="0" dirty="0" smtClean="0"/>
              <a:t>is prompted</a:t>
            </a:r>
            <a:r>
              <a:rPr lang="en-US" b="1" i="0" baseline="0" dirty="0" smtClean="0"/>
              <a:t> </a:t>
            </a:r>
            <a:r>
              <a:rPr lang="en-US" b="0" i="0" baseline="0" dirty="0" smtClean="0"/>
              <a:t>because Portfolio Activation Date is defined in the Master Query.</a:t>
            </a:r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1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95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 a filter for </a:t>
            </a:r>
            <a:r>
              <a:rPr lang="en-US" i="1" baseline="0" dirty="0" smtClean="0"/>
              <a:t>Public Name</a:t>
            </a:r>
            <a:r>
              <a:rPr lang="en-US" i="0" baseline="0" dirty="0" smtClean="0"/>
              <a:t> and set the Operator to </a:t>
            </a:r>
            <a:r>
              <a:rPr lang="en-US" b="1" i="1" baseline="0" dirty="0" smtClean="0"/>
              <a:t>is prompted</a:t>
            </a:r>
            <a:r>
              <a:rPr lang="en-US" b="1" i="0" baseline="0" dirty="0" smtClean="0"/>
              <a:t>. </a:t>
            </a:r>
            <a:r>
              <a:rPr lang="en-US" b="0" i="0" baseline="0" dirty="0" smtClean="0"/>
              <a:t>Again, w</a:t>
            </a:r>
            <a:r>
              <a:rPr lang="en-US" baseline="0" dirty="0" smtClean="0"/>
              <a:t>e use </a:t>
            </a:r>
            <a:r>
              <a:rPr lang="en-US" b="1" i="1" baseline="0" dirty="0" smtClean="0"/>
              <a:t>is prompted</a:t>
            </a:r>
            <a:r>
              <a:rPr lang="en-US" b="1" i="0" baseline="0" dirty="0" smtClean="0"/>
              <a:t> </a:t>
            </a:r>
            <a:r>
              <a:rPr lang="en-US" b="0" i="0" baseline="0" dirty="0" smtClean="0"/>
              <a:t>because Public Name is defined in the Master Query.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413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Return</a:t>
            </a:r>
            <a:r>
              <a:rPr lang="en-US" baseline="0" dirty="0" smtClean="0"/>
              <a:t> to the </a:t>
            </a:r>
            <a:r>
              <a:rPr lang="en-US" i="1" baseline="0" dirty="0" smtClean="0"/>
              <a:t>Master</a:t>
            </a:r>
            <a:r>
              <a:rPr lang="en-US" i="0" baseline="0" dirty="0" smtClean="0"/>
              <a:t> query to edit it further.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39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menu for </a:t>
            </a:r>
            <a:r>
              <a:rPr lang="en-US" i="1" dirty="0" smtClean="0"/>
              <a:t>No. of Portfolio (In</a:t>
            </a:r>
            <a:r>
              <a:rPr lang="en-US" i="1" baseline="0" dirty="0" smtClean="0"/>
              <a:t> Repository) </a:t>
            </a:r>
            <a:r>
              <a:rPr lang="en-US" i="0" baseline="0" dirty="0" smtClean="0"/>
              <a:t>column, choose </a:t>
            </a:r>
            <a:r>
              <a:rPr lang="en-US" b="1" i="1" baseline="0" dirty="0" smtClean="0"/>
              <a:t>Column Properties</a:t>
            </a:r>
            <a:r>
              <a:rPr lang="en-US" b="0" i="0" baseline="0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508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to the </a:t>
            </a:r>
            <a:r>
              <a:rPr lang="en-US" i="1" dirty="0" smtClean="0"/>
              <a:t>Interaction </a:t>
            </a:r>
            <a:r>
              <a:rPr lang="en-US" i="0" dirty="0" smtClean="0"/>
              <a:t>tab…and change the </a:t>
            </a:r>
            <a:r>
              <a:rPr lang="en-US" i="1" dirty="0" smtClean="0"/>
              <a:t>Primary Interaction </a:t>
            </a:r>
            <a:r>
              <a:rPr lang="en-US" i="0" dirty="0" smtClean="0"/>
              <a:t>for</a:t>
            </a:r>
            <a:r>
              <a:rPr lang="en-US" i="0" baseline="0" dirty="0" smtClean="0"/>
              <a:t> </a:t>
            </a:r>
            <a:r>
              <a:rPr lang="en-US" i="1" baseline="0" dirty="0" smtClean="0"/>
              <a:t>Value </a:t>
            </a:r>
            <a:r>
              <a:rPr lang="en-US" i="0" dirty="0" smtClean="0"/>
              <a:t>from</a:t>
            </a:r>
            <a:r>
              <a:rPr lang="en-US" i="0" baseline="0" dirty="0" smtClean="0"/>
              <a:t> </a:t>
            </a:r>
            <a:r>
              <a:rPr lang="en-US" b="1" i="0" baseline="0" dirty="0" smtClean="0"/>
              <a:t>Default (Drill)</a:t>
            </a:r>
            <a:r>
              <a:rPr lang="en-US" b="0" i="0" baseline="0" dirty="0" smtClean="0"/>
              <a:t> to </a:t>
            </a:r>
            <a:r>
              <a:rPr lang="en-US" b="1" i="1" baseline="0" dirty="0" smtClean="0"/>
              <a:t>Action Links</a:t>
            </a:r>
            <a:r>
              <a:rPr lang="en-US" b="1" i="0" baseline="0" dirty="0" smtClean="0"/>
              <a:t>.</a:t>
            </a:r>
            <a:r>
              <a:rPr lang="en-US" b="0" i="0" baseline="0" dirty="0" smtClean="0"/>
              <a:t> Click on the green + to enter </a:t>
            </a:r>
            <a:r>
              <a:rPr lang="en-US" b="1" i="0" baseline="0" dirty="0" smtClean="0"/>
              <a:t>Link Text</a:t>
            </a:r>
            <a:r>
              <a:rPr lang="en-US" b="0" i="0" baseline="0" dirty="0" smtClean="0"/>
              <a:t>, </a:t>
            </a:r>
            <a:r>
              <a:rPr lang="en-US" b="0" i="1" baseline="0" dirty="0" smtClean="0"/>
              <a:t>Click for details</a:t>
            </a:r>
            <a:r>
              <a:rPr lang="en-US" b="0" i="0" baseline="0" dirty="0" smtClean="0"/>
              <a:t> before clicking on green Gear icon to </a:t>
            </a:r>
            <a:r>
              <a:rPr lang="en-US" b="1" i="1" baseline="0" dirty="0" smtClean="0"/>
              <a:t>Create New Action</a:t>
            </a:r>
            <a:r>
              <a:rPr lang="en-US" b="1" i="0" baseline="0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64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Choose, </a:t>
            </a:r>
            <a:r>
              <a:rPr lang="en-US" b="1" dirty="0" smtClean="0"/>
              <a:t>Navigate to BI Content </a:t>
            </a:r>
            <a:r>
              <a:rPr lang="en-US" dirty="0" smtClean="0"/>
              <a:t>and identify the </a:t>
            </a:r>
            <a:r>
              <a:rPr lang="en-US" i="1" dirty="0" smtClean="0"/>
              <a:t>Details Query</a:t>
            </a:r>
            <a:r>
              <a:rPr lang="en-US" i="0" dirty="0" smtClean="0"/>
              <a:t> to establish the connection</a:t>
            </a:r>
            <a:r>
              <a:rPr lang="en-US" i="0" baseline="0" dirty="0" smtClean="0"/>
              <a:t> between the two fields.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990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</a:t>
            </a:r>
            <a:r>
              <a:rPr lang="en-US" baseline="0" dirty="0" smtClean="0"/>
              <a:t> the </a:t>
            </a:r>
            <a:r>
              <a:rPr lang="en-US" i="1" baseline="0" dirty="0" smtClean="0"/>
              <a:t>Details Query</a:t>
            </a:r>
            <a:r>
              <a:rPr lang="en-US" i="0" baseline="0" dirty="0" smtClean="0"/>
              <a:t> is selected, there are </a:t>
            </a:r>
            <a:r>
              <a:rPr lang="en-US" b="1" i="0" baseline="0" dirty="0" smtClean="0"/>
              <a:t>Action Options</a:t>
            </a:r>
            <a:r>
              <a:rPr lang="en-US" i="0" baseline="0" dirty="0" smtClean="0"/>
              <a:t> from which to choose. The option we particularly want to invoke is </a:t>
            </a:r>
            <a:r>
              <a:rPr lang="en-US" b="1" i="1" baseline="0" dirty="0" smtClean="0"/>
              <a:t>Open in New Window</a:t>
            </a:r>
            <a:r>
              <a:rPr lang="en-US" b="0" i="0" baseline="0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70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our example, we</a:t>
            </a:r>
            <a:r>
              <a:rPr lang="en-US" baseline="0" dirty="0" smtClean="0"/>
              <a:t> add the ISBN column four times. Save as something like </a:t>
            </a:r>
            <a:r>
              <a:rPr lang="en-US" b="1" baseline="0" dirty="0" smtClean="0"/>
              <a:t>MMS, Title and ISBNs</a:t>
            </a:r>
            <a:r>
              <a:rPr lang="en-US" baseline="0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973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how things look after adding the </a:t>
            </a:r>
            <a:r>
              <a:rPr lang="en-US" b="1" dirty="0" smtClean="0"/>
              <a:t>Action Link</a:t>
            </a:r>
            <a:r>
              <a:rPr lang="en-US" dirty="0" smtClean="0"/>
              <a:t> to the </a:t>
            </a:r>
            <a:r>
              <a:rPr lang="en-US" i="1" dirty="0" smtClean="0"/>
              <a:t>Column Properties</a:t>
            </a:r>
            <a:r>
              <a:rPr lang="en-US" dirty="0" smtClean="0"/>
              <a:t> via the </a:t>
            </a:r>
            <a:r>
              <a:rPr lang="en-US" i="1" dirty="0" smtClean="0"/>
              <a:t>Interaction</a:t>
            </a:r>
            <a:r>
              <a:rPr lang="en-US" dirty="0" smtClean="0"/>
              <a:t> tab.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342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Save the Master Query</a:t>
            </a:r>
            <a:r>
              <a:rPr lang="en-US" baseline="0" dirty="0" smtClean="0"/>
              <a:t> and run it.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the hyperlinked items in the No. of Portfolios column. Click on the link to see the pop-up note,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for details.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this message.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300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 the results from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Details Query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 in another tab.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047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529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Working with </a:t>
            </a:r>
            <a:r>
              <a:rPr lang="en-US" i="1" dirty="0" smtClean="0"/>
              <a:t>Physical Inventory Count. </a:t>
            </a:r>
            <a:r>
              <a:rPr lang="en-US" dirty="0" smtClean="0"/>
              <a:t>You’ve already seen how to add a Pivot Table.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229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Physical Inventory Count Criteria</a:t>
            </a:r>
            <a:r>
              <a:rPr lang="en-US" dirty="0" smtClean="0"/>
              <a:t> and </a:t>
            </a:r>
            <a:r>
              <a:rPr lang="en-US" i="1" dirty="0" smtClean="0"/>
              <a:t>Results</a:t>
            </a:r>
            <a:r>
              <a:rPr lang="en-US" i="0" dirty="0" smtClean="0"/>
              <a:t> tabs. Save As </a:t>
            </a:r>
            <a:r>
              <a:rPr lang="en-US" b="1" i="1" dirty="0" smtClean="0"/>
              <a:t>Physical Inventory Count with Pie Chart</a:t>
            </a:r>
            <a:r>
              <a:rPr lang="en-US" i="0" dirty="0" smtClean="0"/>
              <a:t>.</a:t>
            </a:r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278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to the </a:t>
            </a:r>
            <a:r>
              <a:rPr lang="en-US" i="1" dirty="0" smtClean="0"/>
              <a:t>New View</a:t>
            </a:r>
            <a:r>
              <a:rPr lang="en-US" i="0" dirty="0" smtClean="0"/>
              <a:t> button in the persistent bar and click on it to open the menu.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776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Hovering over the </a:t>
            </a:r>
            <a:r>
              <a:rPr lang="en-US" i="1" dirty="0" smtClean="0"/>
              <a:t>Graph</a:t>
            </a:r>
            <a:r>
              <a:rPr lang="en-US" i="0" dirty="0" smtClean="0"/>
              <a:t> entry opens a sub-menu containing</a:t>
            </a:r>
            <a:r>
              <a:rPr lang="en-US" i="0" baseline="0" dirty="0" smtClean="0"/>
              <a:t> different types of graphs. Click on </a:t>
            </a:r>
            <a:r>
              <a:rPr lang="en-US" b="1" i="0" baseline="0" dirty="0" smtClean="0"/>
              <a:t>Pie</a:t>
            </a:r>
            <a:r>
              <a:rPr lang="en-US" b="0" i="0" baseline="0" dirty="0" smtClean="0"/>
              <a:t> to add a pie graph to the display. Try some of the other options such as Gauge or Funnel.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41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the </a:t>
            </a:r>
            <a:r>
              <a:rPr lang="en-US" i="1" dirty="0" smtClean="0"/>
              <a:t>Fulfillment &gt;</a:t>
            </a:r>
            <a:r>
              <a:rPr lang="en-US" dirty="0" smtClean="0"/>
              <a:t> </a:t>
            </a:r>
            <a:r>
              <a:rPr lang="en-US" i="1" dirty="0" smtClean="0"/>
              <a:t>Count of Items Loaned </a:t>
            </a:r>
            <a:r>
              <a:rPr lang="en-US" i="0" dirty="0" smtClean="0"/>
              <a:t>analysis. Save As </a:t>
            </a:r>
            <a:r>
              <a:rPr lang="en-US" i="1" dirty="0" smtClean="0"/>
              <a:t>Count of Items Loaned</a:t>
            </a:r>
            <a:r>
              <a:rPr lang="en-US" i="1" baseline="0" dirty="0" smtClean="0"/>
              <a:t> with Bar Graph</a:t>
            </a:r>
            <a:r>
              <a:rPr lang="en-US" i="0" baseline="0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178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</a:t>
            </a:r>
            <a:r>
              <a:rPr lang="en-US" i="1" dirty="0" smtClean="0"/>
              <a:t>Bar Graph – Vertical </a:t>
            </a:r>
            <a:r>
              <a:rPr lang="en-US" dirty="0" smtClean="0"/>
              <a:t>to this analysis.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53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b="1" dirty="0" smtClean="0"/>
              <a:t>Edit Formula</a:t>
            </a:r>
            <a:r>
              <a:rPr lang="en-US" b="0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750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View the results. Try some of the other options for Bar Graphs. Click on the Pencil icon in the upper right corner to </a:t>
            </a:r>
            <a:r>
              <a:rPr lang="en-US" i="1" dirty="0" smtClean="0"/>
              <a:t>Edit the Layout</a:t>
            </a:r>
            <a:r>
              <a:rPr lang="en-US" i="0" dirty="0" smtClean="0"/>
              <a:t>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849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the Layout View open, you can see the options</a:t>
            </a:r>
            <a:r>
              <a:rPr lang="en-US" baseline="0" dirty="0" smtClean="0"/>
              <a:t> for changing the appearance of the bar graph, including the fill for the data, 2D vs. 3D, and more. Choose </a:t>
            </a:r>
            <a:r>
              <a:rPr lang="en-US" i="1" baseline="0" dirty="0" smtClean="0"/>
              <a:t>Triangle</a:t>
            </a:r>
            <a:r>
              <a:rPr lang="en-US" i="0" baseline="0" dirty="0" smtClean="0"/>
              <a:t> from the drop-down to see the change in appearance. When you have finished making adjustments, click on Done located at the upper right.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895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the analysis, Fulfillment &gt; Reports &gt; General Circulation Statistics. Remove the columns, </a:t>
            </a:r>
            <a:r>
              <a:rPr lang="en-US" i="1" dirty="0" smtClean="0"/>
              <a:t>Reading Room At Shelf</a:t>
            </a:r>
            <a:r>
              <a:rPr lang="en-US" dirty="0" smtClean="0"/>
              <a:t> and </a:t>
            </a:r>
            <a:r>
              <a:rPr lang="en-US" i="1" dirty="0" smtClean="0"/>
              <a:t>Reading Room At User</a:t>
            </a:r>
            <a:r>
              <a:rPr lang="en-US" i="0" dirty="0" smtClean="0"/>
              <a:t> before saving </a:t>
            </a:r>
            <a:r>
              <a:rPr lang="en-US" dirty="0" smtClean="0"/>
              <a:t>a local copy of the analysis. Take a look at the results.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267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thing I want to do with this analysis is to change the position of the </a:t>
            </a:r>
            <a:r>
              <a:rPr lang="en-US" i="1" dirty="0" smtClean="0"/>
              <a:t>Library Name</a:t>
            </a:r>
            <a:r>
              <a:rPr lang="en-US" i="0" dirty="0" smtClean="0"/>
              <a:t> column so that it is situated</a:t>
            </a:r>
            <a:r>
              <a:rPr lang="en-US" i="0" baseline="0" dirty="0" smtClean="0"/>
              <a:t> at the far left</a:t>
            </a:r>
            <a:r>
              <a:rPr lang="en-US" i="0" dirty="0" smtClean="0"/>
              <a:t>. I’ll do that by hovering on the column and moving the</a:t>
            </a:r>
            <a:r>
              <a:rPr lang="en-US" i="0" baseline="0" dirty="0" smtClean="0"/>
              <a:t> cursor to the header that appears. Once the four-headed arrow is visible, pick up the column and move it to the preferred position.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97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the </a:t>
            </a:r>
            <a:r>
              <a:rPr lang="en-US" i="1" dirty="0" smtClean="0"/>
              <a:t>Print and Export Options</a:t>
            </a:r>
            <a:r>
              <a:rPr lang="en-US" dirty="0" smtClean="0"/>
              <a:t>. Change the </a:t>
            </a:r>
            <a:r>
              <a:rPr lang="en-US" b="1" dirty="0" smtClean="0"/>
              <a:t>Paper Size </a:t>
            </a:r>
            <a:r>
              <a:rPr lang="en-US" dirty="0" smtClean="0"/>
              <a:t>to something different than the </a:t>
            </a:r>
            <a:r>
              <a:rPr lang="en-US" i="1" dirty="0" smtClean="0"/>
              <a:t>User Default</a:t>
            </a:r>
            <a:r>
              <a:rPr lang="en-US" i="0" dirty="0" smtClean="0"/>
              <a:t>. Change</a:t>
            </a:r>
            <a:r>
              <a:rPr lang="en-US" i="0" baseline="0" dirty="0" smtClean="0"/>
              <a:t> the</a:t>
            </a:r>
            <a:r>
              <a:rPr lang="en-US" b="1" i="0" baseline="0" dirty="0" smtClean="0"/>
              <a:t> Orientation </a:t>
            </a:r>
            <a:r>
              <a:rPr lang="en-US" i="0" baseline="0" dirty="0" smtClean="0"/>
              <a:t>to </a:t>
            </a:r>
            <a:r>
              <a:rPr lang="en-US" i="1" baseline="0" dirty="0" smtClean="0"/>
              <a:t>Custom</a:t>
            </a:r>
            <a:r>
              <a:rPr lang="en-US" i="0" baseline="0" dirty="0" smtClean="0"/>
              <a:t> so that you may select </a:t>
            </a:r>
            <a:r>
              <a:rPr lang="en-US" b="1" i="1" baseline="0" dirty="0" smtClean="0"/>
              <a:t>Landscape</a:t>
            </a:r>
            <a:r>
              <a:rPr lang="en-US" b="0" i="0" baseline="0" dirty="0" smtClean="0"/>
              <a:t> for the </a:t>
            </a:r>
            <a:r>
              <a:rPr lang="en-US" b="0" i="1" baseline="0" dirty="0" smtClean="0"/>
              <a:t>PDF export</a:t>
            </a:r>
            <a:r>
              <a:rPr lang="en-US" b="0" i="0" baseline="0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069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Export the analysis to PDF and see the landscape</a:t>
            </a:r>
            <a:r>
              <a:rPr lang="en-US" baseline="0" dirty="0" smtClean="0"/>
              <a:t> view.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165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are formatting the container and alternate rows for the analysis.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084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View the results of those formatting changes. Save the changes.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913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View the results of those modifications.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936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 to the Layout View for the </a:t>
            </a:r>
            <a:r>
              <a:rPr lang="en-US" i="1" dirty="0" smtClean="0"/>
              <a:t>Detailed Expenditures</a:t>
            </a:r>
            <a:r>
              <a:rPr lang="en-US" dirty="0" smtClean="0"/>
              <a:t> analysis</a:t>
            </a:r>
            <a:r>
              <a:rPr lang="en-CA" baseline="0" dirty="0" smtClean="0"/>
              <a:t> and click on the </a:t>
            </a:r>
            <a:r>
              <a:rPr lang="en-CA" i="1" baseline="0" dirty="0" smtClean="0"/>
              <a:t>More Options…</a:t>
            </a:r>
            <a:r>
              <a:rPr lang="en-CA" i="0" baseline="0" dirty="0" smtClean="0"/>
              <a:t> button for the </a:t>
            </a:r>
            <a:r>
              <a:rPr lang="en-CA" i="1" baseline="0" dirty="0" smtClean="0"/>
              <a:t>Allocated Fund</a:t>
            </a:r>
            <a:r>
              <a:rPr lang="en-CA" i="0" baseline="0" dirty="0" smtClean="0"/>
              <a:t> column to select </a:t>
            </a:r>
            <a:r>
              <a:rPr lang="en-CA" b="1" i="0" baseline="0" dirty="0" smtClean="0"/>
              <a:t>Format Values</a:t>
            </a:r>
            <a:r>
              <a:rPr lang="en-CA" b="0" i="0" baseline="0" dirty="0" smtClean="0"/>
              <a:t>. Among other things, I’m changing the font colour and size for this column as well as adding a background colour.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13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Customize the Column</a:t>
            </a:r>
            <a:r>
              <a:rPr lang="en-US" baseline="0" dirty="0" smtClean="0"/>
              <a:t> Heading with a change to </a:t>
            </a:r>
            <a:r>
              <a:rPr lang="en-US" b="1" baseline="0" dirty="0" smtClean="0"/>
              <a:t>ISBN 1</a:t>
            </a:r>
            <a:r>
              <a:rPr lang="en-US" baseline="0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119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Begins by creating a very simple analysis. In this example, the analysis is created using the </a:t>
            </a:r>
            <a:r>
              <a:rPr lang="en-US" i="1" dirty="0" smtClean="0"/>
              <a:t>Physical</a:t>
            </a:r>
            <a:r>
              <a:rPr lang="en-US" i="1" baseline="0" dirty="0" smtClean="0"/>
              <a:t> Items</a:t>
            </a:r>
            <a:r>
              <a:rPr lang="en-US" i="0" baseline="0" dirty="0" smtClean="0"/>
              <a:t> subject area and has one column of data in it: </a:t>
            </a:r>
            <a:r>
              <a:rPr lang="en-US" i="1" baseline="0" dirty="0" smtClean="0"/>
              <a:t>Location &gt; Library Name</a:t>
            </a:r>
            <a:r>
              <a:rPr lang="en-US" i="0" baseline="0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56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Still working on the details.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37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Save the analysis as </a:t>
            </a:r>
            <a:r>
              <a:rPr lang="en-US" i="1" dirty="0" smtClean="0"/>
              <a:t>Formatting</a:t>
            </a:r>
            <a:r>
              <a:rPr lang="en-US" i="0" dirty="0" smtClean="0"/>
              <a:t>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526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43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the </a:t>
            </a:r>
            <a:r>
              <a:rPr lang="en-US" b="1" dirty="0" smtClean="0"/>
              <a:t>EVALUATE</a:t>
            </a:r>
            <a:r>
              <a:rPr lang="en-US" b="0" dirty="0" smtClean="0"/>
              <a:t> function</a:t>
            </a:r>
            <a:r>
              <a:rPr lang="en-US" b="0" baseline="0" dirty="0" smtClean="0"/>
              <a:t> and modify the </a:t>
            </a:r>
            <a:r>
              <a:rPr lang="en-US" b="1" baseline="0" dirty="0" smtClean="0"/>
              <a:t>db_function</a:t>
            </a:r>
            <a:r>
              <a:rPr lang="en-US" b="0" baseline="0" dirty="0" smtClean="0"/>
              <a:t> statement as shown before removing everything from </a:t>
            </a:r>
            <a:r>
              <a:rPr lang="en-US" b="1" baseline="0" dirty="0" smtClean="0"/>
              <a:t>[AS datatype…to the end]</a:t>
            </a:r>
            <a:r>
              <a:rPr lang="en-US" b="0" baseline="0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36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From the </a:t>
            </a:r>
            <a:r>
              <a:rPr lang="en-US" i="1" dirty="0" smtClean="0">
                <a:solidFill>
                  <a:schemeClr val="tx1"/>
                </a:solidFill>
              </a:rPr>
              <a:t>Available</a:t>
            </a:r>
            <a:r>
              <a:rPr lang="en-US" i="0" baseline="0" dirty="0" smtClean="0">
                <a:solidFill>
                  <a:schemeClr val="tx1"/>
                </a:solidFill>
              </a:rPr>
              <a:t> subject areas, open the </a:t>
            </a:r>
            <a:r>
              <a:rPr lang="en-US" i="1" baseline="0" dirty="0" smtClean="0">
                <a:solidFill>
                  <a:schemeClr val="tx1"/>
                </a:solidFill>
              </a:rPr>
              <a:t>Bibliographic Details</a:t>
            </a:r>
            <a:r>
              <a:rPr lang="en-US" i="0" baseline="0" dirty="0" smtClean="0">
                <a:solidFill>
                  <a:schemeClr val="tx1"/>
                </a:solidFill>
              </a:rPr>
              <a:t> folder, select </a:t>
            </a:r>
            <a:r>
              <a:rPr lang="en-US" b="1" i="0" baseline="0" dirty="0" smtClean="0">
                <a:solidFill>
                  <a:schemeClr val="tx1"/>
                </a:solidFill>
              </a:rPr>
              <a:t>ISBN</a:t>
            </a:r>
            <a:r>
              <a:rPr lang="en-US" b="0" i="0" baseline="0" dirty="0" smtClean="0">
                <a:solidFill>
                  <a:schemeClr val="tx1"/>
                </a:solidFill>
              </a:rPr>
              <a:t> and click on the </a:t>
            </a:r>
            <a:r>
              <a:rPr lang="en-US" b="1" i="0" baseline="0" dirty="0" smtClean="0">
                <a:solidFill>
                  <a:schemeClr val="tx1"/>
                </a:solidFill>
              </a:rPr>
              <a:t>&gt;</a:t>
            </a:r>
            <a:r>
              <a:rPr lang="en-US" b="0" i="0" baseline="0" dirty="0" smtClean="0">
                <a:solidFill>
                  <a:schemeClr val="tx1"/>
                </a:solidFill>
              </a:rPr>
              <a:t> to push the column of data into the formula. It will fill in the blank space that I have identified.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29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the </a:t>
            </a:r>
            <a:r>
              <a:rPr lang="en-US" b="1" i="1" dirty="0" smtClean="0"/>
              <a:t>Bibliographic Details.ISBN</a:t>
            </a:r>
            <a:r>
              <a:rPr lang="en-US" b="1" i="1" baseline="0" dirty="0" smtClean="0"/>
              <a:t> </a:t>
            </a:r>
            <a:r>
              <a:rPr lang="en-US" i="0" baseline="0" dirty="0" smtClean="0"/>
              <a:t>column selected, a</a:t>
            </a:r>
            <a:r>
              <a:rPr lang="en-US" dirty="0" smtClean="0"/>
              <a:t>dd the </a:t>
            </a:r>
            <a:r>
              <a:rPr lang="en-US" b="1" dirty="0" smtClean="0"/>
              <a:t>REPLACE</a:t>
            </a:r>
            <a:r>
              <a:rPr lang="en-US" dirty="0" smtClean="0"/>
              <a:t> function.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5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Modify </a:t>
            </a:r>
            <a:r>
              <a:rPr lang="en-US" b="1" dirty="0" smtClean="0"/>
              <a:t>expr2</a:t>
            </a:r>
            <a:r>
              <a:rPr lang="en-US" dirty="0" smtClean="0"/>
              <a:t> and </a:t>
            </a:r>
            <a:r>
              <a:rPr lang="en-US" b="1" dirty="0" smtClean="0"/>
              <a:t>expr3</a:t>
            </a:r>
            <a:r>
              <a:rPr lang="en-US" dirty="0" smtClean="0"/>
              <a:t> in the</a:t>
            </a:r>
            <a:r>
              <a:rPr lang="en-US" b="1" dirty="0" smtClean="0"/>
              <a:t> REPLACE </a:t>
            </a:r>
            <a:r>
              <a:rPr lang="en-US" dirty="0" smtClean="0"/>
              <a:t>statement</a:t>
            </a:r>
            <a:r>
              <a:rPr lang="en-US" baseline="0" dirty="0" smtClean="0"/>
              <a:t> changing to </a:t>
            </a:r>
            <a:r>
              <a:rPr lang="en-US" b="1" baseline="0" dirty="0" smtClean="0"/>
              <a:t>‘;’, ‘\;’</a:t>
            </a:r>
            <a:r>
              <a:rPr lang="en-US" b="0" baseline="0" dirty="0" smtClean="0"/>
              <a:t>. Finally, make sure that there are three pairs of parentheses.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5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757000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541020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621080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954004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3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7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7"/>
          <a:stretch/>
        </p:blipFill>
        <p:spPr bwMode="auto">
          <a:xfrm>
            <a:off x="0" y="0"/>
            <a:ext cx="91440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3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3890" r="3139" b="-13"/>
          <a:stretch/>
        </p:blipFill>
        <p:spPr bwMode="auto">
          <a:xfrm>
            <a:off x="786" y="0"/>
            <a:ext cx="9143213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830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67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4" b="-1"/>
          <a:stretch/>
        </p:blipFill>
        <p:spPr bwMode="auto">
          <a:xfrm>
            <a:off x="0" y="1"/>
            <a:ext cx="9144000" cy="6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" b="59"/>
          <a:stretch/>
        </p:blipFill>
        <p:spPr>
          <a:xfrm>
            <a:off x="528772" y="1951463"/>
            <a:ext cx="2568370" cy="2553630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-1" r="2229" b="-1"/>
          <a:stretch/>
        </p:blipFill>
        <p:spPr bwMode="auto">
          <a:xfrm>
            <a:off x="0" y="-1"/>
            <a:ext cx="9143999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 b="2"/>
          <a:stretch/>
        </p:blipFill>
        <p:spPr>
          <a:xfrm>
            <a:off x="0" y="-2"/>
            <a:ext cx="9143999" cy="657973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3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t="8340" r="11295" b="-30"/>
          <a:stretch/>
        </p:blipFill>
        <p:spPr bwMode="auto">
          <a:xfrm>
            <a:off x="-7980" y="1"/>
            <a:ext cx="9144000" cy="687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3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" b="183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2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30287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2410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52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  <p:sp>
        <p:nvSpPr>
          <p:cNvPr id="11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30287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2410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910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DA432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22906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6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DA432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5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5106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" b="1"/>
          <a:stretch/>
        </p:blipFill>
        <p:spPr>
          <a:xfrm>
            <a:off x="0" y="-1"/>
            <a:ext cx="9144000" cy="6579735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9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t="14664" r="17072" b="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9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8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3" t="7165" b="25"/>
          <a:stretch/>
        </p:blipFill>
        <p:spPr bwMode="auto">
          <a:xfrm>
            <a:off x="786" y="0"/>
            <a:ext cx="9143214" cy="6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5122213" y="1449555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" b="74"/>
          <a:stretch/>
        </p:blipFill>
        <p:spPr>
          <a:xfrm>
            <a:off x="7198491" y="252381"/>
            <a:ext cx="1380743" cy="137437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" b="1"/>
          <a:stretch/>
        </p:blipFill>
        <p:spPr>
          <a:xfrm>
            <a:off x="0" y="-1"/>
            <a:ext cx="9144000" cy="6579735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 b="2"/>
          <a:stretch/>
        </p:blipFill>
        <p:spPr>
          <a:xfrm>
            <a:off x="0" y="-2"/>
            <a:ext cx="9143999" cy="657973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0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7"/>
          <a:stretch/>
        </p:blipFill>
        <p:spPr bwMode="auto">
          <a:xfrm>
            <a:off x="0" y="0"/>
            <a:ext cx="91440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0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3890" r="3139" b="-13"/>
          <a:stretch/>
        </p:blipFill>
        <p:spPr bwMode="auto">
          <a:xfrm>
            <a:off x="786" y="0"/>
            <a:ext cx="9143213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90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" b="-13"/>
          <a:stretch/>
        </p:blipFill>
        <p:spPr bwMode="auto">
          <a:xfrm>
            <a:off x="0" y="0"/>
            <a:ext cx="9143999" cy="59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485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b="-30"/>
          <a:stretch/>
        </p:blipFill>
        <p:spPr bwMode="auto">
          <a:xfrm>
            <a:off x="0" y="0"/>
            <a:ext cx="9144000" cy="61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913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" b="-13"/>
          <a:stretch/>
        </p:blipFill>
        <p:spPr bwMode="auto">
          <a:xfrm>
            <a:off x="0" y="0"/>
            <a:ext cx="9143999" cy="59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485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4" b="-1"/>
          <a:stretch/>
        </p:blipFill>
        <p:spPr bwMode="auto">
          <a:xfrm>
            <a:off x="0" y="1"/>
            <a:ext cx="9144000" cy="6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5" t="18480" r="7880" b="19"/>
          <a:stretch/>
        </p:blipFill>
        <p:spPr bwMode="auto">
          <a:xfrm>
            <a:off x="786" y="0"/>
            <a:ext cx="9143214" cy="6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5294931" y="13784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1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31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2" y="243365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5" y="876003"/>
            <a:ext cx="9148475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20" y="6452893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6" y="1003479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6758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9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קשת מלאה 15"/>
          <p:cNvSpPr/>
          <p:nvPr userDrawn="1"/>
        </p:nvSpPr>
        <p:spPr>
          <a:xfrm rot="5400000">
            <a:off x="-90546" y="1654218"/>
            <a:ext cx="3807005" cy="2855255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4" y="836718"/>
            <a:ext cx="5172983" cy="490193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20" y="6452893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739" y="1368863"/>
            <a:ext cx="2568096" cy="342595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4318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קשת מלאה 15"/>
          <p:cNvSpPr/>
          <p:nvPr userDrawn="1"/>
        </p:nvSpPr>
        <p:spPr>
          <a:xfrm rot="5400000">
            <a:off x="-90546" y="1654218"/>
            <a:ext cx="3807005" cy="2855255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4" y="836718"/>
            <a:ext cx="5172983" cy="490193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20" y="6452893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739" y="1368863"/>
            <a:ext cx="2568096" cy="342595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505861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2" y="243365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5" y="876003"/>
            <a:ext cx="9148475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20" y="6452893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6" y="1003479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51438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38902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676324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21143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997842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5944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31205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9071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4" b="-1"/>
          <a:stretch/>
        </p:blipFill>
        <p:spPr bwMode="auto">
          <a:xfrm>
            <a:off x="0" y="1"/>
            <a:ext cx="9144000" cy="6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14025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38866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21713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767416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464123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92016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612336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698043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07810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4835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" b="-5503"/>
          <a:stretch/>
        </p:blipFill>
        <p:spPr bwMode="auto">
          <a:xfrm>
            <a:off x="0" y="0"/>
            <a:ext cx="9144000" cy="61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91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930027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51142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348964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49968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813424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691309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890297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585944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743985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6341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17130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604253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274833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858142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970335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469155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103073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069026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743820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8941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505263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58931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992246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372965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469774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328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281976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558557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134915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9473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548"/>
          <a:stretch/>
        </p:blipFill>
        <p:spPr bwMode="auto">
          <a:xfrm>
            <a:off x="786" y="0"/>
            <a:ext cx="9143214" cy="6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952617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993039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821639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206477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13208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334111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493465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509986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506775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3379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414414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208869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600528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410637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180626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408847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626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216017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927612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9137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0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72" r:id="rId3"/>
    <p:sldLayoutId id="2147483963" r:id="rId4"/>
    <p:sldLayoutId id="2147483718" r:id="rId5"/>
    <p:sldLayoutId id="2147483964" r:id="rId6"/>
    <p:sldLayoutId id="2147483965" r:id="rId7"/>
    <p:sldLayoutId id="2147483967" r:id="rId8"/>
    <p:sldLayoutId id="2147483968" r:id="rId9"/>
    <p:sldLayoutId id="2147483720" r:id="rId10"/>
    <p:sldLayoutId id="2147483869" r:id="rId11"/>
    <p:sldLayoutId id="2147483728" r:id="rId12"/>
    <p:sldLayoutId id="2147483730" r:id="rId13"/>
    <p:sldLayoutId id="2147483876" r:id="rId14"/>
    <p:sldLayoutId id="2147483820" r:id="rId15"/>
    <p:sldLayoutId id="2147483925" r:id="rId16"/>
    <p:sldLayoutId id="2147483969" r:id="rId17"/>
    <p:sldLayoutId id="2147483971" r:id="rId18"/>
    <p:sldLayoutId id="2147483980" r:id="rId19"/>
    <p:sldLayoutId id="2147483924" r:id="rId20"/>
    <p:sldLayoutId id="2147483973" r:id="rId21"/>
    <p:sldLayoutId id="2147483974" r:id="rId22"/>
    <p:sldLayoutId id="2147483975" r:id="rId23"/>
    <p:sldLayoutId id="2147483976" r:id="rId24"/>
    <p:sldLayoutId id="2147483977" r:id="rId25"/>
    <p:sldLayoutId id="2147483978" r:id="rId26"/>
    <p:sldLayoutId id="2147483979" r:id="rId27"/>
    <p:sldLayoutId id="2147483966" r:id="rId28"/>
    <p:sldLayoutId id="2147483999" r:id="rId29"/>
    <p:sldLayoutId id="2147484000" r:id="rId30"/>
    <p:sldLayoutId id="2147484006" r:id="rId31"/>
    <p:sldLayoutId id="2147484025" r:id="rId32"/>
    <p:sldLayoutId id="2147484027" r:id="rId33"/>
    <p:sldLayoutId id="2147484028" r:id="rId34"/>
    <p:sldLayoutId id="2147484029" r:id="rId35"/>
    <p:sldLayoutId id="2147484030" r:id="rId36"/>
    <p:sldLayoutId id="2147484031" r:id="rId37"/>
    <p:sldLayoutId id="2147484032" r:id="rId38"/>
    <p:sldLayoutId id="2147484033" r:id="rId39"/>
    <p:sldLayoutId id="2147484034" r:id="rId40"/>
    <p:sldLayoutId id="2147484035" r:id="rId41"/>
    <p:sldLayoutId id="2147484036" r:id="rId42"/>
    <p:sldLayoutId id="2147484037" r:id="rId43"/>
    <p:sldLayoutId id="2147484038" r:id="rId44"/>
    <p:sldLayoutId id="2147484039" r:id="rId45"/>
    <p:sldLayoutId id="2147484040" r:id="rId46"/>
    <p:sldLayoutId id="2147484041" r:id="rId47"/>
    <p:sldLayoutId id="2147484042" r:id="rId48"/>
    <p:sldLayoutId id="2147484043" r:id="rId49"/>
    <p:sldLayoutId id="2147484044" r:id="rId50"/>
    <p:sldLayoutId id="2147484045" r:id="rId51"/>
    <p:sldLayoutId id="2147484046" r:id="rId52"/>
    <p:sldLayoutId id="2147484047" r:id="rId53"/>
    <p:sldLayoutId id="2147484048" r:id="rId54"/>
    <p:sldLayoutId id="2147484049" r:id="rId55"/>
    <p:sldLayoutId id="2147484050" r:id="rId56"/>
    <p:sldLayoutId id="2147484051" r:id="rId57"/>
    <p:sldLayoutId id="2147484052" r:id="rId58"/>
    <p:sldLayoutId id="2147484053" r:id="rId59"/>
    <p:sldLayoutId id="2147484054" r:id="rId60"/>
    <p:sldLayoutId id="2147484055" r:id="rId61"/>
    <p:sldLayoutId id="2147484056" r:id="rId62"/>
    <p:sldLayoutId id="2147484057" r:id="rId63"/>
    <p:sldLayoutId id="2147484058" r:id="rId64"/>
    <p:sldLayoutId id="2147484059" r:id="rId65"/>
    <p:sldLayoutId id="2147484060" r:id="rId66"/>
    <p:sldLayoutId id="2147484061" r:id="rId67"/>
    <p:sldLayoutId id="2147484062" r:id="rId68"/>
    <p:sldLayoutId id="2147484063" r:id="rId69"/>
    <p:sldLayoutId id="2147484064" r:id="rId70"/>
    <p:sldLayoutId id="2147484065" r:id="rId71"/>
    <p:sldLayoutId id="2147484066" r:id="rId72"/>
    <p:sldLayoutId id="2147484067" r:id="rId73"/>
    <p:sldLayoutId id="2147484068" r:id="rId74"/>
    <p:sldLayoutId id="2147484069" r:id="rId75"/>
    <p:sldLayoutId id="2147484070" r:id="rId76"/>
    <p:sldLayoutId id="2147484072" r:id="rId77"/>
    <p:sldLayoutId id="2147484073" r:id="rId78"/>
    <p:sldLayoutId id="2147484074" r:id="rId79"/>
    <p:sldLayoutId id="2147484075" r:id="rId80"/>
    <p:sldLayoutId id="2147484076" r:id="rId81"/>
    <p:sldLayoutId id="2147484077" r:id="rId82"/>
    <p:sldLayoutId id="2147484078" r:id="rId83"/>
    <p:sldLayoutId id="2147484079" r:id="rId84"/>
    <p:sldLayoutId id="2147484080" r:id="rId85"/>
    <p:sldLayoutId id="2147484081" r:id="rId86"/>
    <p:sldLayoutId id="2147484082" r:id="rId87"/>
    <p:sldLayoutId id="2147484083" r:id="rId88"/>
    <p:sldLayoutId id="2147484084" r:id="rId89"/>
    <p:sldLayoutId id="2147484085" r:id="rId90"/>
    <p:sldLayoutId id="2147484086" r:id="rId91"/>
    <p:sldLayoutId id="2147484087" r:id="rId92"/>
    <p:sldLayoutId id="2147484088" r:id="rId93"/>
    <p:sldLayoutId id="2147484089" r:id="rId94"/>
    <p:sldLayoutId id="2147484090" r:id="rId95"/>
    <p:sldLayoutId id="2147484091" r:id="rId96"/>
    <p:sldLayoutId id="2147484092" r:id="rId97"/>
    <p:sldLayoutId id="2147484093" r:id="rId98"/>
    <p:sldLayoutId id="2147484094" r:id="rId99"/>
    <p:sldLayoutId id="2147484095" r:id="rId100"/>
    <p:sldLayoutId id="2147484096" r:id="rId101"/>
    <p:sldLayoutId id="2147484097" r:id="rId102"/>
    <p:sldLayoutId id="2147484098" r:id="rId10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791" r:id="rId3"/>
    <p:sldLayoutId id="2147483870" r:id="rId4"/>
    <p:sldLayoutId id="2147483793" r:id="rId5"/>
    <p:sldLayoutId id="2147483795" r:id="rId6"/>
    <p:sldLayoutId id="2147483836" r:id="rId7"/>
    <p:sldLayoutId id="2147483903" r:id="rId8"/>
    <p:sldLayoutId id="2147483985" r:id="rId9"/>
    <p:sldLayoutId id="2147483986" r:id="rId10"/>
    <p:sldLayoutId id="2147483888" r:id="rId11"/>
    <p:sldLayoutId id="21474839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987" r:id="rId2"/>
    <p:sldLayoutId id="2147483988" r:id="rId3"/>
    <p:sldLayoutId id="2147483802" r:id="rId4"/>
    <p:sldLayoutId id="2147483811" r:id="rId5"/>
    <p:sldLayoutId id="2147483804" r:id="rId6"/>
    <p:sldLayoutId id="2147483806" r:id="rId7"/>
    <p:sldLayoutId id="2147483837" r:id="rId8"/>
    <p:sldLayoutId id="2147483904" r:id="rId9"/>
    <p:sldLayoutId id="2147483808" r:id="rId10"/>
    <p:sldLayoutId id="2147483989" r:id="rId11"/>
    <p:sldLayoutId id="2147483990" r:id="rId12"/>
    <p:sldLayoutId id="2147483894" r:id="rId13"/>
    <p:sldLayoutId id="214748399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2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94" r:id="rId2"/>
    <p:sldLayoutId id="2147483953" r:id="rId3"/>
    <p:sldLayoutId id="2147483954" r:id="rId4"/>
    <p:sldLayoutId id="2147483956" r:id="rId5"/>
    <p:sldLayoutId id="2147483957" r:id="rId6"/>
    <p:sldLayoutId id="2147483958" r:id="rId7"/>
    <p:sldLayoutId id="2147483997" r:id="rId8"/>
    <p:sldLayoutId id="2147483998" r:id="rId9"/>
    <p:sldLayoutId id="2147483995" r:id="rId10"/>
    <p:sldLayoutId id="2147483960" r:id="rId11"/>
    <p:sldLayoutId id="214748399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8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9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8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8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9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10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11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9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9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9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0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1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0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0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Megan Drake</a:t>
            </a:r>
          </a:p>
          <a:p>
            <a:r>
              <a:rPr lang="en-US" dirty="0" smtClean="0"/>
              <a:t>Senior Implementation Consultant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</a:t>
            </a:r>
            <a:r>
              <a:rPr lang="en-US" dirty="0" smtClean="0"/>
              <a:t>Analytics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ULMS Summer Meeting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Building the Analysis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5" y="1609856"/>
            <a:ext cx="8228585" cy="595009"/>
          </a:xfrm>
        </p:spPr>
        <p:txBody>
          <a:bodyPr/>
          <a:lstStyle/>
          <a:p>
            <a:r>
              <a:rPr lang="en-US" dirty="0"/>
              <a:t>For each </a:t>
            </a:r>
            <a:r>
              <a:rPr lang="en-US" dirty="0" smtClean="0"/>
              <a:t>column, go to </a:t>
            </a:r>
            <a:r>
              <a:rPr lang="en-US" dirty="0"/>
              <a:t>“edit formula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763" y="2193482"/>
            <a:ext cx="6620475" cy="289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4412325" y="3270584"/>
            <a:ext cx="1969400" cy="31683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026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Building the Analysis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573878"/>
            <a:ext cx="7449831" cy="2071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854638"/>
            <a:ext cx="7449830" cy="2031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1043608" y="2348880"/>
            <a:ext cx="2376264" cy="260570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ounded Rectangle 7"/>
          <p:cNvSpPr/>
          <p:nvPr/>
        </p:nvSpPr>
        <p:spPr>
          <a:xfrm>
            <a:off x="2734177" y="3212977"/>
            <a:ext cx="1477784" cy="402001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ounded Rectangle 8"/>
          <p:cNvSpPr/>
          <p:nvPr/>
        </p:nvSpPr>
        <p:spPr>
          <a:xfrm>
            <a:off x="2123728" y="4640923"/>
            <a:ext cx="2376264" cy="26057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/>
        </p:nvSpPr>
        <p:spPr>
          <a:xfrm>
            <a:off x="3761100" y="5464275"/>
            <a:ext cx="4411300" cy="4020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59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1628801"/>
            <a:ext cx="5946003" cy="3592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Edit Formula Step 1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70037" y="2204864"/>
            <a:ext cx="504056" cy="2664296"/>
          </a:xfrm>
          <a:prstGeom prst="straightConnector1">
            <a:avLst/>
          </a:prstGeom>
          <a:ln w="38100">
            <a:solidFill>
              <a:srgbClr val="DA43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67544" y="1907307"/>
            <a:ext cx="1623400" cy="288032"/>
          </a:xfrm>
          <a:prstGeom prst="roundRect">
            <a:avLst/>
          </a:prstGeom>
          <a:noFill/>
          <a:ln>
            <a:solidFill>
              <a:srgbClr val="DA4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5" y="1631886"/>
            <a:ext cx="3572425" cy="4245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295" y="1907307"/>
            <a:ext cx="4164108" cy="562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2218" y="2744930"/>
            <a:ext cx="4640551" cy="600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5372099" y="2132856"/>
            <a:ext cx="1407938" cy="227696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Rounded Rectangle 16"/>
          <p:cNvSpPr/>
          <p:nvPr/>
        </p:nvSpPr>
        <p:spPr>
          <a:xfrm>
            <a:off x="4863974" y="3016648"/>
            <a:ext cx="2063648" cy="196329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97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65" y="2438663"/>
            <a:ext cx="7934935" cy="3205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712504"/>
            <a:ext cx="4621493" cy="552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Edit Formula Step 1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752104" y="1953109"/>
            <a:ext cx="2089680" cy="28803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619672" y="2854925"/>
            <a:ext cx="4464496" cy="188350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508104" y="2655385"/>
            <a:ext cx="984308" cy="19954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98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Edit Formula Steps III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00809"/>
            <a:ext cx="5955532" cy="3506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996" y="1579330"/>
            <a:ext cx="3529469" cy="4288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32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Edit Formula Steps IV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96337"/>
            <a:ext cx="5669280" cy="612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2379406"/>
            <a:ext cx="5669280" cy="617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5364088" y="2028384"/>
            <a:ext cx="216024" cy="6480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24128" y="2028384"/>
            <a:ext cx="144016" cy="6480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3608" y="3167892"/>
            <a:ext cx="712879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2400" dirty="0"/>
              <a:t>Evaluate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400" dirty="0"/>
              <a:t>'regexp_substr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400" dirty="0"/>
              <a:t>%1,''[^\;]+'', 1,1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2400" dirty="0"/>
              <a:t>',</a:t>
            </a:r>
            <a:r>
              <a:rPr lang="en-US" sz="2400" dirty="0"/>
              <a:t>REPLACE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400" dirty="0"/>
              <a:t>"</a:t>
            </a:r>
            <a:r>
              <a:rPr lang="en-US" sz="2400" dirty="0"/>
              <a:t>Bibliographic Details"."ISBN"</a:t>
            </a:r>
            <a:r>
              <a:rPr lang="en-US" sz="2400" dirty="0"/>
              <a:t>,';','\;'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))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the Analysis Looks Like at This Point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6" y="1737316"/>
            <a:ext cx="8317701" cy="385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719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Adding the Formula to All ISBN Columns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 the formula for the ISBN 1 column and copy the entire EVALUATE statement</a:t>
            </a:r>
          </a:p>
          <a:p>
            <a:endParaRPr lang="en-US" dirty="0"/>
          </a:p>
          <a:p>
            <a:pPr marL="57150" indent="0">
              <a:buNone/>
            </a:pPr>
            <a:r>
              <a:rPr lang="en-CA" sz="2800" b="1" dirty="0"/>
              <a:t>EVALUATE('regexp_substr(%1,''[^\;]+'', 1,1)',REPLACE("Bibliographic Details"."ISBN</a:t>
            </a:r>
            <a:r>
              <a:rPr lang="en-CA" sz="2800" b="1" dirty="0"/>
              <a:t>",';','\;'))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Close the ISBN 1 column and go to </a:t>
            </a:r>
            <a:r>
              <a:rPr lang="en-US" i="1" dirty="0" smtClean="0"/>
              <a:t>Edit Formula</a:t>
            </a:r>
            <a:r>
              <a:rPr lang="en-US" dirty="0" smtClean="0"/>
              <a:t> for the second ISBN column</a:t>
            </a:r>
          </a:p>
        </p:txBody>
      </p:sp>
    </p:spTree>
    <p:extLst>
      <p:ext uri="{BB962C8B-B14F-4D97-AF65-F5344CB8AC3E}">
        <p14:creationId xmlns:p14="http://schemas.microsoft.com/office/powerpoint/2010/main" val="39917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Adding the Formula to All ISBN Columns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5" y="1609856"/>
            <a:ext cx="8228585" cy="1243081"/>
          </a:xfrm>
        </p:spPr>
        <p:txBody>
          <a:bodyPr>
            <a:normAutofit/>
          </a:bodyPr>
          <a:lstStyle/>
          <a:p>
            <a:r>
              <a:rPr lang="en-US" dirty="0" smtClean="0"/>
              <a:t>Customize the Column Heading, changing to ISBN 2</a:t>
            </a:r>
          </a:p>
          <a:p>
            <a:r>
              <a:rPr lang="en-US" dirty="0" smtClean="0"/>
              <a:t>Paste in the EVALUATE statement and edit as follows, changing the second appearance of </a:t>
            </a:r>
            <a:r>
              <a:rPr lang="en-US" b="1" dirty="0" smtClean="0"/>
              <a:t>1</a:t>
            </a:r>
            <a:r>
              <a:rPr lang="en-US" dirty="0" smtClean="0"/>
              <a:t> to a </a:t>
            </a:r>
            <a:r>
              <a:rPr lang="en-US" b="1" dirty="0" smtClean="0"/>
              <a:t>2</a:t>
            </a:r>
            <a:endParaRPr lang="en-US" dirty="0" smtClean="0"/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99" y="2852936"/>
            <a:ext cx="8356803" cy="2658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H="1">
            <a:off x="5849094" y="4575382"/>
            <a:ext cx="360040" cy="5760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6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Adding the Formula to All ISBN Columns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5" y="1609856"/>
            <a:ext cx="8228585" cy="955049"/>
          </a:xfrm>
        </p:spPr>
        <p:txBody>
          <a:bodyPr/>
          <a:lstStyle/>
          <a:p>
            <a:r>
              <a:rPr lang="en-US" dirty="0" smtClean="0"/>
              <a:t>Perform the same copy and paste function for the remaining ISBN columns, updating as appropriate for ISBN 3 and ISBN 4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58" y="2570710"/>
            <a:ext cx="7368766" cy="3018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545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B23B-7996-4908-9BD5-FD617EDB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Agenda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F25A63-346A-45B3-90B5-B0F27BD07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0843AA-D8EC-43C8-AACE-CB702EA4F187}"/>
              </a:ext>
            </a:extLst>
          </p:cNvPr>
          <p:cNvGrpSpPr/>
          <p:nvPr/>
        </p:nvGrpSpPr>
        <p:grpSpPr>
          <a:xfrm>
            <a:off x="327707" y="1641278"/>
            <a:ext cx="640615" cy="655091"/>
            <a:chOff x="109348" y="1231363"/>
            <a:chExt cx="986977" cy="98697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B909E4B-03DB-46A7-B51D-1AE2857321EC}"/>
                </a:ext>
              </a:extLst>
            </p:cNvPr>
            <p:cNvSpPr/>
            <p:nvPr/>
          </p:nvSpPr>
          <p:spPr>
            <a:xfrm>
              <a:off x="145636" y="1267651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קשת מלאה 15">
              <a:extLst>
                <a:ext uri="{FF2B5EF4-FFF2-40B4-BE49-F238E27FC236}">
                  <a16:creationId xmlns:a16="http://schemas.microsoft.com/office/drawing/2014/main" id="{E556F67E-6FAF-4548-AAC1-97DCEF8453C8}"/>
                </a:ext>
              </a:extLst>
            </p:cNvPr>
            <p:cNvSpPr/>
            <p:nvPr/>
          </p:nvSpPr>
          <p:spPr>
            <a:xfrm rot="305064">
              <a:off x="109348" y="123136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99E3AE8-BCBA-469E-AC01-00A52F30E18B}"/>
                </a:ext>
              </a:extLst>
            </p:cNvPr>
            <p:cNvSpPr/>
            <p:nvPr/>
          </p:nvSpPr>
          <p:spPr>
            <a:xfrm>
              <a:off x="205672" y="1327687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3600" b="1" kern="0" dirty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B16D1E8-3397-4205-AD0E-20452CD21FE8}"/>
              </a:ext>
            </a:extLst>
          </p:cNvPr>
          <p:cNvSpPr txBox="1">
            <a:spLocks/>
          </p:cNvSpPr>
          <p:nvPr/>
        </p:nvSpPr>
        <p:spPr>
          <a:xfrm>
            <a:off x="1187624" y="1698077"/>
            <a:ext cx="7885255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Using Regular Expressions to Separate Multiple Appearances of Repeated Data 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DAC951-5F06-4551-A73E-7D459BDE379D}"/>
              </a:ext>
            </a:extLst>
          </p:cNvPr>
          <p:cNvGrpSpPr/>
          <p:nvPr/>
        </p:nvGrpSpPr>
        <p:grpSpPr>
          <a:xfrm>
            <a:off x="327707" y="2348881"/>
            <a:ext cx="640615" cy="655091"/>
            <a:chOff x="109348" y="2301078"/>
            <a:chExt cx="986977" cy="98697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9644D1-D623-491C-9E6C-0DC1FE0499EE}"/>
                </a:ext>
              </a:extLst>
            </p:cNvPr>
            <p:cNvSpPr/>
            <p:nvPr/>
          </p:nvSpPr>
          <p:spPr>
            <a:xfrm>
              <a:off x="145636" y="2337366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" name="קשת מלאה 15">
              <a:extLst>
                <a:ext uri="{FF2B5EF4-FFF2-40B4-BE49-F238E27FC236}">
                  <a16:creationId xmlns:a16="http://schemas.microsoft.com/office/drawing/2014/main" id="{69B1E7CF-6650-4E12-8A1E-EB46A7EBB9A9}"/>
                </a:ext>
              </a:extLst>
            </p:cNvPr>
            <p:cNvSpPr/>
            <p:nvPr/>
          </p:nvSpPr>
          <p:spPr>
            <a:xfrm rot="2819799">
              <a:off x="109348" y="230107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43CA7B0-4EC4-4C3D-B7B0-5FFE82EF7866}"/>
                </a:ext>
              </a:extLst>
            </p:cNvPr>
            <p:cNvSpPr/>
            <p:nvPr/>
          </p:nvSpPr>
          <p:spPr>
            <a:xfrm>
              <a:off x="205672" y="2397402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3600" b="1" kern="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E52D117-75D0-4161-9C55-70C69ED10731}"/>
              </a:ext>
            </a:extLst>
          </p:cNvPr>
          <p:cNvGrpSpPr/>
          <p:nvPr/>
        </p:nvGrpSpPr>
        <p:grpSpPr>
          <a:xfrm>
            <a:off x="327707" y="3068961"/>
            <a:ext cx="640615" cy="655091"/>
            <a:chOff x="109348" y="3370793"/>
            <a:chExt cx="986977" cy="986977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7628599-E72E-46E4-9F5C-7235713FCC3C}"/>
                </a:ext>
              </a:extLst>
            </p:cNvPr>
            <p:cNvSpPr/>
            <p:nvPr/>
          </p:nvSpPr>
          <p:spPr>
            <a:xfrm>
              <a:off x="145636" y="3407081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4" name="קשת מלאה 15">
              <a:extLst>
                <a:ext uri="{FF2B5EF4-FFF2-40B4-BE49-F238E27FC236}">
                  <a16:creationId xmlns:a16="http://schemas.microsoft.com/office/drawing/2014/main" id="{D95DAC11-DC4F-4FAB-887F-124C1C827D8B}"/>
                </a:ext>
              </a:extLst>
            </p:cNvPr>
            <p:cNvSpPr/>
            <p:nvPr/>
          </p:nvSpPr>
          <p:spPr>
            <a:xfrm rot="4409434">
              <a:off x="109348" y="337079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20646C0-8255-4762-8A4B-ACDD18DDF32F}"/>
                </a:ext>
              </a:extLst>
            </p:cNvPr>
            <p:cNvSpPr/>
            <p:nvPr/>
          </p:nvSpPr>
          <p:spPr>
            <a:xfrm>
              <a:off x="205672" y="3467117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3600" b="1" kern="0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</p:grp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F7764FC0-0D1D-43F5-9A36-E687B3F9A268}"/>
              </a:ext>
            </a:extLst>
          </p:cNvPr>
          <p:cNvSpPr txBox="1">
            <a:spLocks/>
          </p:cNvSpPr>
          <p:nvPr/>
        </p:nvSpPr>
        <p:spPr>
          <a:xfrm>
            <a:off x="1187625" y="2448762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Adding Action Links to an Analysis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52252BCB-C4F0-47E9-B9D0-B4365E0B1498}"/>
              </a:ext>
            </a:extLst>
          </p:cNvPr>
          <p:cNvSpPr txBox="1">
            <a:spLocks/>
          </p:cNvSpPr>
          <p:nvPr/>
        </p:nvSpPr>
        <p:spPr>
          <a:xfrm>
            <a:off x="1194794" y="3132897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Views, Layouts </a:t>
            </a:r>
            <a:r>
              <a:rPr lang="en-US" dirty="0" smtClean="0">
                <a:solidFill>
                  <a:prstClr val="black"/>
                </a:solidFill>
              </a:rPr>
              <a:t>and </a:t>
            </a:r>
            <a:r>
              <a:rPr lang="en-US" dirty="0">
                <a:solidFill>
                  <a:prstClr val="black"/>
                </a:solidFill>
              </a:rPr>
              <a:t>Formatting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When Complete, We Have…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00" y="1750678"/>
            <a:ext cx="8941800" cy="3622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17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B23B-7996-4908-9BD5-FD617EDB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Agenda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F25A63-346A-45B3-90B5-B0F27BD07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0843AA-D8EC-43C8-AACE-CB702EA4F187}"/>
              </a:ext>
            </a:extLst>
          </p:cNvPr>
          <p:cNvGrpSpPr/>
          <p:nvPr/>
        </p:nvGrpSpPr>
        <p:grpSpPr>
          <a:xfrm>
            <a:off x="327707" y="1641278"/>
            <a:ext cx="640615" cy="655091"/>
            <a:chOff x="109348" y="1231363"/>
            <a:chExt cx="986977" cy="98697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B909E4B-03DB-46A7-B51D-1AE2857321EC}"/>
                </a:ext>
              </a:extLst>
            </p:cNvPr>
            <p:cNvSpPr/>
            <p:nvPr/>
          </p:nvSpPr>
          <p:spPr>
            <a:xfrm>
              <a:off x="145636" y="1267651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קשת מלאה 15">
              <a:extLst>
                <a:ext uri="{FF2B5EF4-FFF2-40B4-BE49-F238E27FC236}">
                  <a16:creationId xmlns:a16="http://schemas.microsoft.com/office/drawing/2014/main" id="{E556F67E-6FAF-4548-AAC1-97DCEF8453C8}"/>
                </a:ext>
              </a:extLst>
            </p:cNvPr>
            <p:cNvSpPr/>
            <p:nvPr/>
          </p:nvSpPr>
          <p:spPr>
            <a:xfrm rot="305064">
              <a:off x="109348" y="123136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99E3AE8-BCBA-469E-AC01-00A52F30E18B}"/>
                </a:ext>
              </a:extLst>
            </p:cNvPr>
            <p:cNvSpPr/>
            <p:nvPr/>
          </p:nvSpPr>
          <p:spPr>
            <a:xfrm>
              <a:off x="205672" y="1327687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3600" b="1" kern="0" dirty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B16D1E8-3397-4205-AD0E-20452CD21FE8}"/>
              </a:ext>
            </a:extLst>
          </p:cNvPr>
          <p:cNvSpPr txBox="1">
            <a:spLocks/>
          </p:cNvSpPr>
          <p:nvPr/>
        </p:nvSpPr>
        <p:spPr>
          <a:xfrm>
            <a:off x="1187624" y="1698077"/>
            <a:ext cx="7885255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Using Regular Expressions to Separate Multiple Appearances of Repeated Data 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DAC951-5F06-4551-A73E-7D459BDE379D}"/>
              </a:ext>
            </a:extLst>
          </p:cNvPr>
          <p:cNvGrpSpPr/>
          <p:nvPr/>
        </p:nvGrpSpPr>
        <p:grpSpPr>
          <a:xfrm>
            <a:off x="327707" y="2348881"/>
            <a:ext cx="640615" cy="655091"/>
            <a:chOff x="109348" y="2301078"/>
            <a:chExt cx="986977" cy="98697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9644D1-D623-491C-9E6C-0DC1FE0499EE}"/>
                </a:ext>
              </a:extLst>
            </p:cNvPr>
            <p:cNvSpPr/>
            <p:nvPr/>
          </p:nvSpPr>
          <p:spPr>
            <a:xfrm>
              <a:off x="145636" y="2337366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" name="קשת מלאה 15">
              <a:extLst>
                <a:ext uri="{FF2B5EF4-FFF2-40B4-BE49-F238E27FC236}">
                  <a16:creationId xmlns:a16="http://schemas.microsoft.com/office/drawing/2014/main" id="{69B1E7CF-6650-4E12-8A1E-EB46A7EBB9A9}"/>
                </a:ext>
              </a:extLst>
            </p:cNvPr>
            <p:cNvSpPr/>
            <p:nvPr/>
          </p:nvSpPr>
          <p:spPr>
            <a:xfrm rot="2819799">
              <a:off x="109348" y="230107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43CA7B0-4EC4-4C3D-B7B0-5FFE82EF7866}"/>
                </a:ext>
              </a:extLst>
            </p:cNvPr>
            <p:cNvSpPr/>
            <p:nvPr/>
          </p:nvSpPr>
          <p:spPr>
            <a:xfrm>
              <a:off x="205672" y="2397402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3600" b="1" kern="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E52D117-75D0-4161-9C55-70C69ED10731}"/>
              </a:ext>
            </a:extLst>
          </p:cNvPr>
          <p:cNvGrpSpPr/>
          <p:nvPr/>
        </p:nvGrpSpPr>
        <p:grpSpPr>
          <a:xfrm>
            <a:off x="327707" y="3068961"/>
            <a:ext cx="640615" cy="655091"/>
            <a:chOff x="109348" y="3370793"/>
            <a:chExt cx="986977" cy="986977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7628599-E72E-46E4-9F5C-7235713FCC3C}"/>
                </a:ext>
              </a:extLst>
            </p:cNvPr>
            <p:cNvSpPr/>
            <p:nvPr/>
          </p:nvSpPr>
          <p:spPr>
            <a:xfrm>
              <a:off x="145636" y="3407081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4" name="קשת מלאה 15">
              <a:extLst>
                <a:ext uri="{FF2B5EF4-FFF2-40B4-BE49-F238E27FC236}">
                  <a16:creationId xmlns:a16="http://schemas.microsoft.com/office/drawing/2014/main" id="{D95DAC11-DC4F-4FAB-887F-124C1C827D8B}"/>
                </a:ext>
              </a:extLst>
            </p:cNvPr>
            <p:cNvSpPr/>
            <p:nvPr/>
          </p:nvSpPr>
          <p:spPr>
            <a:xfrm rot="4409434">
              <a:off x="109348" y="337079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20646C0-8255-4762-8A4B-ACDD18DDF32F}"/>
                </a:ext>
              </a:extLst>
            </p:cNvPr>
            <p:cNvSpPr/>
            <p:nvPr/>
          </p:nvSpPr>
          <p:spPr>
            <a:xfrm>
              <a:off x="205672" y="3467117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3600" b="1" kern="0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</p:grp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F7764FC0-0D1D-43F5-9A36-E687B3F9A268}"/>
              </a:ext>
            </a:extLst>
          </p:cNvPr>
          <p:cNvSpPr txBox="1">
            <a:spLocks/>
          </p:cNvSpPr>
          <p:nvPr/>
        </p:nvSpPr>
        <p:spPr>
          <a:xfrm>
            <a:off x="1187625" y="2448762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Adding Action Links to an Analysis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52252BCB-C4F0-47E9-B9D0-B4365E0B1498}"/>
              </a:ext>
            </a:extLst>
          </p:cNvPr>
          <p:cNvSpPr txBox="1">
            <a:spLocks/>
          </p:cNvSpPr>
          <p:nvPr/>
        </p:nvSpPr>
        <p:spPr>
          <a:xfrm>
            <a:off x="1194794" y="3132897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Views, Layouts </a:t>
            </a:r>
            <a:r>
              <a:rPr lang="en-US" dirty="0" smtClean="0">
                <a:solidFill>
                  <a:prstClr val="black"/>
                </a:solidFill>
              </a:rPr>
              <a:t>and </a:t>
            </a:r>
            <a:r>
              <a:rPr lang="en-US" dirty="0">
                <a:solidFill>
                  <a:prstClr val="black"/>
                </a:solidFill>
              </a:rPr>
              <a:t>Formatting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5" y="1609856"/>
            <a:ext cx="6120680" cy="39793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Action links may be used to allow more interactivity in reports and dashboards</a:t>
            </a:r>
          </a:p>
          <a:p>
            <a:endParaRPr lang="en-US" dirty="0" smtClean="0"/>
          </a:p>
          <a:p>
            <a:r>
              <a:rPr lang="en-US" dirty="0" smtClean="0"/>
              <a:t>Using drill-throughs, one report can feed into another</a:t>
            </a:r>
          </a:p>
          <a:p>
            <a:endParaRPr lang="en-US" dirty="0" smtClean="0"/>
          </a:p>
          <a:p>
            <a:r>
              <a:rPr lang="en-US" dirty="0" smtClean="0"/>
              <a:t>One way to make large reports into more manageable chunks</a:t>
            </a:r>
          </a:p>
          <a:p>
            <a:endParaRPr lang="en-US" dirty="0" smtClean="0"/>
          </a:p>
          <a:p>
            <a:r>
              <a:rPr lang="en-US" dirty="0" smtClean="0"/>
              <a:t>Involves two or more analyses that are linked together</a:t>
            </a:r>
            <a:endParaRPr lang="en-CA" dirty="0"/>
          </a:p>
        </p:txBody>
      </p:sp>
      <p:pic>
        <p:nvPicPr>
          <p:cNvPr id="1026" name="Picture 2" descr="link bui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1794">
            <a:off x="6254034" y="2828345"/>
            <a:ext cx="28575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E-Inventory subject area, we’ll create several analyses that are linked together</a:t>
            </a:r>
          </a:p>
          <a:p>
            <a:endParaRPr lang="en-US" dirty="0"/>
          </a:p>
          <a:p>
            <a:r>
              <a:rPr lang="en-US" dirty="0" smtClean="0"/>
              <a:t>Goal is to obtain a list of Electronic Collections and create a link to the Electronic Portfolios part of those collections</a:t>
            </a:r>
          </a:p>
          <a:p>
            <a:endParaRPr lang="en-US" dirty="0"/>
          </a:p>
          <a:p>
            <a:r>
              <a:rPr lang="en-US" dirty="0" smtClean="0"/>
              <a:t>As described on the previous slide, creating a report like this makes a potentially very large report much more manageable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46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Master Query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45900"/>
            <a:ext cx="5943600" cy="3223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4536" y="4941168"/>
            <a:ext cx="786384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Save this analysis </a:t>
            </a:r>
            <a:r>
              <a:rPr lang="en-US" sz="2000" b="1" dirty="0"/>
              <a:t>as </a:t>
            </a:r>
            <a:r>
              <a:rPr lang="en-US" sz="2000" b="1" i="1" dirty="0"/>
              <a:t>Electronic Collections by Material Type and Number of </a:t>
            </a:r>
            <a:r>
              <a:rPr lang="en-US" sz="2000" b="1" i="1" dirty="0"/>
              <a:t>Portfolios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30173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Master Query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17" y="1844825"/>
            <a:ext cx="5943600" cy="1529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563888" y="2636912"/>
            <a:ext cx="1277896" cy="18908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471" y="1662929"/>
            <a:ext cx="3118104" cy="4001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45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Master Query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98" y="1590687"/>
            <a:ext cx="3383280" cy="4288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978" y="1958035"/>
            <a:ext cx="4850130" cy="3554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9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Master Query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3340"/>
            <a:ext cx="3383280" cy="4345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160" y="1772817"/>
            <a:ext cx="4726305" cy="3554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42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Master Query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34" y="1628801"/>
            <a:ext cx="7910932" cy="3257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4536" y="5085184"/>
            <a:ext cx="786384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Save </a:t>
            </a:r>
            <a:r>
              <a:rPr lang="en-US" sz="2000" b="1" i="1" dirty="0"/>
              <a:t>Electronic </a:t>
            </a:r>
            <a:r>
              <a:rPr lang="en-US" sz="2000" b="1" i="1" dirty="0"/>
              <a:t>Collections by Material Type and Number of </a:t>
            </a:r>
            <a:r>
              <a:rPr lang="en-US" sz="2000" b="1" i="1" dirty="0"/>
              <a:t>Portfolios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2677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Master Query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351" y="1577920"/>
            <a:ext cx="5743299" cy="4227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51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Introduction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Analytics, a </a:t>
            </a:r>
            <a:r>
              <a:rPr lang="en-US" dirty="0"/>
              <a:t>“one to many” relationship </a:t>
            </a:r>
            <a:r>
              <a:rPr lang="en-US" dirty="0" smtClean="0"/>
              <a:t>sometimes displays for one </a:t>
            </a:r>
            <a:r>
              <a:rPr lang="en-US" dirty="0"/>
              <a:t>entity </a:t>
            </a:r>
            <a:r>
              <a:rPr lang="en-US" dirty="0" smtClean="0"/>
              <a:t>when </a:t>
            </a:r>
            <a:r>
              <a:rPr lang="en-US" dirty="0"/>
              <a:t>the “many” values </a:t>
            </a:r>
            <a:r>
              <a:rPr lang="en-US" dirty="0" smtClean="0"/>
              <a:t>appear are found in a field that is delimited </a:t>
            </a:r>
            <a:r>
              <a:rPr lang="en-US" dirty="0"/>
              <a:t>with a </a:t>
            </a:r>
            <a:r>
              <a:rPr lang="en-US" dirty="0" smtClean="0"/>
              <a:t>semicolon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Some examples:</a:t>
            </a:r>
          </a:p>
          <a:p>
            <a:pPr lvl="1"/>
            <a:r>
              <a:rPr lang="en-US" sz="2400" dirty="0"/>
              <a:t>One Bibliographic record may have multiple ISBN entries</a:t>
            </a:r>
          </a:p>
          <a:p>
            <a:pPr lvl="1"/>
            <a:r>
              <a:rPr lang="en-US" sz="2400" dirty="0"/>
              <a:t>One Bibliographic record may have multiple 035 entries</a:t>
            </a:r>
          </a:p>
          <a:p>
            <a:pPr lvl="1"/>
            <a:r>
              <a:rPr lang="en-US" sz="2400" dirty="0"/>
              <a:t>One Course Reserves container may have multiple instructors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Details Query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4536" y="5097378"/>
            <a:ext cx="786384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Save </a:t>
            </a:r>
            <a:r>
              <a:rPr lang="en-US" sz="2000" b="1" dirty="0"/>
              <a:t>this analysis as </a:t>
            </a:r>
            <a:r>
              <a:rPr lang="en-US" sz="2000" b="1" i="1" dirty="0"/>
              <a:t>Electronic Collections by Material Type and Number of </a:t>
            </a:r>
            <a:r>
              <a:rPr lang="en-US" sz="2000" b="1" i="1" dirty="0"/>
              <a:t>Portfolios with Action Link to Portfolios</a:t>
            </a:r>
            <a:endParaRPr lang="en-CA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594" y="1628801"/>
            <a:ext cx="5748812" cy="3339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25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Details Query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1844825"/>
            <a:ext cx="5943600" cy="1529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659960" y="2636912"/>
            <a:ext cx="1008112" cy="21602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471" y="1662929"/>
            <a:ext cx="3118104" cy="4001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65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Details Query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0123" y="1662673"/>
            <a:ext cx="3017520" cy="3856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067944" y="1700808"/>
            <a:ext cx="4020820" cy="3544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54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Details Query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8652" y="1700808"/>
            <a:ext cx="3108960" cy="3897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1826241"/>
            <a:ext cx="4020820" cy="3573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94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Details Query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87252" y="1595560"/>
            <a:ext cx="3200400" cy="4085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302217" y="1818564"/>
            <a:ext cx="4020820" cy="3544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58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Details Query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4536" y="5013176"/>
            <a:ext cx="786384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Save </a:t>
            </a:r>
            <a:r>
              <a:rPr lang="en-US" sz="2000" b="1" i="1" dirty="0"/>
              <a:t>Electronic </a:t>
            </a:r>
            <a:r>
              <a:rPr lang="en-US" sz="2000" b="1" i="1" dirty="0"/>
              <a:t>Collections by Material Type and Number of </a:t>
            </a:r>
            <a:r>
              <a:rPr lang="en-US" sz="2000" b="1" i="1" dirty="0"/>
              <a:t>Portfolios with Action Link to Portfolios</a:t>
            </a:r>
            <a:endParaRPr lang="en-CA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346" y="1575843"/>
            <a:ext cx="5717311" cy="3362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67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Return to the Master Query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0610" y="1700808"/>
            <a:ext cx="786384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Open </a:t>
            </a:r>
            <a:r>
              <a:rPr lang="en-US" sz="2000" b="1" i="1" dirty="0"/>
              <a:t>Electronic </a:t>
            </a:r>
            <a:r>
              <a:rPr lang="en-US" sz="2000" b="1" i="1" dirty="0"/>
              <a:t>Collections by Material Type and Number of </a:t>
            </a:r>
            <a:r>
              <a:rPr lang="en-US" sz="2000" b="1" i="1" dirty="0"/>
              <a:t>Portfolios.</a:t>
            </a:r>
            <a:endParaRPr lang="en-CA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6871"/>
          <a:stretch/>
        </p:blipFill>
        <p:spPr>
          <a:xfrm>
            <a:off x="2203028" y="2330738"/>
            <a:ext cx="4781148" cy="3258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4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More on the Master Query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-114"/>
          <a:stretch/>
        </p:blipFill>
        <p:spPr>
          <a:xfrm>
            <a:off x="990810" y="1860872"/>
            <a:ext cx="7199980" cy="3584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923928" y="2734723"/>
            <a:ext cx="4032448" cy="119833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6156176" y="3573016"/>
            <a:ext cx="1584176" cy="360040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39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More on the Master Query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4655"/>
          <a:stretch/>
        </p:blipFill>
        <p:spPr>
          <a:xfrm>
            <a:off x="251520" y="1713224"/>
            <a:ext cx="6537960" cy="3804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3869832" y="2047586"/>
            <a:ext cx="812933" cy="245913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5" y="4072130"/>
            <a:ext cx="4955003" cy="1762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07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More on the Master Query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188" y="1581175"/>
            <a:ext cx="5067300" cy="2468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7271644" y="2373263"/>
            <a:ext cx="1474145" cy="24765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294" b="19005"/>
          <a:stretch/>
        </p:blipFill>
        <p:spPr>
          <a:xfrm>
            <a:off x="208140" y="2700929"/>
            <a:ext cx="5402307" cy="3213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1043608" y="4149080"/>
            <a:ext cx="4464496" cy="24765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/>
          </a:p>
        </p:txBody>
      </p:sp>
      <p:cxnSp>
        <p:nvCxnSpPr>
          <p:cNvPr id="9" name="Straight Arrow Connector 8"/>
          <p:cNvCxnSpPr>
            <a:stCxn id="5" idx="1"/>
            <a:endCxn id="7" idx="0"/>
          </p:cNvCxnSpPr>
          <p:nvPr/>
        </p:nvCxnSpPr>
        <p:spPr>
          <a:xfrm flipH="1">
            <a:off x="3275857" y="2497088"/>
            <a:ext cx="3995787" cy="165199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4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Introduction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desired, it </a:t>
            </a:r>
            <a:r>
              <a:rPr lang="en-US" dirty="0"/>
              <a:t>is </a:t>
            </a:r>
            <a:r>
              <a:rPr lang="en-US" dirty="0" smtClean="0"/>
              <a:t>possible </a:t>
            </a:r>
            <a:r>
              <a:rPr lang="en-US" dirty="0"/>
              <a:t>to have </a:t>
            </a:r>
            <a:r>
              <a:rPr lang="en-US" dirty="0" smtClean="0"/>
              <a:t>“semicolon-separated</a:t>
            </a:r>
            <a:r>
              <a:rPr lang="en-US" dirty="0"/>
              <a:t>” values appear as separate </a:t>
            </a:r>
            <a:r>
              <a:rPr lang="en-US" dirty="0" smtClean="0"/>
              <a:t>columns in the results of an analysis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Doing so can </a:t>
            </a:r>
            <a:r>
              <a:rPr lang="en-US" dirty="0"/>
              <a:t>be useful for display and filtering </a:t>
            </a:r>
            <a:r>
              <a:rPr lang="en-US" dirty="0" smtClean="0"/>
              <a:t>purposes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There are </a:t>
            </a:r>
            <a:r>
              <a:rPr lang="en-US" dirty="0"/>
              <a:t>multiple ways in which this can </a:t>
            </a:r>
            <a:r>
              <a:rPr lang="en-US" dirty="0" smtClean="0"/>
              <a:t>be accomplished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We will use the </a:t>
            </a:r>
            <a:r>
              <a:rPr lang="en-US" dirty="0"/>
              <a:t>“regular </a:t>
            </a:r>
            <a:r>
              <a:rPr lang="en-US" dirty="0" smtClean="0"/>
              <a:t>expression,” perhaps the simplest method, to identify Bibliographic records with multiple ISBNs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188251"/>
            <a:ext cx="5403273" cy="3508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More on the Master Query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4175194" y="1772816"/>
            <a:ext cx="4573270" cy="1915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4199621" y="3377522"/>
            <a:ext cx="809625" cy="247650"/>
          </a:xfrm>
          <a:prstGeom prst="roundRect">
            <a:avLst/>
          </a:prstGeom>
          <a:noFill/>
          <a:ln w="38100">
            <a:solidFill>
              <a:srgbClr val="DA4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115616" y="2348881"/>
            <a:ext cx="3059578" cy="1152467"/>
          </a:xfrm>
          <a:prstGeom prst="straightConnector1">
            <a:avLst/>
          </a:prstGeom>
          <a:ln w="38100">
            <a:solidFill>
              <a:srgbClr val="DA43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9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More on the Master Query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628801"/>
            <a:ext cx="4945380" cy="1791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 rotWithShape="1">
          <a:blip r:embed="rId4"/>
          <a:srcRect b="26207"/>
          <a:stretch/>
        </p:blipFill>
        <p:spPr>
          <a:xfrm>
            <a:off x="3059832" y="2645818"/>
            <a:ext cx="5943600" cy="3349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452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More on the Master Query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55" y="1604129"/>
            <a:ext cx="7461091" cy="4335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6444208" y="2788094"/>
            <a:ext cx="1858337" cy="309634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206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Results from Details Query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39" y="1590164"/>
            <a:ext cx="7552922" cy="4023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09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B23B-7996-4908-9BD5-FD617EDB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Agenda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F25A63-346A-45B3-90B5-B0F27BD07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0843AA-D8EC-43C8-AACE-CB702EA4F187}"/>
              </a:ext>
            </a:extLst>
          </p:cNvPr>
          <p:cNvGrpSpPr/>
          <p:nvPr/>
        </p:nvGrpSpPr>
        <p:grpSpPr>
          <a:xfrm>
            <a:off x="327707" y="1641278"/>
            <a:ext cx="640615" cy="655091"/>
            <a:chOff x="109348" y="1231363"/>
            <a:chExt cx="986977" cy="98697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B909E4B-03DB-46A7-B51D-1AE2857321EC}"/>
                </a:ext>
              </a:extLst>
            </p:cNvPr>
            <p:cNvSpPr/>
            <p:nvPr/>
          </p:nvSpPr>
          <p:spPr>
            <a:xfrm>
              <a:off x="145636" y="1267651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קשת מלאה 15">
              <a:extLst>
                <a:ext uri="{FF2B5EF4-FFF2-40B4-BE49-F238E27FC236}">
                  <a16:creationId xmlns:a16="http://schemas.microsoft.com/office/drawing/2014/main" id="{E556F67E-6FAF-4548-AAC1-97DCEF8453C8}"/>
                </a:ext>
              </a:extLst>
            </p:cNvPr>
            <p:cNvSpPr/>
            <p:nvPr/>
          </p:nvSpPr>
          <p:spPr>
            <a:xfrm rot="305064">
              <a:off x="109348" y="123136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99E3AE8-BCBA-469E-AC01-00A52F30E18B}"/>
                </a:ext>
              </a:extLst>
            </p:cNvPr>
            <p:cNvSpPr/>
            <p:nvPr/>
          </p:nvSpPr>
          <p:spPr>
            <a:xfrm>
              <a:off x="205672" y="1327687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3600" b="1" kern="0" dirty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B16D1E8-3397-4205-AD0E-20452CD21FE8}"/>
              </a:ext>
            </a:extLst>
          </p:cNvPr>
          <p:cNvSpPr txBox="1">
            <a:spLocks/>
          </p:cNvSpPr>
          <p:nvPr/>
        </p:nvSpPr>
        <p:spPr>
          <a:xfrm>
            <a:off x="1187624" y="1698077"/>
            <a:ext cx="7885255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Using Regular Expressions to Separate Multiple Appearances of Repeated Data 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DAC951-5F06-4551-A73E-7D459BDE379D}"/>
              </a:ext>
            </a:extLst>
          </p:cNvPr>
          <p:cNvGrpSpPr/>
          <p:nvPr/>
        </p:nvGrpSpPr>
        <p:grpSpPr>
          <a:xfrm>
            <a:off x="327707" y="2348881"/>
            <a:ext cx="640615" cy="655091"/>
            <a:chOff x="109348" y="2301078"/>
            <a:chExt cx="986977" cy="98697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9644D1-D623-491C-9E6C-0DC1FE0499EE}"/>
                </a:ext>
              </a:extLst>
            </p:cNvPr>
            <p:cNvSpPr/>
            <p:nvPr/>
          </p:nvSpPr>
          <p:spPr>
            <a:xfrm>
              <a:off x="145636" y="2337366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" name="קשת מלאה 15">
              <a:extLst>
                <a:ext uri="{FF2B5EF4-FFF2-40B4-BE49-F238E27FC236}">
                  <a16:creationId xmlns:a16="http://schemas.microsoft.com/office/drawing/2014/main" id="{69B1E7CF-6650-4E12-8A1E-EB46A7EBB9A9}"/>
                </a:ext>
              </a:extLst>
            </p:cNvPr>
            <p:cNvSpPr/>
            <p:nvPr/>
          </p:nvSpPr>
          <p:spPr>
            <a:xfrm rot="2819799">
              <a:off x="109348" y="230107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43CA7B0-4EC4-4C3D-B7B0-5FFE82EF7866}"/>
                </a:ext>
              </a:extLst>
            </p:cNvPr>
            <p:cNvSpPr/>
            <p:nvPr/>
          </p:nvSpPr>
          <p:spPr>
            <a:xfrm>
              <a:off x="205672" y="2397402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3600" b="1" kern="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E52D117-75D0-4161-9C55-70C69ED10731}"/>
              </a:ext>
            </a:extLst>
          </p:cNvPr>
          <p:cNvGrpSpPr/>
          <p:nvPr/>
        </p:nvGrpSpPr>
        <p:grpSpPr>
          <a:xfrm>
            <a:off x="327707" y="3068961"/>
            <a:ext cx="640615" cy="655091"/>
            <a:chOff x="109348" y="3370793"/>
            <a:chExt cx="986977" cy="986977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7628599-E72E-46E4-9F5C-7235713FCC3C}"/>
                </a:ext>
              </a:extLst>
            </p:cNvPr>
            <p:cNvSpPr/>
            <p:nvPr/>
          </p:nvSpPr>
          <p:spPr>
            <a:xfrm>
              <a:off x="145636" y="3407081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4" name="קשת מלאה 15">
              <a:extLst>
                <a:ext uri="{FF2B5EF4-FFF2-40B4-BE49-F238E27FC236}">
                  <a16:creationId xmlns:a16="http://schemas.microsoft.com/office/drawing/2014/main" id="{D95DAC11-DC4F-4FAB-887F-124C1C827D8B}"/>
                </a:ext>
              </a:extLst>
            </p:cNvPr>
            <p:cNvSpPr/>
            <p:nvPr/>
          </p:nvSpPr>
          <p:spPr>
            <a:xfrm rot="4409434">
              <a:off x="109348" y="337079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20646C0-8255-4762-8A4B-ACDD18DDF32F}"/>
                </a:ext>
              </a:extLst>
            </p:cNvPr>
            <p:cNvSpPr/>
            <p:nvPr/>
          </p:nvSpPr>
          <p:spPr>
            <a:xfrm>
              <a:off x="205672" y="3467117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3600" b="1" kern="0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</p:grp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F7764FC0-0D1D-43F5-9A36-E687B3F9A268}"/>
              </a:ext>
            </a:extLst>
          </p:cNvPr>
          <p:cNvSpPr txBox="1">
            <a:spLocks/>
          </p:cNvSpPr>
          <p:nvPr/>
        </p:nvSpPr>
        <p:spPr>
          <a:xfrm>
            <a:off x="1187625" y="2448762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Adding Action Links to an Analysis</a:t>
            </a:r>
            <a:endParaRPr lang="en-US" dirty="0"/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52252BCB-C4F0-47E9-B9D0-B4365E0B1498}"/>
              </a:ext>
            </a:extLst>
          </p:cNvPr>
          <p:cNvSpPr txBox="1">
            <a:spLocks/>
          </p:cNvSpPr>
          <p:nvPr/>
        </p:nvSpPr>
        <p:spPr>
          <a:xfrm>
            <a:off x="1194794" y="3132897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Views, Layouts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Formatting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9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About Views and Layouts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times when a different view and layout of an analysis is helpful in examining the results and interpreting </a:t>
            </a:r>
            <a:r>
              <a:rPr lang="en-US" dirty="0" smtClean="0"/>
              <a:t>them</a:t>
            </a:r>
          </a:p>
          <a:p>
            <a:endParaRPr lang="en-US" dirty="0" smtClean="0"/>
          </a:p>
          <a:p>
            <a:r>
              <a:rPr lang="en-US" dirty="0" smtClean="0"/>
              <a:t>We’ll use an example from the “out-of-the-box” set of </a:t>
            </a:r>
            <a:r>
              <a:rPr lang="en-US" dirty="0" smtClean="0"/>
              <a:t>analyses</a:t>
            </a:r>
          </a:p>
          <a:p>
            <a:endParaRPr lang="en-US" dirty="0" smtClean="0"/>
          </a:p>
          <a:p>
            <a:r>
              <a:rPr lang="en-US" dirty="0" smtClean="0"/>
              <a:t>Open Shared Folders &gt; Alma &gt; Inventory &gt; Reports &gt; </a:t>
            </a:r>
            <a:r>
              <a:rPr lang="en-US" i="1" dirty="0" smtClean="0"/>
              <a:t>Physical Inventory Count</a:t>
            </a:r>
          </a:p>
        </p:txBody>
      </p:sp>
    </p:spTree>
    <p:extLst>
      <p:ext uri="{BB962C8B-B14F-4D97-AF65-F5344CB8AC3E}">
        <p14:creationId xmlns:p14="http://schemas.microsoft.com/office/powerpoint/2010/main" val="3017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Physical Inventory Count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1628801"/>
            <a:ext cx="5362145" cy="4106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5" y="1643287"/>
            <a:ext cx="3058761" cy="3344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49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Physical Inventory Count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588" y="1589981"/>
            <a:ext cx="4087877" cy="4106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283"/>
          <a:stretch/>
        </p:blipFill>
        <p:spPr>
          <a:xfrm>
            <a:off x="457200" y="1666211"/>
            <a:ext cx="3082042" cy="3954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85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Physical Inventory Count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700809"/>
            <a:ext cx="2842189" cy="3679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633" y="1576867"/>
            <a:ext cx="4607900" cy="4282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35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Count of Items Loaned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205" y="1624728"/>
            <a:ext cx="6593593" cy="4252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83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 Begin With This Analysis and…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030" y="1628801"/>
            <a:ext cx="6950230" cy="4236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19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Count of Items Loaned with Bar Graph - Vertical</a:t>
            </a:r>
            <a:endParaRPr lang="en-CA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625" y="1601298"/>
            <a:ext cx="6052750" cy="4275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92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Count of Items Loaned with Bar Graph - Vertical</a:t>
            </a:r>
            <a:endParaRPr lang="en-CA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52" y="1714354"/>
            <a:ext cx="7874296" cy="3802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08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686800" cy="768085"/>
          </a:xfrm>
        </p:spPr>
        <p:txBody>
          <a:bodyPr>
            <a:noAutofit/>
          </a:bodyPr>
          <a:lstStyle/>
          <a:p>
            <a:r>
              <a:rPr lang="en-US" sz="3200" dirty="0" smtClean="0"/>
              <a:t>Count of Items Loaned with Bar Graph - Vertical</a:t>
            </a:r>
            <a:endParaRPr lang="en-CA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777" y="1628801"/>
            <a:ext cx="6780447" cy="4221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4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About Formatting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5281"/>
            <a:ext cx="8056695" cy="3619345"/>
          </a:xfrm>
        </p:spPr>
        <p:txBody>
          <a:bodyPr>
            <a:normAutofit/>
          </a:bodyPr>
          <a:lstStyle/>
          <a:p>
            <a:r>
              <a:rPr lang="en-US" dirty="0" smtClean="0"/>
              <a:t>From time to time, </a:t>
            </a:r>
            <a:r>
              <a:rPr lang="en-US" dirty="0"/>
              <a:t>you or another individual are planning to regularly export the results of an analysis and you want to minimize how much </a:t>
            </a:r>
            <a:r>
              <a:rPr lang="en-US" dirty="0" smtClean="0"/>
              <a:t>additional formatting </a:t>
            </a:r>
            <a:r>
              <a:rPr lang="en-US" dirty="0"/>
              <a:t>needs to be done after the export is complete</a:t>
            </a:r>
          </a:p>
          <a:p>
            <a:endParaRPr lang="en-US" dirty="0"/>
          </a:p>
        </p:txBody>
      </p:sp>
      <p:pic>
        <p:nvPicPr>
          <p:cNvPr id="1026" name="Picture 2" descr="Image result for formatting exc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10" y="3429000"/>
            <a:ext cx="4321674" cy="235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0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Print and Export Options 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8539" y="1180884"/>
            <a:ext cx="8228585" cy="18319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Open the analysis, Fulfillment &gt; Reports &gt; General Circulation Statistics</a:t>
            </a:r>
          </a:p>
          <a:p>
            <a:r>
              <a:rPr lang="en-US" dirty="0" smtClean="0"/>
              <a:t>Remove the columns, </a:t>
            </a:r>
            <a:r>
              <a:rPr lang="en-US" i="1" dirty="0" smtClean="0"/>
              <a:t>Reading Room At Shelf</a:t>
            </a:r>
            <a:r>
              <a:rPr lang="en-US" dirty="0" smtClean="0"/>
              <a:t> and </a:t>
            </a:r>
            <a:r>
              <a:rPr lang="en-US" i="1" dirty="0" smtClean="0"/>
              <a:t>Reading Room At User</a:t>
            </a:r>
          </a:p>
          <a:p>
            <a:r>
              <a:rPr lang="en-US" dirty="0" smtClean="0"/>
              <a:t>Save a local copy of the analysis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34" y="3356993"/>
            <a:ext cx="8638335" cy="2183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56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Print and Export Options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29" y="1844825"/>
            <a:ext cx="8627942" cy="1212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61" y="3826402"/>
            <a:ext cx="8619279" cy="1186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385" y="2451205"/>
            <a:ext cx="991001" cy="1991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4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Print and Export Options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02" y="1772817"/>
            <a:ext cx="8801194" cy="2390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V="1">
            <a:off x="457200" y="1988840"/>
            <a:ext cx="658416" cy="57606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1" y="1772816"/>
            <a:ext cx="3058761" cy="3754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870" y="1566520"/>
            <a:ext cx="3049232" cy="4364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65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Print and Export Options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1" y="1628801"/>
            <a:ext cx="8818519" cy="2390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42" t="14721"/>
          <a:stretch/>
        </p:blipFill>
        <p:spPr>
          <a:xfrm>
            <a:off x="232470" y="4221088"/>
            <a:ext cx="8705770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162740" y="1916832"/>
            <a:ext cx="294460" cy="648072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8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Formatting Rows 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5" y="1609856"/>
            <a:ext cx="8228585" cy="883041"/>
          </a:xfrm>
        </p:spPr>
        <p:txBody>
          <a:bodyPr/>
          <a:lstStyle/>
          <a:p>
            <a:r>
              <a:rPr lang="en-US" dirty="0" smtClean="0"/>
              <a:t>Open the analysis, </a:t>
            </a:r>
            <a:r>
              <a:rPr lang="en-US" i="1" dirty="0" smtClean="0"/>
              <a:t>Funds Expenditure &gt; Reports &gt; Detailed Expenditures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7" y="2503874"/>
            <a:ext cx="8363209" cy="3013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7884368" y="2492896"/>
            <a:ext cx="811761" cy="21602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28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Formatting Rows 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337" y="1556792"/>
            <a:ext cx="1152991" cy="285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48" y="1844825"/>
            <a:ext cx="3364808" cy="3028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Straight Arrow Connector 6"/>
          <p:cNvCxnSpPr>
            <a:stCxn id="4" idx="1"/>
          </p:cNvCxnSpPr>
          <p:nvPr/>
        </p:nvCxnSpPr>
        <p:spPr>
          <a:xfrm flipH="1">
            <a:off x="1187624" y="1699726"/>
            <a:ext cx="2838712" cy="214941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1" y="1052736"/>
            <a:ext cx="3565265" cy="2956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 flipV="1">
            <a:off x="4572001" y="1251842"/>
            <a:ext cx="933107" cy="44788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084169" y="2780928"/>
            <a:ext cx="2281861" cy="216024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382" y="3469762"/>
            <a:ext cx="3724915" cy="2551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3" name="Straight Arrow Connector 22"/>
          <p:cNvCxnSpPr/>
          <p:nvPr/>
        </p:nvCxnSpPr>
        <p:spPr>
          <a:xfrm flipH="1">
            <a:off x="4769151" y="2978990"/>
            <a:ext cx="2442877" cy="59402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2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…These Results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489" y="1628488"/>
            <a:ext cx="6613023" cy="4392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50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960" y="78787"/>
            <a:ext cx="8291264" cy="76808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Formatting Rows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39" y="1730325"/>
            <a:ext cx="8298125" cy="3397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98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Formatting Columns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5" y="4602851"/>
            <a:ext cx="8228585" cy="892661"/>
          </a:xfrm>
        </p:spPr>
        <p:txBody>
          <a:bodyPr/>
          <a:lstStyle/>
          <a:p>
            <a:r>
              <a:rPr lang="en-US" dirty="0"/>
              <a:t>Open </a:t>
            </a:r>
            <a:r>
              <a:rPr lang="en-US" dirty="0" smtClean="0"/>
              <a:t>any </a:t>
            </a:r>
            <a:r>
              <a:rPr lang="en-US" dirty="0"/>
              <a:t>analysis and locate the column to modify</a:t>
            </a:r>
          </a:p>
          <a:p>
            <a:r>
              <a:rPr lang="en-US" dirty="0"/>
              <a:t>Click on the </a:t>
            </a:r>
            <a:r>
              <a:rPr lang="en-US" i="1" dirty="0"/>
              <a:t>Options</a:t>
            </a:r>
            <a:r>
              <a:rPr lang="en-US" dirty="0"/>
              <a:t> menu and select </a:t>
            </a:r>
            <a:r>
              <a:rPr lang="en-US" i="1" dirty="0"/>
              <a:t>Column Properties</a:t>
            </a:r>
            <a:endParaRPr lang="en-CA" dirty="0"/>
          </a:p>
          <a:p>
            <a:endParaRPr lang="en-CA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833327" y="1666406"/>
            <a:ext cx="5477346" cy="2842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31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Formatting Columns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1487" y="1556793"/>
            <a:ext cx="4217241" cy="42912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3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Other Formatting Options - Columns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21" y="1697674"/>
            <a:ext cx="8324159" cy="3963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10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Formatting Columns – Another Way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5" y="1609856"/>
            <a:ext cx="8228585" cy="523001"/>
          </a:xfrm>
        </p:spPr>
        <p:txBody>
          <a:bodyPr/>
          <a:lstStyle/>
          <a:p>
            <a:r>
              <a:rPr lang="en-US" dirty="0" smtClean="0"/>
              <a:t>Go to the Layout View for the </a:t>
            </a:r>
            <a:r>
              <a:rPr lang="en-US" i="1" dirty="0" smtClean="0"/>
              <a:t>Detailed Expenditures</a:t>
            </a:r>
            <a:r>
              <a:rPr lang="en-US" dirty="0" smtClean="0"/>
              <a:t> analysis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64" y="2276872"/>
            <a:ext cx="8102875" cy="1939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1259633" y="2636912"/>
            <a:ext cx="1152128" cy="1512168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008" y="2290946"/>
            <a:ext cx="3708449" cy="365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Importing Formatting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45" y="1700809"/>
            <a:ext cx="4030704" cy="2048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66" y="3843725"/>
            <a:ext cx="2382213" cy="1858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536" y="1700808"/>
            <a:ext cx="4810960" cy="3987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192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Importing Formatting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8436"/>
          <a:stretch/>
        </p:blipFill>
        <p:spPr>
          <a:xfrm>
            <a:off x="2627785" y="1628801"/>
            <a:ext cx="2886725" cy="2329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628800"/>
            <a:ext cx="2008146" cy="2496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9582" y="1628801"/>
            <a:ext cx="2715723" cy="2467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6993478" y="2096620"/>
            <a:ext cx="1118349" cy="23899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25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Importing Formatting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1628801"/>
            <a:ext cx="4461235" cy="4062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5" y="1662160"/>
            <a:ext cx="2429857" cy="3134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4931876"/>
            <a:ext cx="367240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Save the analysis as </a:t>
            </a:r>
            <a:r>
              <a:rPr lang="en-US" b="1" i="1" dirty="0"/>
              <a:t>Formatting.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4954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Importing Formatting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203" y="1646440"/>
            <a:ext cx="6319592" cy="4158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H="1">
            <a:off x="3563888" y="1637204"/>
            <a:ext cx="485808" cy="533777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93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Importing Formatting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940" y="1628801"/>
            <a:ext cx="5414120" cy="3984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15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Regular Expression Syntax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312053" y="5694710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5" y="3563725"/>
            <a:ext cx="8228585" cy="2157987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“n” is the column number (occurrence of the value between the semicolons)</a:t>
            </a:r>
          </a:p>
          <a:p>
            <a:r>
              <a:rPr lang="en-US" dirty="0"/>
              <a:t>The “Column”. </a:t>
            </a:r>
            <a:r>
              <a:rPr lang="en-US" dirty="0" smtClean="0"/>
              <a:t>“Name</a:t>
            </a:r>
            <a:r>
              <a:rPr lang="en-US" dirty="0"/>
              <a:t>” is how the column appears by default when </a:t>
            </a:r>
            <a:r>
              <a:rPr lang="en-US" dirty="0" smtClean="0"/>
              <a:t>editing the formula</a:t>
            </a:r>
            <a:endParaRPr lang="en-US" dirty="0"/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12273" y="1844824"/>
            <a:ext cx="754757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Evaluate('regexp_substr(%1,''[^\;]+'', </a:t>
            </a:r>
            <a:r>
              <a:rPr lang="en-US" dirty="0"/>
              <a:t>1,</a:t>
            </a:r>
            <a:r>
              <a:rPr lang="en-US" dirty="0">
                <a:solidFill>
                  <a:schemeClr val="accent3"/>
                </a:solidFill>
              </a:rPr>
              <a:t>n</a:t>
            </a:r>
            <a:r>
              <a:rPr lang="en-US" dirty="0"/>
              <a:t>)',</a:t>
            </a:r>
            <a:r>
              <a:rPr lang="en-US" dirty="0"/>
              <a:t>REPLACE </a:t>
            </a:r>
            <a:r>
              <a:rPr lang="en-US" dirty="0">
                <a:solidFill>
                  <a:srgbClr val="0070C0"/>
                </a:solidFill>
              </a:rPr>
              <a:t>“Column”. “Name”</a:t>
            </a:r>
            <a:r>
              <a:rPr lang="en-US" dirty="0"/>
              <a:t>,';','\;'))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9303" y="2627364"/>
            <a:ext cx="209737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Occurrence of value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1" y="2504186"/>
            <a:ext cx="256577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Name of column as it appears in “edit formula”</a:t>
            </a:r>
            <a:endParaRPr lang="en-US" dirty="0"/>
          </a:p>
        </p:txBody>
      </p:sp>
      <p:cxnSp>
        <p:nvCxnSpPr>
          <p:cNvPr id="14" name="Curved Connector 13"/>
          <p:cNvCxnSpPr>
            <a:stCxn id="8" idx="0"/>
            <a:endCxn id="5" idx="2"/>
          </p:cNvCxnSpPr>
          <p:nvPr/>
        </p:nvCxnSpPr>
        <p:spPr>
          <a:xfrm rot="5400000" flipH="1" flipV="1">
            <a:off x="3660421" y="1701724"/>
            <a:ext cx="413208" cy="1438072"/>
          </a:xfrm>
          <a:prstGeom prst="curvedConnector3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0"/>
          </p:cNvCxnSpPr>
          <p:nvPr/>
        </p:nvCxnSpPr>
        <p:spPr>
          <a:xfrm flipV="1">
            <a:off x="6214930" y="2214157"/>
            <a:ext cx="13254" cy="2900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8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Importing Formatting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28" y="1670390"/>
            <a:ext cx="8311142" cy="3774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28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Conditional Formatting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Comprises a way to apply formatting </a:t>
            </a:r>
            <a:r>
              <a:rPr lang="en-US" sz="2800" dirty="0"/>
              <a:t>only when </a:t>
            </a:r>
            <a:r>
              <a:rPr lang="en-US" sz="2800" dirty="0"/>
              <a:t>a specific condition is met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Applied by </a:t>
            </a:r>
          </a:p>
          <a:p>
            <a:pPr lvl="1"/>
            <a:r>
              <a:rPr lang="en-US" sz="2800" dirty="0"/>
              <a:t>Selecting one or more columns</a:t>
            </a:r>
          </a:p>
          <a:p>
            <a:pPr lvl="1"/>
            <a:r>
              <a:rPr lang="en-US" sz="2800" dirty="0"/>
              <a:t>Specifying the condition to meet </a:t>
            </a:r>
          </a:p>
          <a:p>
            <a:pPr lvl="1"/>
            <a:r>
              <a:rPr lang="en-US" sz="2800" dirty="0"/>
              <a:t>Modifying the formatting that should </a:t>
            </a:r>
            <a:r>
              <a:rPr lang="en-US" sz="2800" dirty="0"/>
              <a:t>display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9758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Conditional Formatting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37" y="1699864"/>
            <a:ext cx="8533727" cy="2978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77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Conditional Formatting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8094"/>
          <a:stretch/>
        </p:blipFill>
        <p:spPr>
          <a:xfrm>
            <a:off x="3359962" y="1683862"/>
            <a:ext cx="5604527" cy="3401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7164"/>
          <a:stretch/>
        </p:blipFill>
        <p:spPr>
          <a:xfrm>
            <a:off x="251520" y="2276872"/>
            <a:ext cx="2880320" cy="1981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5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Conditional Formatting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649" y="1651785"/>
            <a:ext cx="3808677" cy="3944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69814"/>
            <a:ext cx="4415956" cy="3908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91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Conditional Formatting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8" y="1758120"/>
            <a:ext cx="8337745" cy="3716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88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Regular Expression – ISBN 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5" y="1609856"/>
            <a:ext cx="8228585" cy="955049"/>
          </a:xfrm>
        </p:spPr>
        <p:txBody>
          <a:bodyPr/>
          <a:lstStyle/>
          <a:p>
            <a:r>
              <a:rPr lang="en-US" dirty="0" smtClean="0"/>
              <a:t>To establish the display of the first ISBN, the regular expression will be: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007604" y="2884365"/>
            <a:ext cx="712879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2400" dirty="0"/>
              <a:t>Evaluate('regexp_substr(%1,''[^\;]+'', 1,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400" dirty="0"/>
              <a:t>)',</a:t>
            </a:r>
            <a:r>
              <a:rPr lang="en-US" sz="2400" dirty="0"/>
              <a:t>REPLACE(</a:t>
            </a:r>
            <a:r>
              <a:rPr lang="en-US" sz="2400" dirty="0">
                <a:solidFill>
                  <a:srgbClr val="EE3A43"/>
                </a:solidFill>
              </a:rPr>
              <a:t>"</a:t>
            </a:r>
            <a:r>
              <a:rPr lang="en-US" sz="2400" dirty="0">
                <a:solidFill>
                  <a:srgbClr val="EE3A43"/>
                </a:solidFill>
              </a:rPr>
              <a:t>Bibliographic Details"."ISBN"</a:t>
            </a:r>
            <a:r>
              <a:rPr lang="en-US" sz="2400" dirty="0"/>
              <a:t>,';','\;'))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5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Building the Analysis</a:t>
            </a:r>
            <a:endParaRPr lang="en-C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5" y="1609856"/>
            <a:ext cx="8228585" cy="883041"/>
          </a:xfrm>
        </p:spPr>
        <p:txBody>
          <a:bodyPr/>
          <a:lstStyle/>
          <a:p>
            <a:r>
              <a:rPr lang="en-US" dirty="0" smtClean="0"/>
              <a:t>On the criteria tab, add the ISBN column for as many times as you want to display a separate column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60" y="2505032"/>
            <a:ext cx="7623081" cy="2868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82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 Libris_Main Them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Orang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Blu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Red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10009</TotalTime>
  <Words>2345</Words>
  <Application>Microsoft Office PowerPoint</Application>
  <PresentationFormat>On-screen Show (4:3)</PresentationFormat>
  <Paragraphs>340</Paragraphs>
  <Slides>75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Arial</vt:lpstr>
      <vt:lpstr>Calibri</vt:lpstr>
      <vt:lpstr>1_Ex Libris_Main Theme</vt:lpstr>
      <vt:lpstr>2_Ex Libris Orange</vt:lpstr>
      <vt:lpstr>3_Ex Libris Blue</vt:lpstr>
      <vt:lpstr>4_Ex Libris Red</vt:lpstr>
      <vt:lpstr>Advanced Analytics</vt:lpstr>
      <vt:lpstr>Agenda</vt:lpstr>
      <vt:lpstr>Introduction</vt:lpstr>
      <vt:lpstr>Introduction</vt:lpstr>
      <vt:lpstr>We Begin With This Analysis and…</vt:lpstr>
      <vt:lpstr>…These Results</vt:lpstr>
      <vt:lpstr>Regular Expression Syntax</vt:lpstr>
      <vt:lpstr>Regular Expression – ISBN </vt:lpstr>
      <vt:lpstr>Building the Analysis</vt:lpstr>
      <vt:lpstr>Building the Analysis</vt:lpstr>
      <vt:lpstr>Building the Analysis</vt:lpstr>
      <vt:lpstr>Edit Formula Step 1</vt:lpstr>
      <vt:lpstr>Edit Formula Step 1</vt:lpstr>
      <vt:lpstr>Edit Formula Steps III</vt:lpstr>
      <vt:lpstr>Edit Formula Steps IV</vt:lpstr>
      <vt:lpstr>What the Analysis Looks Like at This Point</vt:lpstr>
      <vt:lpstr>Adding the Formula to All ISBN Columns</vt:lpstr>
      <vt:lpstr>Adding the Formula to All ISBN Columns</vt:lpstr>
      <vt:lpstr>Adding the Formula to All ISBN Columns</vt:lpstr>
      <vt:lpstr>When Complete, We Have…</vt:lpstr>
      <vt:lpstr>Agenda</vt:lpstr>
      <vt:lpstr>Introduction</vt:lpstr>
      <vt:lpstr>Introduction</vt:lpstr>
      <vt:lpstr>The Master Query</vt:lpstr>
      <vt:lpstr>The Master Query</vt:lpstr>
      <vt:lpstr>The Master Query</vt:lpstr>
      <vt:lpstr>The Master Query</vt:lpstr>
      <vt:lpstr>The Master Query</vt:lpstr>
      <vt:lpstr>The Master Query</vt:lpstr>
      <vt:lpstr>The Details Query</vt:lpstr>
      <vt:lpstr>The Details Query</vt:lpstr>
      <vt:lpstr>The Details Query</vt:lpstr>
      <vt:lpstr>The Details Query</vt:lpstr>
      <vt:lpstr>The Details Query</vt:lpstr>
      <vt:lpstr>The Details Query</vt:lpstr>
      <vt:lpstr>Return to the Master Query</vt:lpstr>
      <vt:lpstr>More on the Master Query</vt:lpstr>
      <vt:lpstr>More on the Master Query</vt:lpstr>
      <vt:lpstr>More on the Master Query</vt:lpstr>
      <vt:lpstr>More on the Master Query</vt:lpstr>
      <vt:lpstr>More on the Master Query</vt:lpstr>
      <vt:lpstr>More on the Master Query</vt:lpstr>
      <vt:lpstr>Results from Details Query</vt:lpstr>
      <vt:lpstr>Agenda</vt:lpstr>
      <vt:lpstr>About Views and Layouts</vt:lpstr>
      <vt:lpstr>Physical Inventory Count</vt:lpstr>
      <vt:lpstr>Physical Inventory Count</vt:lpstr>
      <vt:lpstr>Physical Inventory Count</vt:lpstr>
      <vt:lpstr>Count of Items Loaned</vt:lpstr>
      <vt:lpstr>Count of Items Loaned with Bar Graph - Vertical</vt:lpstr>
      <vt:lpstr>Count of Items Loaned with Bar Graph - Vertical</vt:lpstr>
      <vt:lpstr>Count of Items Loaned with Bar Graph - Vertical</vt:lpstr>
      <vt:lpstr>About Formatting</vt:lpstr>
      <vt:lpstr>Print and Export Options </vt:lpstr>
      <vt:lpstr>Print and Export Options</vt:lpstr>
      <vt:lpstr>Print and Export Options</vt:lpstr>
      <vt:lpstr>Print and Export Options</vt:lpstr>
      <vt:lpstr>Formatting Rows </vt:lpstr>
      <vt:lpstr>Formatting Rows </vt:lpstr>
      <vt:lpstr>Formatting Rows</vt:lpstr>
      <vt:lpstr>Formatting Columns</vt:lpstr>
      <vt:lpstr>Formatting Columns</vt:lpstr>
      <vt:lpstr>Other Formatting Options - Columns</vt:lpstr>
      <vt:lpstr>Formatting Columns – Another Way</vt:lpstr>
      <vt:lpstr>Importing Formatting</vt:lpstr>
      <vt:lpstr>Importing Formatting</vt:lpstr>
      <vt:lpstr>Importing Formatting</vt:lpstr>
      <vt:lpstr>Importing Formatting</vt:lpstr>
      <vt:lpstr>Importing Formatting</vt:lpstr>
      <vt:lpstr>Importing Formatting</vt:lpstr>
      <vt:lpstr>Conditional Formatting</vt:lpstr>
      <vt:lpstr>Conditional Formatting</vt:lpstr>
      <vt:lpstr>Conditional Formatting</vt:lpstr>
      <vt:lpstr>Conditional Formatting</vt:lpstr>
      <vt:lpstr>Conditional Formatting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Dani G</dc:creator>
  <cp:lastModifiedBy>Megan Drake</cp:lastModifiedBy>
  <cp:revision>310</cp:revision>
  <dcterms:created xsi:type="dcterms:W3CDTF">2015-04-14T20:14:13Z</dcterms:created>
  <dcterms:modified xsi:type="dcterms:W3CDTF">2018-08-09T20:33:07Z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3419619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D7.0.6</vt:lpwstr>
  </property>
</Properties>
</file>