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27"/>
  </p:notesMasterIdLst>
  <p:handoutMasterIdLst>
    <p:handoutMasterId r:id="rId28"/>
  </p:handoutMasterIdLst>
  <p:sldIdLst>
    <p:sldId id="421" r:id="rId8"/>
    <p:sldId id="368" r:id="rId9"/>
    <p:sldId id="502" r:id="rId10"/>
    <p:sldId id="503" r:id="rId11"/>
    <p:sldId id="504" r:id="rId12"/>
    <p:sldId id="505" r:id="rId13"/>
    <p:sldId id="506" r:id="rId14"/>
    <p:sldId id="422" r:id="rId15"/>
    <p:sldId id="423" r:id="rId16"/>
    <p:sldId id="424" r:id="rId17"/>
    <p:sldId id="425" r:id="rId18"/>
    <p:sldId id="426" r:id="rId19"/>
    <p:sldId id="427" r:id="rId20"/>
    <p:sldId id="429" r:id="rId21"/>
    <p:sldId id="430" r:id="rId22"/>
    <p:sldId id="431" r:id="rId23"/>
    <p:sldId id="432" r:id="rId24"/>
    <p:sldId id="433" r:id="rId25"/>
    <p:sldId id="5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133"/>
    <a:srgbClr val="003466"/>
    <a:srgbClr val="EE3A43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78855" autoAdjust="0"/>
  </p:normalViewPr>
  <p:slideViewPr>
    <p:cSldViewPr snapToGrid="0" showGuides="1">
      <p:cViewPr varScale="1">
        <p:scale>
          <a:sx n="62" d="100"/>
          <a:sy n="62" d="100"/>
        </p:scale>
        <p:origin x="1290" y="6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7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Consortia:</a:t>
            </a:r>
            <a:r>
              <a:rPr lang="en-US" baseline="0" dirty="0" smtClean="0"/>
              <a:t>  </a:t>
            </a:r>
            <a:r>
              <a:rPr lang="en-US" dirty="0" smtClean="0"/>
              <a:t>Each Primo institution communicates with its Alma institution for delivery purposes.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1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89260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5995163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74189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5552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99055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89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96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7407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8605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9379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1" y="59111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>
              <a:lnSpc>
                <a:spcPct val="95000"/>
              </a:lnSpc>
              <a:spcAft>
                <a:spcPts val="1200"/>
              </a:spcAft>
              <a:defRPr/>
            </a:pPr>
            <a:r>
              <a:rPr lang="en-US" dirty="0" smtClean="0"/>
              <a:t>Delivery </a:t>
            </a:r>
          </a:p>
          <a:p>
            <a:pPr lvl="1">
              <a:lnSpc>
                <a:spcPct val="95000"/>
              </a:lnSpc>
              <a:spcAft>
                <a:spcPts val="1200"/>
              </a:spcAft>
              <a:defRPr/>
            </a:pPr>
            <a:r>
              <a:rPr lang="en-US" dirty="0"/>
              <a:t>Delivery </a:t>
            </a:r>
            <a:r>
              <a:rPr lang="en-US" dirty="0" smtClean="0"/>
              <a:t>Categories</a:t>
            </a:r>
            <a:endParaRPr lang="en-US" dirty="0"/>
          </a:p>
          <a:p>
            <a:pPr lvl="1">
              <a:lnSpc>
                <a:spcPct val="95000"/>
              </a:lnSpc>
              <a:spcAft>
                <a:spcPts val="1200"/>
              </a:spcAft>
              <a:defRPr/>
            </a:pPr>
            <a:r>
              <a:rPr lang="en-US" dirty="0"/>
              <a:t>Availability </a:t>
            </a:r>
            <a:r>
              <a:rPr lang="en-US" dirty="0" smtClean="0"/>
              <a:t>Statuses</a:t>
            </a:r>
            <a:endParaRPr lang="en-US" dirty="0"/>
          </a:p>
          <a:p>
            <a:pPr lvl="1">
              <a:lnSpc>
                <a:spcPct val="95000"/>
              </a:lnSpc>
              <a:spcAft>
                <a:spcPts val="1200"/>
              </a:spcAft>
              <a:defRPr/>
            </a:pPr>
            <a:r>
              <a:rPr lang="en-US" dirty="0"/>
              <a:t>Links to Data and Services</a:t>
            </a:r>
          </a:p>
          <a:p>
            <a:pPr lvl="1">
              <a:lnSpc>
                <a:spcPct val="95000"/>
              </a:lnSpc>
              <a:spcAft>
                <a:spcPts val="1200"/>
              </a:spcAft>
              <a:defRPr/>
            </a:pPr>
            <a:r>
              <a:rPr lang="en-US" dirty="0" err="1" smtClean="0"/>
              <a:t>Uresolver</a:t>
            </a:r>
            <a:endParaRPr lang="en-US" dirty="0"/>
          </a:p>
          <a:p>
            <a:pPr lvl="1">
              <a:lnSpc>
                <a:spcPct val="95000"/>
              </a:lnSpc>
              <a:spcAft>
                <a:spcPts val="1200"/>
              </a:spcAft>
              <a:defRPr/>
            </a:pP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 It / View </a:t>
            </a:r>
            <a:r>
              <a:rPr lang="en-US" smtClean="0"/>
              <a:t>It 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2454" y="1032168"/>
          <a:ext cx="8698328" cy="341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6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0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Delivery Category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Action – </a:t>
                      </a:r>
                      <a:r>
                        <a:rPr lang="en-US" sz="1800" dirty="0" err="1">
                          <a:effectLst/>
                        </a:rPr>
                        <a:t>GetIt</a:t>
                      </a:r>
                      <a:r>
                        <a:rPr lang="en-US" sz="1800" dirty="0">
                          <a:effectLst/>
                        </a:rPr>
                        <a:t> Link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Action – </a:t>
                      </a:r>
                      <a:r>
                        <a:rPr lang="en-US" sz="1800" dirty="0" err="1">
                          <a:effectLst/>
                        </a:rPr>
                        <a:t>GetIt</a:t>
                      </a:r>
                      <a:r>
                        <a:rPr lang="en-US" sz="1800" dirty="0">
                          <a:effectLst/>
                        </a:rPr>
                        <a:t> Link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0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Alma-P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Create ‘</a:t>
                      </a:r>
                      <a:r>
                        <a:rPr lang="en-US" sz="1600" dirty="0" err="1">
                          <a:effectLst/>
                        </a:rPr>
                        <a:t>GetIt</a:t>
                      </a:r>
                      <a:r>
                        <a:rPr lang="en-US" sz="1600" dirty="0">
                          <a:effectLst/>
                        </a:rPr>
                        <a:t>’ tab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Calculate ‘</a:t>
                      </a:r>
                      <a:r>
                        <a:rPr lang="en-US" sz="1600" dirty="0" err="1">
                          <a:effectLst/>
                        </a:rPr>
                        <a:t>GetIt</a:t>
                      </a:r>
                      <a:r>
                        <a:rPr lang="en-US" sz="1600" dirty="0">
                          <a:effectLst/>
                        </a:rPr>
                        <a:t>’ query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0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Alma-E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Alma-D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Remote Search Resource:Alma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Create ‘ViewIt’ tab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Calculate ‘ViewIt’ query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Create ‘</a:t>
                      </a:r>
                      <a:r>
                        <a:rPr lang="en-US" sz="1600" dirty="0" err="1">
                          <a:effectLst/>
                        </a:rPr>
                        <a:t>ViewIt</a:t>
                      </a:r>
                      <a:r>
                        <a:rPr lang="en-US" sz="1600" dirty="0">
                          <a:effectLst/>
                        </a:rPr>
                        <a:t>’ tab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Calculate ‘</a:t>
                      </a:r>
                      <a:r>
                        <a:rPr lang="en-US" sz="1600" dirty="0" err="1">
                          <a:effectLst/>
                        </a:rPr>
                        <a:t>ViewIt</a:t>
                      </a:r>
                      <a:r>
                        <a:rPr lang="en-US" sz="1600" dirty="0">
                          <a:effectLst/>
                        </a:rPr>
                        <a:t>’ query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0786"/>
            <a:ext cx="8229600" cy="533400"/>
          </a:xfrm>
        </p:spPr>
        <p:txBody>
          <a:bodyPr/>
          <a:lstStyle/>
          <a:p>
            <a:r>
              <a:rPr lang="en-US" dirty="0" smtClean="0"/>
              <a:t>Alma Delivery – Delivery 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Availability Statuses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5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 Delivery – Availability Statuses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1020324"/>
            <a:ext cx="8598878" cy="49323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Examples of availability statuses for physical resources:</a:t>
            </a:r>
          </a:p>
          <a:p>
            <a:pPr lvl="2"/>
            <a:r>
              <a:rPr lang="en-US" dirty="0" err="1">
                <a:solidFill>
                  <a:srgbClr val="0033CC"/>
                </a:solidFill>
              </a:rPr>
              <a:t>available_in_institution</a:t>
            </a:r>
            <a:endParaRPr lang="en-US" dirty="0">
              <a:solidFill>
                <a:srgbClr val="0033CC"/>
              </a:solidFill>
            </a:endParaRPr>
          </a:p>
          <a:p>
            <a:pPr lvl="2"/>
            <a:r>
              <a:rPr lang="en-US" dirty="0" err="1">
                <a:solidFill>
                  <a:srgbClr val="0033CC"/>
                </a:solidFill>
              </a:rPr>
              <a:t>available_in_library</a:t>
            </a:r>
            <a:endParaRPr lang="en-US" dirty="0">
              <a:solidFill>
                <a:srgbClr val="0033CC"/>
              </a:solidFill>
            </a:endParaRPr>
          </a:p>
          <a:p>
            <a:pPr lvl="2"/>
            <a:r>
              <a:rPr lang="en-US" dirty="0" err="1">
                <a:solidFill>
                  <a:srgbClr val="0033CC"/>
                </a:solidFill>
              </a:rPr>
              <a:t>unavailable_in_institution</a:t>
            </a:r>
            <a:endParaRPr lang="en-US" dirty="0">
              <a:solidFill>
                <a:srgbClr val="0033CC"/>
              </a:solidFill>
            </a:endParaRPr>
          </a:p>
          <a:p>
            <a:pPr lvl="2"/>
            <a:r>
              <a:rPr lang="en-US" dirty="0" err="1">
                <a:solidFill>
                  <a:srgbClr val="0033CC"/>
                </a:solidFill>
              </a:rPr>
              <a:t>check_holdings_in_library</a:t>
            </a:r>
            <a:endParaRPr lang="en-US" dirty="0">
              <a:solidFill>
                <a:srgbClr val="0033CC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Examples of availability statuses for </a:t>
            </a:r>
            <a:r>
              <a:rPr lang="en-US" dirty="0" smtClean="0"/>
              <a:t>electronic resources</a:t>
            </a:r>
            <a:r>
              <a:rPr lang="en-US" dirty="0"/>
              <a:t>:</a:t>
            </a:r>
          </a:p>
          <a:p>
            <a:pPr lvl="2"/>
            <a:r>
              <a:rPr lang="en-US" dirty="0" err="1" smtClean="0">
                <a:solidFill>
                  <a:srgbClr val="0033CC"/>
                </a:solidFill>
              </a:rPr>
              <a:t>not_restricted</a:t>
            </a:r>
            <a:endParaRPr lang="en-US" dirty="0" smtClean="0">
              <a:solidFill>
                <a:srgbClr val="0033CC"/>
              </a:solidFill>
            </a:endParaRPr>
          </a:p>
          <a:p>
            <a:pPr lvl="2"/>
            <a:r>
              <a:rPr lang="en-US" dirty="0" smtClean="0">
                <a:solidFill>
                  <a:srgbClr val="0033CC"/>
                </a:solidFill>
              </a:rPr>
              <a:t>restricted</a:t>
            </a:r>
          </a:p>
          <a:p>
            <a:pPr lvl="2"/>
            <a:r>
              <a:rPr lang="en-US" dirty="0" err="1" smtClean="0">
                <a:solidFill>
                  <a:srgbClr val="0033CC"/>
                </a:solidFill>
              </a:rPr>
              <a:t>may_be_restricted</a:t>
            </a:r>
            <a:endParaRPr lang="en-US" dirty="0" smtClean="0">
              <a:solidFill>
                <a:srgbClr val="0033CC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rgbClr val="0033CC"/>
              </a:solidFill>
            </a:endParaRPr>
          </a:p>
          <a:p>
            <a:pPr marL="309563" lvl="2" indent="0">
              <a:buNone/>
            </a:pPr>
            <a:endParaRPr lang="en-US" dirty="0">
              <a:solidFill>
                <a:srgbClr val="0033CC"/>
              </a:solidFill>
            </a:endParaRPr>
          </a:p>
          <a:p>
            <a:pPr marL="309563" lvl="2" indent="0">
              <a:buNone/>
            </a:pPr>
            <a:r>
              <a:rPr lang="en-US" sz="2400" b="1" i="1" dirty="0" smtClean="0"/>
              <a:t>Availability statuses are calculated by </a:t>
            </a:r>
            <a:r>
              <a:rPr lang="en-US" sz="2400" b="1" i="1" dirty="0"/>
              <a:t>Primo </a:t>
            </a:r>
            <a:r>
              <a:rPr lang="en-US" sz="2400" b="1" i="1" dirty="0" smtClean="0"/>
              <a:t>on-the-fly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309563" lvl="2" indent="0">
              <a:buNone/>
            </a:pPr>
            <a:endParaRPr lang="en-US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2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4611"/>
            <a:ext cx="7992374" cy="5651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GetIt</a:t>
            </a:r>
            <a:r>
              <a:rPr lang="en-US" b="1" dirty="0"/>
              <a:t>! </a:t>
            </a:r>
            <a:r>
              <a:rPr lang="en-US" b="1" dirty="0" smtClean="0"/>
              <a:t>Link 2 </a:t>
            </a:r>
            <a:r>
              <a:rPr lang="en-US" b="1" dirty="0"/>
              <a:t>Configuration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0786"/>
            <a:ext cx="8229600" cy="533400"/>
          </a:xfrm>
        </p:spPr>
        <p:txBody>
          <a:bodyPr/>
          <a:lstStyle/>
          <a:p>
            <a:r>
              <a:rPr lang="en-US" dirty="0" smtClean="0"/>
              <a:t>Alma Delivery – Availability Statuses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500187"/>
            <a:ext cx="8258175" cy="456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2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Links to Data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55" y="120786"/>
            <a:ext cx="8537497" cy="533400"/>
          </a:xfrm>
        </p:spPr>
        <p:txBody>
          <a:bodyPr/>
          <a:lstStyle/>
          <a:p>
            <a:r>
              <a:rPr lang="en-US" dirty="0" smtClean="0"/>
              <a:t>Alma Delivery – Links to Data and Services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66"/>
            <a:ext cx="9077325" cy="304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55" y="1044651"/>
            <a:ext cx="8122529" cy="5651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GetIt</a:t>
            </a:r>
            <a:r>
              <a:rPr lang="en-US" b="1" dirty="0" smtClean="0"/>
              <a:t> Link 1 / Link 2 Configuration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44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55" y="120786"/>
            <a:ext cx="8537497" cy="533400"/>
          </a:xfrm>
        </p:spPr>
        <p:txBody>
          <a:bodyPr/>
          <a:lstStyle/>
          <a:p>
            <a:r>
              <a:rPr lang="en-US" dirty="0" smtClean="0"/>
              <a:t>Alma Delivery – Links to Data and Services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2116" y="867562"/>
            <a:ext cx="7992374" cy="56515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8032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0795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b="1" kern="0" dirty="0" smtClean="0"/>
              <a:t>Delivery Templates</a:t>
            </a:r>
            <a:endParaRPr lang="en-US" sz="2800" b="1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6088"/>
            <a:ext cx="8947052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 Delivery – Links to Data and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914400"/>
            <a:ext cx="8572500" cy="52720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ViewIt</a:t>
            </a:r>
            <a:r>
              <a:rPr lang="en-US" b="1" dirty="0"/>
              <a:t>: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FF0000"/>
                </a:solidFill>
              </a:rPr>
              <a:t>://na01.alma.exlibrisgroup.com/view/uresolver/TR_INTEGRATION_INST/openurl?</a:t>
            </a:r>
            <a:r>
              <a:rPr lang="en-US" sz="2000" dirty="0"/>
              <a:t>ctx_enc=info:ofi/enc:UTF-8&amp;ctx_id=10_1&amp;ctx_tim=2013-10-23T19%3A07%3A43IST&amp;ctx_ver=Z39.88-2004&amp;url_ctx_fmt=info:ofi/fmt:kev:mtx:ctx&amp;url_ver=Z39.88-2004&amp;rfr_id=info:sid/primo.exlibrisgroup.com-TRAINALMA&amp;req_id=&amp;rft_dat=ie=</a:t>
            </a:r>
            <a:r>
              <a:rPr lang="en-US" sz="2000" b="1" dirty="0">
                <a:solidFill>
                  <a:srgbClr val="0033CC"/>
                </a:solidFill>
              </a:rPr>
              <a:t>TR_INTEGRATION_INST:517506190000521</a:t>
            </a:r>
            <a:r>
              <a:rPr lang="en-US" sz="2000" dirty="0"/>
              <a:t>,language=en_US,view=TRAINALMA&amp;svc_dat=viewit&amp;u.ignore_date_coverage=true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n-US" sz="2000" b="1" dirty="0" err="1" smtClean="0">
                <a:solidFill>
                  <a:srgbClr val="FF0000"/>
                </a:solidFill>
              </a:rPr>
              <a:t>Uresolver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base URL – in red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33CC"/>
                </a:solidFill>
              </a:rPr>
              <a:t>	</a:t>
            </a:r>
            <a:r>
              <a:rPr lang="en-US" sz="2000" b="1" dirty="0" err="1" smtClean="0">
                <a:solidFill>
                  <a:srgbClr val="0033CC"/>
                </a:solidFill>
              </a:rPr>
              <a:t>Alma_institution:IE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en-US" sz="2000" b="1" dirty="0">
                <a:solidFill>
                  <a:srgbClr val="0033CC"/>
                </a:solidFill>
              </a:rPr>
              <a:t>ID – in blue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3738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 Delivery –  Links to Data and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939800"/>
            <a:ext cx="8480230" cy="4984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GetIt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https://na01.alma.exlibrisgroup.com/view/uresolver/TR_INTEGRATION_INST/openurl?</a:t>
            </a:r>
            <a:r>
              <a:rPr lang="en-US" sz="2000" dirty="0" smtClean="0"/>
              <a:t>ctx_enc=info:ofi/enc:UTF-8&amp;ctx_id=10_1&amp;ctx_tim=2013-10-23T19%3A07%3A43IST&amp;ctx_ver=Z39.88-2004&amp;url_ctx_fmt=info:ofi/fmt:kev:mtx:ctx&amp;url_ver=Z39.88-2004&amp;rfr_id=info:sid/primo.exlibrisgroup.com-TRAINALMA&amp;req_id=&amp;rft_dat=ie=</a:t>
            </a:r>
            <a:r>
              <a:rPr lang="en-US" sz="2000" b="1" dirty="0" smtClean="0">
                <a:solidFill>
                  <a:srgbClr val="0033CC"/>
                </a:solidFill>
              </a:rPr>
              <a:t>TR_INTEGRATION_INST:517506190000521</a:t>
            </a:r>
            <a:r>
              <a:rPr lang="en-US" sz="2000" dirty="0" smtClean="0"/>
              <a:t>,language=en_US,view=TRAINALMA&amp;svc_dat=getit&amp;user_ip=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n-US" sz="2000" b="1" dirty="0" err="1" smtClean="0">
                <a:solidFill>
                  <a:srgbClr val="FF0000"/>
                </a:solidFill>
              </a:rPr>
              <a:t>Uresolver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base URL – in red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33CC"/>
                </a:solidFill>
              </a:rPr>
              <a:t>	</a:t>
            </a:r>
            <a:r>
              <a:rPr lang="en-US" sz="2000" b="1" dirty="0" err="1" smtClean="0">
                <a:solidFill>
                  <a:srgbClr val="0033CC"/>
                </a:solidFill>
              </a:rPr>
              <a:t>Alma_institution:IE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en-US" sz="2000" b="1" dirty="0">
                <a:solidFill>
                  <a:srgbClr val="0033CC"/>
                </a:solidFill>
              </a:rPr>
              <a:t>ID – in blue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70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Alma Delivery –  Links to Data and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err="1" smtClean="0"/>
              <a:t>Getit</a:t>
            </a:r>
            <a:r>
              <a:rPr lang="en-US" sz="3200" dirty="0" smtClean="0"/>
              <a:t> Link 1 / Link 2 Labels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9" y="2129522"/>
            <a:ext cx="7399627" cy="338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4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Delivery 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8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Inventory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5292037" cy="232251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Intellectual Entity (IE)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Groups resources by their types:</a:t>
            </a:r>
          </a:p>
          <a:p>
            <a:pPr lvl="2">
              <a:lnSpc>
                <a:spcPct val="90000"/>
              </a:lnSpc>
            </a:pPr>
            <a:r>
              <a:rPr lang="en-US" sz="2400" b="1" dirty="0"/>
              <a:t>P</a:t>
            </a:r>
          </a:p>
          <a:p>
            <a:pPr lvl="2">
              <a:lnSpc>
                <a:spcPct val="90000"/>
              </a:lnSpc>
            </a:pPr>
            <a:r>
              <a:rPr lang="en-US" sz="2400" b="1" dirty="0"/>
              <a:t>E</a:t>
            </a:r>
          </a:p>
          <a:p>
            <a:pPr lvl="2">
              <a:lnSpc>
                <a:spcPct val="90000"/>
              </a:lnSpc>
            </a:pPr>
            <a:r>
              <a:rPr lang="en-US" sz="2400" b="1" dirty="0"/>
              <a:t>D</a:t>
            </a:r>
          </a:p>
          <a:p>
            <a:endParaRPr 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048369" y="2424109"/>
            <a:ext cx="1752600" cy="990600"/>
          </a:xfrm>
          <a:prstGeom prst="flowChartProcess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Verdana" pitchFamily="34" charset="0"/>
                <a:ea typeface="ＭＳ Ｐゴシック" pitchFamily="-80" charset="-128"/>
              </a:rPr>
              <a:t>IE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048369" y="4005259"/>
            <a:ext cx="1752600" cy="990600"/>
          </a:xfrm>
          <a:prstGeom prst="flowChartProcess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0" dirty="0" smtClean="0">
                <a:solidFill>
                  <a:srgbClr val="333333"/>
                </a:solidFill>
                <a:latin typeface="Verdana" pitchFamily="34" charset="0"/>
                <a:ea typeface="ＭＳ Ｐゴシック" pitchFamily="-80" charset="-128"/>
              </a:rPr>
              <a:t>Hol</a:t>
            </a:r>
            <a:r>
              <a:rPr lang="en-US" sz="2000" dirty="0">
                <a:solidFill>
                  <a:srgbClr val="333333"/>
                </a:solidFill>
              </a:rPr>
              <a:t> </a:t>
            </a:r>
            <a:r>
              <a:rPr lang="en-US" sz="2000" dirty="0" smtClean="0">
                <a:solidFill>
                  <a:srgbClr val="333333"/>
                </a:solidFill>
              </a:rPr>
              <a:t>record / </a:t>
            </a:r>
          </a:p>
          <a:p>
            <a:pPr algn="ctr"/>
            <a:r>
              <a:rPr lang="en-US" sz="2000" dirty="0" smtClean="0">
                <a:solidFill>
                  <a:srgbClr val="333333"/>
                </a:solidFill>
              </a:rPr>
              <a:t>Pack. service</a:t>
            </a:r>
            <a:endParaRPr lang="en-US" sz="2000" b="0" dirty="0">
              <a:solidFill>
                <a:srgbClr val="333333"/>
              </a:solidFill>
              <a:latin typeface="Verdana" pitchFamily="34" charset="0"/>
              <a:ea typeface="ＭＳ Ｐゴシック" pitchFamily="-80" charset="-128"/>
            </a:endParaRPr>
          </a:p>
        </p:txBody>
      </p:sp>
      <p:cxnSp>
        <p:nvCxnSpPr>
          <p:cNvPr id="6" name="AutoShape 7"/>
          <p:cNvCxnSpPr>
            <a:cxnSpLocks noChangeShapeType="1"/>
            <a:endCxn id="5" idx="0"/>
          </p:cNvCxnSpPr>
          <p:nvPr/>
        </p:nvCxnSpPr>
        <p:spPr bwMode="auto">
          <a:xfrm>
            <a:off x="6924669" y="3548059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972169" y="900109"/>
            <a:ext cx="1905000" cy="129540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Verdana" pitchFamily="34" charset="0"/>
              </a:rPr>
              <a:t>MMS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6048369" y="1052509"/>
            <a:ext cx="1752600" cy="990600"/>
          </a:xfrm>
          <a:prstGeom prst="flowChartProcess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0" dirty="0">
                <a:latin typeface="Verdana" pitchFamily="34" charset="0"/>
                <a:ea typeface="ＭＳ Ｐゴシック" pitchFamily="-80" charset="-128"/>
              </a:rPr>
              <a:t>MMS Record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972169" y="2347909"/>
            <a:ext cx="1905000" cy="1143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029319" y="5319709"/>
            <a:ext cx="1752600" cy="990600"/>
          </a:xfrm>
          <a:prstGeom prst="flowChartProcess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0" dirty="0" smtClean="0">
                <a:solidFill>
                  <a:srgbClr val="333333"/>
                </a:solidFill>
                <a:latin typeface="Verdana" pitchFamily="34" charset="0"/>
                <a:ea typeface="ＭＳ Ｐゴシック" pitchFamily="-80" charset="-128"/>
              </a:rPr>
              <a:t>Inventory</a:t>
            </a:r>
            <a:endParaRPr lang="en-US" sz="2000" b="0" dirty="0">
              <a:solidFill>
                <a:srgbClr val="333333"/>
              </a:solidFill>
              <a:latin typeface="Verdana" pitchFamily="34" charset="0"/>
              <a:ea typeface="ＭＳ Ｐゴシック" pitchFamily="-80" charset="-128"/>
            </a:endParaRPr>
          </a:p>
        </p:txBody>
      </p:sp>
      <p:cxnSp>
        <p:nvCxnSpPr>
          <p:cNvPr id="11" name="AutoShape 11"/>
          <p:cNvCxnSpPr>
            <a:cxnSpLocks noChangeShapeType="1"/>
          </p:cNvCxnSpPr>
          <p:nvPr/>
        </p:nvCxnSpPr>
        <p:spPr bwMode="auto">
          <a:xfrm flipV="1">
            <a:off x="6924669" y="2043109"/>
            <a:ext cx="0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5219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Print: Book with four copies</a:t>
            </a:r>
            <a:endParaRPr lang="en-US" dirty="0"/>
          </a:p>
        </p:txBody>
      </p:sp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2362200" y="1066800"/>
            <a:ext cx="2971800" cy="136525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048000" y="2895600"/>
            <a:ext cx="2133600" cy="841375"/>
          </a:xfrm>
          <a:prstGeom prst="flowChartProcess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IE – type ‘P’</a:t>
            </a:r>
            <a:endParaRPr lang="en-US" dirty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048000" y="1295400"/>
            <a:ext cx="2133600" cy="838200"/>
          </a:xfrm>
          <a:prstGeom prst="flowChartProcess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i="1" dirty="0">
                <a:latin typeface="Verdana" pitchFamily="34" charset="0"/>
                <a:ea typeface="MS PGothic" pitchFamily="34" charset="-128"/>
              </a:rPr>
              <a:t>Origin of the Species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486693" y="4383881"/>
            <a:ext cx="2438400" cy="760413"/>
          </a:xfrm>
          <a:prstGeom prst="flowChartProcess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Holdings</a:t>
            </a:r>
          </a:p>
          <a:p>
            <a:pPr algn="ctr"/>
            <a:r>
              <a:rPr lang="en-US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Library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990600" y="5791200"/>
            <a:ext cx="1371600" cy="758825"/>
          </a:xfrm>
          <a:prstGeom prst="flowChartProcess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33"/>
                </a:solidFill>
                <a:ea typeface="MS PGothic" pitchFamily="34" charset="-128"/>
              </a:rPr>
              <a:t>Item</a:t>
            </a:r>
          </a:p>
          <a:p>
            <a:pPr algn="ctr"/>
            <a:r>
              <a:rPr lang="en-US" sz="2000" dirty="0">
                <a:solidFill>
                  <a:srgbClr val="333333"/>
                </a:solidFill>
                <a:ea typeface="MS PGothic" pitchFamily="34" charset="-128"/>
              </a:rPr>
              <a:t>Copy 1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819400" y="5791200"/>
            <a:ext cx="1371600" cy="758825"/>
          </a:xfrm>
          <a:prstGeom prst="flowChartProcess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33"/>
                </a:solidFill>
                <a:ea typeface="MS PGothic" pitchFamily="34" charset="-128"/>
              </a:rPr>
              <a:t>Item</a:t>
            </a:r>
          </a:p>
          <a:p>
            <a:pPr algn="ctr"/>
            <a:r>
              <a:rPr lang="en-US" sz="2000" dirty="0">
                <a:solidFill>
                  <a:srgbClr val="333333"/>
                </a:solidFill>
                <a:ea typeface="MS PGothic" pitchFamily="34" charset="-128"/>
              </a:rPr>
              <a:t>Copy 2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419600" y="5794375"/>
            <a:ext cx="1371600" cy="758825"/>
          </a:xfrm>
          <a:prstGeom prst="flowChartProcess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33"/>
                </a:solidFill>
                <a:ea typeface="MS PGothic" pitchFamily="34" charset="-128"/>
              </a:rPr>
              <a:t>Item</a:t>
            </a:r>
          </a:p>
          <a:p>
            <a:pPr algn="ctr"/>
            <a:r>
              <a:rPr lang="en-US" sz="2000" dirty="0">
                <a:solidFill>
                  <a:srgbClr val="333333"/>
                </a:solidFill>
                <a:ea typeface="MS PGothic" pitchFamily="34" charset="-128"/>
              </a:rPr>
              <a:t>Copy 3</a:t>
            </a:r>
          </a:p>
        </p:txBody>
      </p:sp>
      <p:cxnSp>
        <p:nvCxnSpPr>
          <p:cNvPr id="11" name="AutoShape 9"/>
          <p:cNvCxnSpPr>
            <a:cxnSpLocks noChangeShapeType="1"/>
            <a:stCxn id="7" idx="2"/>
            <a:endCxn id="8" idx="0"/>
          </p:cNvCxnSpPr>
          <p:nvPr/>
        </p:nvCxnSpPr>
        <p:spPr bwMode="auto">
          <a:xfrm flipH="1">
            <a:off x="1676400" y="5144294"/>
            <a:ext cx="1029493" cy="64690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0"/>
          <p:cNvCxnSpPr>
            <a:cxnSpLocks noChangeShapeType="1"/>
            <a:stCxn id="7" idx="2"/>
            <a:endCxn id="9" idx="0"/>
          </p:cNvCxnSpPr>
          <p:nvPr/>
        </p:nvCxnSpPr>
        <p:spPr bwMode="auto">
          <a:xfrm>
            <a:off x="2705893" y="5144294"/>
            <a:ext cx="799307" cy="64690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1"/>
          <p:cNvCxnSpPr>
            <a:cxnSpLocks noChangeShapeType="1"/>
            <a:stCxn id="5" idx="0"/>
            <a:endCxn id="6" idx="2"/>
          </p:cNvCxnSpPr>
          <p:nvPr/>
        </p:nvCxnSpPr>
        <p:spPr bwMode="auto">
          <a:xfrm flipV="1">
            <a:off x="4114800" y="2133600"/>
            <a:ext cx="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2"/>
          <p:cNvCxnSpPr>
            <a:cxnSpLocks noChangeShapeType="1"/>
            <a:stCxn id="5" idx="2"/>
            <a:endCxn id="7" idx="0"/>
          </p:cNvCxnSpPr>
          <p:nvPr/>
        </p:nvCxnSpPr>
        <p:spPr bwMode="auto">
          <a:xfrm flipH="1">
            <a:off x="2705893" y="3736975"/>
            <a:ext cx="1408907" cy="6469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4724400" y="4419600"/>
            <a:ext cx="2438400" cy="760413"/>
          </a:xfrm>
          <a:prstGeom prst="flowChartProcess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Holdings</a:t>
            </a:r>
          </a:p>
          <a:p>
            <a:pPr algn="ctr"/>
            <a:r>
              <a:rPr lang="en-US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 Library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6324600" y="5791200"/>
            <a:ext cx="1371600" cy="758825"/>
          </a:xfrm>
          <a:prstGeom prst="flowChartProcess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33"/>
                </a:solidFill>
                <a:ea typeface="MS PGothic" pitchFamily="34" charset="-128"/>
              </a:rPr>
              <a:t>Item</a:t>
            </a:r>
          </a:p>
          <a:p>
            <a:pPr algn="ctr"/>
            <a:r>
              <a:rPr lang="en-US" sz="2000" dirty="0">
                <a:solidFill>
                  <a:srgbClr val="333333"/>
                </a:solidFill>
                <a:ea typeface="MS PGothic" pitchFamily="34" charset="-128"/>
              </a:rPr>
              <a:t>Copy 4</a:t>
            </a:r>
          </a:p>
        </p:txBody>
      </p:sp>
      <p:cxnSp>
        <p:nvCxnSpPr>
          <p:cNvPr id="17" name="AutoShape 15"/>
          <p:cNvCxnSpPr>
            <a:cxnSpLocks noChangeShapeType="1"/>
            <a:stCxn id="5" idx="2"/>
            <a:endCxn id="15" idx="0"/>
          </p:cNvCxnSpPr>
          <p:nvPr/>
        </p:nvCxnSpPr>
        <p:spPr bwMode="auto">
          <a:xfrm>
            <a:off x="4114800" y="3736975"/>
            <a:ext cx="1828800" cy="682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6"/>
          <p:cNvCxnSpPr>
            <a:cxnSpLocks noChangeShapeType="1"/>
            <a:stCxn id="15" idx="2"/>
            <a:endCxn id="10" idx="0"/>
          </p:cNvCxnSpPr>
          <p:nvPr/>
        </p:nvCxnSpPr>
        <p:spPr bwMode="auto">
          <a:xfrm flipH="1">
            <a:off x="5105400" y="5180013"/>
            <a:ext cx="838200" cy="614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7"/>
          <p:cNvCxnSpPr>
            <a:cxnSpLocks noChangeShapeType="1"/>
            <a:stCxn id="15" idx="2"/>
            <a:endCxn id="16" idx="0"/>
          </p:cNvCxnSpPr>
          <p:nvPr/>
        </p:nvCxnSpPr>
        <p:spPr bwMode="auto">
          <a:xfrm>
            <a:off x="5943600" y="5180013"/>
            <a:ext cx="1066800" cy="611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utoShape 20"/>
          <p:cNvSpPr>
            <a:spLocks noChangeArrowheads="1"/>
          </p:cNvSpPr>
          <p:nvPr/>
        </p:nvSpPr>
        <p:spPr bwMode="auto">
          <a:xfrm rot="10800000">
            <a:off x="2438400" y="1219200"/>
            <a:ext cx="534988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BIB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inventory</a:t>
            </a:r>
            <a:endParaRPr lang="en-US" dirty="0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3619500" y="946150"/>
            <a:ext cx="2895600" cy="136525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4229100" y="4375150"/>
            <a:ext cx="2133600" cy="760413"/>
          </a:xfrm>
          <a:prstGeom prst="flowChartProcess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dirty="0">
                <a:solidFill>
                  <a:srgbClr val="333333"/>
                </a:solidFill>
                <a:latin typeface="Verdana" pitchFamily="34" charset="0"/>
                <a:ea typeface="ＭＳ Ｐゴシック" pitchFamily="-80" charset="-128"/>
              </a:rPr>
              <a:t>Service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4457700" y="5670550"/>
            <a:ext cx="1676400" cy="758825"/>
          </a:xfrm>
          <a:prstGeom prst="flowChartProcess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0" dirty="0">
                <a:solidFill>
                  <a:srgbClr val="333333"/>
                </a:solidFill>
                <a:latin typeface="Verdana" pitchFamily="34" charset="0"/>
                <a:ea typeface="ＭＳ Ｐゴシック" pitchFamily="-80" charset="-128"/>
              </a:rPr>
              <a:t>Portfolio</a:t>
            </a:r>
          </a:p>
          <a:p>
            <a:pPr algn="ctr"/>
            <a:r>
              <a:rPr lang="en-US" sz="2000" b="0" dirty="0">
                <a:solidFill>
                  <a:srgbClr val="333333"/>
                </a:solidFill>
                <a:latin typeface="Verdana" pitchFamily="34" charset="0"/>
                <a:ea typeface="ＭＳ Ｐゴシック" pitchFamily="-80" charset="-128"/>
              </a:rPr>
              <a:t>(coverage)</a:t>
            </a:r>
          </a:p>
        </p:txBody>
      </p:sp>
      <p:cxnSp>
        <p:nvCxnSpPr>
          <p:cNvPr id="7" name="AutoShape 20"/>
          <p:cNvCxnSpPr>
            <a:cxnSpLocks noChangeShapeType="1"/>
            <a:stCxn id="5" idx="2"/>
            <a:endCxn id="6" idx="0"/>
          </p:cNvCxnSpPr>
          <p:nvPr/>
        </p:nvCxnSpPr>
        <p:spPr bwMode="auto">
          <a:xfrm>
            <a:off x="5295900" y="5135563"/>
            <a:ext cx="0" cy="5349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21"/>
          <p:cNvCxnSpPr>
            <a:cxnSpLocks noChangeShapeType="1"/>
            <a:stCxn id="12" idx="2"/>
            <a:endCxn id="5" idx="0"/>
          </p:cNvCxnSpPr>
          <p:nvPr/>
        </p:nvCxnSpPr>
        <p:spPr bwMode="auto">
          <a:xfrm>
            <a:off x="5295900" y="3768725"/>
            <a:ext cx="0" cy="606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28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5295900" y="1987550"/>
            <a:ext cx="0" cy="939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4229100" y="1174750"/>
            <a:ext cx="2133600" cy="812800"/>
          </a:xfrm>
          <a:prstGeom prst="flowChartProcess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0" dirty="0">
                <a:latin typeface="Verdana" pitchFamily="34" charset="0"/>
                <a:ea typeface="ＭＳ Ｐゴシック" pitchFamily="-80" charset="-128"/>
              </a:rPr>
              <a:t>Descriptive MD</a:t>
            </a: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 rot="10800000">
            <a:off x="3771900" y="1098550"/>
            <a:ext cx="382588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Verdana" pitchFamily="34" charset="0"/>
              </a:rPr>
              <a:t>MMS</a:t>
            </a: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4229100" y="2927350"/>
            <a:ext cx="2133600" cy="841375"/>
          </a:xfrm>
          <a:prstGeom prst="flowChartProcess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Verdana" pitchFamily="34" charset="0"/>
                <a:ea typeface="ＭＳ Ｐゴシック" pitchFamily="-80" charset="-128"/>
              </a:rPr>
              <a:t>IE – type ‘E’</a:t>
            </a:r>
            <a:endParaRPr lang="en-US" b="0" dirty="0">
              <a:solidFill>
                <a:schemeClr val="bg1"/>
              </a:solidFill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1524000" y="4375150"/>
            <a:ext cx="2324100" cy="760413"/>
          </a:xfrm>
          <a:prstGeom prst="flowChartProcess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dirty="0">
                <a:solidFill>
                  <a:srgbClr val="333333"/>
                </a:solidFill>
                <a:latin typeface="Verdana" pitchFamily="34" charset="0"/>
                <a:ea typeface="ＭＳ Ｐゴシック" pitchFamily="-80" charset="-128"/>
              </a:rPr>
              <a:t>Package Service</a:t>
            </a:r>
          </a:p>
        </p:txBody>
      </p:sp>
      <p:cxnSp>
        <p:nvCxnSpPr>
          <p:cNvPr id="14" name="AutoShape 33"/>
          <p:cNvCxnSpPr>
            <a:cxnSpLocks noChangeShapeType="1"/>
            <a:stCxn id="15" idx="2"/>
          </p:cNvCxnSpPr>
          <p:nvPr/>
        </p:nvCxnSpPr>
        <p:spPr bwMode="auto">
          <a:xfrm flipV="1">
            <a:off x="1524000" y="5135563"/>
            <a:ext cx="762000" cy="1293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AutoShape 34"/>
          <p:cNvSpPr>
            <a:spLocks noChangeArrowheads="1"/>
          </p:cNvSpPr>
          <p:nvPr/>
        </p:nvSpPr>
        <p:spPr bwMode="auto">
          <a:xfrm>
            <a:off x="533400" y="5588000"/>
            <a:ext cx="1981200" cy="841375"/>
          </a:xfrm>
          <a:prstGeom prst="flowChartProcess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Verdana" pitchFamily="34" charset="0"/>
                <a:ea typeface="ＭＳ Ｐゴシック" pitchFamily="-80" charset="-128"/>
              </a:rPr>
              <a:t>Package</a:t>
            </a:r>
          </a:p>
        </p:txBody>
      </p:sp>
      <p:cxnSp>
        <p:nvCxnSpPr>
          <p:cNvPr id="16" name="AutoShape 35"/>
          <p:cNvCxnSpPr>
            <a:cxnSpLocks noChangeShapeType="1"/>
            <a:stCxn id="13" idx="3"/>
            <a:endCxn id="5" idx="1"/>
          </p:cNvCxnSpPr>
          <p:nvPr/>
        </p:nvCxnSpPr>
        <p:spPr bwMode="auto">
          <a:xfrm>
            <a:off x="3848100" y="4755357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120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and Electronic inventory</a:t>
            </a:r>
            <a:endParaRPr lang="en-US" dirty="0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3111500" y="1009650"/>
            <a:ext cx="2895600" cy="136525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2552700" y="4375150"/>
            <a:ext cx="2133600" cy="760413"/>
          </a:xfrm>
          <a:prstGeom prst="flowChartProcess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dirty="0">
                <a:solidFill>
                  <a:srgbClr val="333333"/>
                </a:solidFill>
                <a:latin typeface="Verdana" pitchFamily="34" charset="0"/>
                <a:ea typeface="ＭＳ Ｐゴシック" pitchFamily="-80" charset="-128"/>
              </a:rPr>
              <a:t>Service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2781300" y="5834062"/>
            <a:ext cx="1676400" cy="758825"/>
          </a:xfrm>
          <a:prstGeom prst="flowChartProcess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0" dirty="0">
                <a:solidFill>
                  <a:srgbClr val="333333"/>
                </a:solidFill>
                <a:latin typeface="Verdana" pitchFamily="34" charset="0"/>
                <a:ea typeface="ＭＳ Ｐゴシック" pitchFamily="-80" charset="-128"/>
              </a:rPr>
              <a:t>Portfolio</a:t>
            </a:r>
          </a:p>
          <a:p>
            <a:pPr algn="ctr"/>
            <a:r>
              <a:rPr lang="en-US" sz="2000" b="0" dirty="0">
                <a:solidFill>
                  <a:srgbClr val="333333"/>
                </a:solidFill>
                <a:latin typeface="Verdana" pitchFamily="34" charset="0"/>
                <a:ea typeface="ＭＳ Ｐゴシック" pitchFamily="-80" charset="-128"/>
              </a:rPr>
              <a:t>(coverage)</a:t>
            </a:r>
          </a:p>
        </p:txBody>
      </p:sp>
      <p:cxnSp>
        <p:nvCxnSpPr>
          <p:cNvPr id="7" name="AutoShape 20"/>
          <p:cNvCxnSpPr>
            <a:cxnSpLocks noChangeShapeType="1"/>
            <a:stCxn id="5" idx="2"/>
            <a:endCxn id="6" idx="0"/>
          </p:cNvCxnSpPr>
          <p:nvPr/>
        </p:nvCxnSpPr>
        <p:spPr bwMode="auto">
          <a:xfrm>
            <a:off x="3619500" y="5135563"/>
            <a:ext cx="0" cy="69849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21"/>
          <p:cNvCxnSpPr>
            <a:cxnSpLocks noChangeShapeType="1"/>
            <a:stCxn id="12" idx="2"/>
            <a:endCxn id="5" idx="0"/>
          </p:cNvCxnSpPr>
          <p:nvPr/>
        </p:nvCxnSpPr>
        <p:spPr bwMode="auto">
          <a:xfrm>
            <a:off x="3619500" y="3768725"/>
            <a:ext cx="0" cy="606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28"/>
          <p:cNvCxnSpPr>
            <a:cxnSpLocks noChangeShapeType="1"/>
            <a:stCxn id="12" idx="0"/>
          </p:cNvCxnSpPr>
          <p:nvPr/>
        </p:nvCxnSpPr>
        <p:spPr bwMode="auto">
          <a:xfrm flipV="1">
            <a:off x="3619500" y="2374900"/>
            <a:ext cx="838200" cy="5524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3721100" y="1238250"/>
            <a:ext cx="2133600" cy="812800"/>
          </a:xfrm>
          <a:prstGeom prst="flowChartProcess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0" dirty="0">
                <a:latin typeface="Verdana" pitchFamily="34" charset="0"/>
                <a:ea typeface="ＭＳ Ｐゴシック" pitchFamily="-80" charset="-128"/>
              </a:rPr>
              <a:t>Descriptive MD</a:t>
            </a: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 rot="10800000">
            <a:off x="3263900" y="1162050"/>
            <a:ext cx="382588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Verdana" pitchFamily="34" charset="0"/>
              </a:rPr>
              <a:t>MMS</a:t>
            </a: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2552700" y="2927350"/>
            <a:ext cx="2133600" cy="841375"/>
          </a:xfrm>
          <a:prstGeom prst="flowChartProcess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Verdana" pitchFamily="34" charset="0"/>
                <a:ea typeface="ＭＳ Ｐゴシック" pitchFamily="-80" charset="-128"/>
              </a:rPr>
              <a:t>IE – type ‘E’</a:t>
            </a:r>
            <a:endParaRPr lang="en-US" b="0" dirty="0">
              <a:solidFill>
                <a:schemeClr val="bg1"/>
              </a:solidFill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12700" y="4375150"/>
            <a:ext cx="2349500" cy="760413"/>
          </a:xfrm>
          <a:prstGeom prst="flowChartProcess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dirty="0">
                <a:solidFill>
                  <a:srgbClr val="333333"/>
                </a:solidFill>
                <a:latin typeface="Verdana" pitchFamily="34" charset="0"/>
                <a:ea typeface="ＭＳ Ｐゴシック" pitchFamily="-80" charset="-128"/>
              </a:rPr>
              <a:t>Package Service</a:t>
            </a:r>
          </a:p>
        </p:txBody>
      </p:sp>
      <p:cxnSp>
        <p:nvCxnSpPr>
          <p:cNvPr id="14" name="AutoShape 33"/>
          <p:cNvCxnSpPr>
            <a:cxnSpLocks noChangeShapeType="1"/>
            <a:stCxn id="15" idx="2"/>
            <a:endCxn id="13" idx="2"/>
          </p:cNvCxnSpPr>
          <p:nvPr/>
        </p:nvCxnSpPr>
        <p:spPr bwMode="auto">
          <a:xfrm flipH="1" flipV="1">
            <a:off x="1187450" y="5135563"/>
            <a:ext cx="6350" cy="13430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AutoShape 34"/>
          <p:cNvSpPr>
            <a:spLocks noChangeArrowheads="1"/>
          </p:cNvSpPr>
          <p:nvPr/>
        </p:nvSpPr>
        <p:spPr bwMode="auto">
          <a:xfrm>
            <a:off x="203200" y="5948359"/>
            <a:ext cx="1981200" cy="530227"/>
          </a:xfrm>
          <a:prstGeom prst="flowChartProcess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Verdana" pitchFamily="34" charset="0"/>
                <a:ea typeface="ＭＳ Ｐゴシック" pitchFamily="-80" charset="-128"/>
              </a:rPr>
              <a:t>Package</a:t>
            </a:r>
          </a:p>
        </p:txBody>
      </p:sp>
      <p:cxnSp>
        <p:nvCxnSpPr>
          <p:cNvPr id="16" name="AutoShape 35"/>
          <p:cNvCxnSpPr>
            <a:cxnSpLocks noChangeShapeType="1"/>
            <a:stCxn id="13" idx="3"/>
            <a:endCxn id="5" idx="1"/>
          </p:cNvCxnSpPr>
          <p:nvPr/>
        </p:nvCxnSpPr>
        <p:spPr bwMode="auto">
          <a:xfrm>
            <a:off x="2362200" y="4755357"/>
            <a:ext cx="190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5118100" y="2938463"/>
            <a:ext cx="2133600" cy="841375"/>
          </a:xfrm>
          <a:prstGeom prst="flowChartProcess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IE – type ‘P’</a:t>
            </a:r>
            <a:endParaRPr lang="en-US" dirty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5727700" y="5834061"/>
            <a:ext cx="1371600" cy="758825"/>
          </a:xfrm>
          <a:prstGeom prst="flowChartProcess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33"/>
                </a:solidFill>
                <a:latin typeface="Verdana" pitchFamily="34" charset="0"/>
                <a:ea typeface="MS PGothic" pitchFamily="34" charset="-128"/>
              </a:rPr>
              <a:t>Item</a:t>
            </a:r>
          </a:p>
          <a:p>
            <a:pPr algn="ctr"/>
            <a:r>
              <a:rPr lang="en-US" sz="2000" dirty="0">
                <a:solidFill>
                  <a:srgbClr val="333333"/>
                </a:solidFill>
                <a:latin typeface="Verdana" pitchFamily="34" charset="0"/>
                <a:ea typeface="MS PGothic" pitchFamily="34" charset="-128"/>
              </a:rPr>
              <a:t>Copy 3</a:t>
            </a: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6032500" y="4462463"/>
            <a:ext cx="2438400" cy="760413"/>
          </a:xfrm>
          <a:prstGeom prst="flowChartProcess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333333"/>
                </a:solidFill>
                <a:latin typeface="Verdana" pitchFamily="34" charset="0"/>
                <a:ea typeface="MS PGothic" pitchFamily="34" charset="-128"/>
              </a:rPr>
              <a:t>Holdings</a:t>
            </a:r>
          </a:p>
          <a:p>
            <a:pPr algn="ctr"/>
            <a:r>
              <a:rPr lang="en-US" dirty="0">
                <a:solidFill>
                  <a:srgbClr val="333333"/>
                </a:solidFill>
                <a:latin typeface="Verdana" pitchFamily="34" charset="0"/>
                <a:ea typeface="MS PGothic" pitchFamily="34" charset="-128"/>
              </a:rPr>
              <a:t>Law Library</a:t>
            </a: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7632700" y="5813424"/>
            <a:ext cx="1371600" cy="779463"/>
          </a:xfrm>
          <a:prstGeom prst="flowChartProcess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33"/>
                </a:solidFill>
                <a:latin typeface="Verdana" pitchFamily="34" charset="0"/>
                <a:ea typeface="MS PGothic" pitchFamily="34" charset="-128"/>
              </a:rPr>
              <a:t>Item</a:t>
            </a:r>
          </a:p>
          <a:p>
            <a:pPr algn="ctr"/>
            <a:r>
              <a:rPr lang="en-US" sz="2000" dirty="0">
                <a:solidFill>
                  <a:srgbClr val="333333"/>
                </a:solidFill>
                <a:latin typeface="Verdana" pitchFamily="34" charset="0"/>
                <a:ea typeface="MS PGothic" pitchFamily="34" charset="-128"/>
              </a:rPr>
              <a:t>Copy 4</a:t>
            </a:r>
          </a:p>
        </p:txBody>
      </p:sp>
      <p:cxnSp>
        <p:nvCxnSpPr>
          <p:cNvPr id="21" name="AutoShape 15"/>
          <p:cNvCxnSpPr>
            <a:cxnSpLocks noChangeShapeType="1"/>
            <a:stCxn id="17" idx="2"/>
            <a:endCxn id="19" idx="0"/>
          </p:cNvCxnSpPr>
          <p:nvPr/>
        </p:nvCxnSpPr>
        <p:spPr bwMode="auto">
          <a:xfrm>
            <a:off x="6184900" y="3779838"/>
            <a:ext cx="1066800" cy="682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16"/>
          <p:cNvCxnSpPr>
            <a:cxnSpLocks noChangeShapeType="1"/>
            <a:stCxn id="19" idx="2"/>
            <a:endCxn id="18" idx="0"/>
          </p:cNvCxnSpPr>
          <p:nvPr/>
        </p:nvCxnSpPr>
        <p:spPr bwMode="auto">
          <a:xfrm flipH="1">
            <a:off x="6413500" y="5222876"/>
            <a:ext cx="838200" cy="6111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17"/>
          <p:cNvCxnSpPr>
            <a:cxnSpLocks noChangeShapeType="1"/>
            <a:stCxn id="19" idx="2"/>
            <a:endCxn id="20" idx="0"/>
          </p:cNvCxnSpPr>
          <p:nvPr/>
        </p:nvCxnSpPr>
        <p:spPr bwMode="auto">
          <a:xfrm>
            <a:off x="7251700" y="5222876"/>
            <a:ext cx="1066800" cy="5905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28"/>
          <p:cNvCxnSpPr>
            <a:cxnSpLocks noChangeShapeType="1"/>
          </p:cNvCxnSpPr>
          <p:nvPr/>
        </p:nvCxnSpPr>
        <p:spPr bwMode="auto">
          <a:xfrm flipH="1" flipV="1">
            <a:off x="4522788" y="2374901"/>
            <a:ext cx="1509712" cy="55244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657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dirty="0" smtClean="0"/>
              <a:t>Publishing </a:t>
            </a:r>
            <a:r>
              <a:rPr lang="en-US" dirty="0"/>
              <a:t>works at the level of IE</a:t>
            </a:r>
          </a:p>
          <a:p>
            <a:r>
              <a:rPr lang="en-US" dirty="0"/>
              <a:t>Each IE is published as an individual record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 Delivery – Delivery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Alma-specific delivery </a:t>
            </a:r>
            <a:r>
              <a:rPr lang="en-US" dirty="0" smtClean="0"/>
              <a:t>categories</a:t>
            </a:r>
          </a:p>
          <a:p>
            <a:pPr lvl="1"/>
            <a:r>
              <a:rPr lang="en-US" sz="2800" dirty="0" smtClean="0"/>
              <a:t>Local </a:t>
            </a:r>
            <a:r>
              <a:rPr lang="en-US" sz="2800" dirty="0"/>
              <a:t>data:</a:t>
            </a:r>
          </a:p>
          <a:p>
            <a:pPr lvl="2"/>
            <a:r>
              <a:rPr lang="en-US" sz="2400" dirty="0">
                <a:solidFill>
                  <a:srgbClr val="0033CC"/>
                </a:solidFill>
              </a:rPr>
              <a:t>Alma-P</a:t>
            </a:r>
          </a:p>
          <a:p>
            <a:pPr lvl="2"/>
            <a:r>
              <a:rPr lang="en-US" sz="2400" dirty="0">
                <a:solidFill>
                  <a:srgbClr val="0033CC"/>
                </a:solidFill>
              </a:rPr>
              <a:t>Alma-E</a:t>
            </a:r>
          </a:p>
          <a:p>
            <a:pPr lvl="2"/>
            <a:r>
              <a:rPr lang="en-US" sz="2400" dirty="0" smtClean="0">
                <a:solidFill>
                  <a:srgbClr val="0033CC"/>
                </a:solidFill>
              </a:rPr>
              <a:t>Alma-D</a:t>
            </a:r>
          </a:p>
          <a:p>
            <a:pPr marL="914400" lvl="2" indent="0">
              <a:buNone/>
            </a:pPr>
            <a:endParaRPr lang="en-US" dirty="0">
              <a:solidFill>
                <a:srgbClr val="0033CC"/>
              </a:solidFill>
            </a:endParaRPr>
          </a:p>
          <a:p>
            <a:pPr lvl="1"/>
            <a:r>
              <a:rPr lang="en-US" sz="2800" dirty="0"/>
              <a:t>Remote resources (PCI, </a:t>
            </a:r>
            <a:r>
              <a:rPr lang="en-US" sz="2800" dirty="0" err="1"/>
              <a:t>Metalib</a:t>
            </a:r>
            <a:r>
              <a:rPr lang="en-US" sz="2800" dirty="0"/>
              <a:t>, </a:t>
            </a:r>
            <a:r>
              <a:rPr lang="en-US" sz="2800" dirty="0" err="1"/>
              <a:t>Ebsco</a:t>
            </a:r>
            <a:r>
              <a:rPr lang="en-US" sz="2800" dirty="0"/>
              <a:t>, etc.):</a:t>
            </a:r>
          </a:p>
          <a:p>
            <a:pPr lvl="2"/>
            <a:r>
              <a:rPr lang="en-US" sz="2400" dirty="0">
                <a:solidFill>
                  <a:srgbClr val="0033CC"/>
                </a:solidFill>
              </a:rPr>
              <a:t>Remote Search </a:t>
            </a:r>
            <a:r>
              <a:rPr lang="en-US" sz="2400" dirty="0" err="1" smtClean="0">
                <a:solidFill>
                  <a:srgbClr val="0033CC"/>
                </a:solidFill>
              </a:rPr>
              <a:t>Resource:Alma</a:t>
            </a:r>
            <a:endParaRPr lang="en-US" sz="2400" dirty="0" smtClean="0">
              <a:solidFill>
                <a:srgbClr val="0033CC"/>
              </a:solidFill>
            </a:endParaRPr>
          </a:p>
          <a:p>
            <a:pPr lvl="2"/>
            <a:endParaRPr lang="en-US" dirty="0">
              <a:solidFill>
                <a:srgbClr val="0033CC"/>
              </a:solidFill>
            </a:endParaRPr>
          </a:p>
          <a:p>
            <a:pPr marL="309563" lvl="2" indent="0">
              <a:buNone/>
            </a:pPr>
            <a:endParaRPr lang="en-US" dirty="0">
              <a:solidFill>
                <a:srgbClr val="0033CC"/>
              </a:solidFill>
            </a:endParaRPr>
          </a:p>
          <a:p>
            <a:pPr marL="309563" lvl="2" indent="0">
              <a:buNone/>
            </a:pPr>
            <a:r>
              <a:rPr lang="en-US" sz="2400" b="1" i="1" dirty="0" smtClean="0"/>
              <a:t>Delivery Category is created by Primo normalization rules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309563" lvl="2" indent="0">
              <a:buNone/>
            </a:pPr>
            <a:endParaRPr lang="en-US" dirty="0">
              <a:solidFill>
                <a:srgbClr val="0033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0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Each delivery category can be associated with two delivery services:</a:t>
            </a:r>
          </a:p>
          <a:p>
            <a:pPr marL="884238" lvl="2" indent="-342900"/>
            <a:r>
              <a:rPr lang="en-US" sz="2400" dirty="0" err="1" smtClean="0"/>
              <a:t>GetIt</a:t>
            </a:r>
            <a:r>
              <a:rPr lang="en-US" sz="2400" dirty="0" smtClean="0"/>
              <a:t> Link 1</a:t>
            </a:r>
          </a:p>
          <a:p>
            <a:pPr marL="884238" lvl="2" indent="-342900"/>
            <a:r>
              <a:rPr lang="en-US" sz="2400" dirty="0" err="1" smtClean="0"/>
              <a:t>GetIt</a:t>
            </a:r>
            <a:r>
              <a:rPr lang="en-US" sz="2400" dirty="0" smtClean="0"/>
              <a:t> Link 2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68" y="3036277"/>
            <a:ext cx="7158863" cy="171860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0786"/>
            <a:ext cx="8229600" cy="533400"/>
          </a:xfrm>
        </p:spPr>
        <p:txBody>
          <a:bodyPr/>
          <a:lstStyle/>
          <a:p>
            <a:r>
              <a:rPr lang="en-US" dirty="0" smtClean="0"/>
              <a:t>Alma Delivery – Delivery 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25483"/>
      </p:ext>
    </p:extLst>
  </p:cSld>
  <p:clrMapOvr>
    <a:masterClrMapping/>
  </p:clrMapOvr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14911</TotalTime>
  <Words>401</Words>
  <Application>Microsoft Office PowerPoint</Application>
  <PresentationFormat>On-screen Show (4:3)</PresentationFormat>
  <Paragraphs>138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MS PGothic</vt:lpstr>
      <vt:lpstr>MS PGothic</vt:lpstr>
      <vt:lpstr>Arial</vt:lpstr>
      <vt:lpstr>Calibri</vt:lpstr>
      <vt:lpstr>Times New Roman</vt:lpstr>
      <vt:lpstr>Verdana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Get It / View It Delivery</vt:lpstr>
      <vt:lpstr>Delivery Categories</vt:lpstr>
      <vt:lpstr>Basic Inventory Model</vt:lpstr>
      <vt:lpstr>Print: Book with four copies</vt:lpstr>
      <vt:lpstr>Electronic inventory</vt:lpstr>
      <vt:lpstr>Print and Electronic inventory</vt:lpstr>
      <vt:lpstr>Publishing</vt:lpstr>
      <vt:lpstr>Alma Delivery – Delivery Categories</vt:lpstr>
      <vt:lpstr>Alma Delivery – Delivery Categories</vt:lpstr>
      <vt:lpstr>Alma Delivery – Delivery Categories</vt:lpstr>
      <vt:lpstr>Availability Statuses</vt:lpstr>
      <vt:lpstr>Alma Delivery – Availability Statuses</vt:lpstr>
      <vt:lpstr>Alma Delivery – Availability Statuses</vt:lpstr>
      <vt:lpstr>Links to Data and Services</vt:lpstr>
      <vt:lpstr>Alma Delivery – Links to Data and Services</vt:lpstr>
      <vt:lpstr>Alma Delivery – Links to Data and Services</vt:lpstr>
      <vt:lpstr>Alma Delivery – Links to Data and Services</vt:lpstr>
      <vt:lpstr>Alma Delivery –  Links to Data and Services</vt:lpstr>
      <vt:lpstr>Alma Delivery –  Links to Data and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Megan Drake</cp:lastModifiedBy>
  <cp:revision>305</cp:revision>
  <dcterms:created xsi:type="dcterms:W3CDTF">2015-04-14T20:14:13Z</dcterms:created>
  <dcterms:modified xsi:type="dcterms:W3CDTF">2018-08-14T15:39:53Z</dcterms:modified>
</cp:coreProperties>
</file>