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6" r:id="rId10"/>
    <p:sldId id="268" r:id="rId11"/>
    <p:sldId id="265" r:id="rId12"/>
    <p:sldId id="264" r:id="rId13"/>
    <p:sldId id="267" r:id="rId14"/>
    <p:sldId id="269" r:id="rId15"/>
    <p:sldId id="277" r:id="rId16"/>
    <p:sldId id="270" r:id="rId17"/>
    <p:sldId id="271" r:id="rId18"/>
    <p:sldId id="272" r:id="rId19"/>
    <p:sldId id="273" r:id="rId20"/>
    <p:sldId id="278" r:id="rId21"/>
    <p:sldId id="279" r:id="rId22"/>
    <p:sldId id="280"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107" d="100"/>
          <a:sy n="107"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130650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9EA5D-1D79-40FA-B33D-25B5C72EFDA4}"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360460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184092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772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126422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154019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412923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74211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61238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225085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152109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99EA5D-1D79-40FA-B33D-25B5C72EFDA4}"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324926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99EA5D-1D79-40FA-B33D-25B5C72EFDA4}"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325011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227533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22385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199EA5D-1D79-40FA-B33D-25B5C72EFDA4}" type="datetimeFigureOut">
              <a:rPr lang="en-US" smtClean="0"/>
              <a:t>8/7/2019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308334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9EA5D-1D79-40FA-B33D-25B5C72EFDA4}"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EE398-04AC-43DE-80D1-3204800A49E9}" type="slidenum">
              <a:rPr lang="en-US" smtClean="0"/>
              <a:t>‹#›</a:t>
            </a:fld>
            <a:endParaRPr lang="en-US"/>
          </a:p>
        </p:txBody>
      </p:sp>
    </p:spTree>
    <p:extLst>
      <p:ext uri="{BB962C8B-B14F-4D97-AF65-F5344CB8AC3E}">
        <p14:creationId xmlns:p14="http://schemas.microsoft.com/office/powerpoint/2010/main" val="396032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99EA5D-1D79-40FA-B33D-25B5C72EFDA4}" type="datetimeFigureOut">
              <a:rPr lang="en-US" smtClean="0"/>
              <a:t>8/7/2019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7EE398-04AC-43DE-80D1-3204800A49E9}" type="slidenum">
              <a:rPr lang="en-US" smtClean="0"/>
              <a:t>‹#›</a:t>
            </a:fld>
            <a:endParaRPr lang="en-US"/>
          </a:p>
        </p:txBody>
      </p:sp>
    </p:spTree>
    <p:extLst>
      <p:ext uri="{BB962C8B-B14F-4D97-AF65-F5344CB8AC3E}">
        <p14:creationId xmlns:p14="http://schemas.microsoft.com/office/powerpoint/2010/main" val="2505015438"/>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cmancha@csusb.edu\" TargetMode="External"/><Relationship Id="rId2" Type="http://schemas.openxmlformats.org/officeDocument/2006/relationships/hyperlink" Target="mailto:magedanz@csusb.edu" TargetMode="External"/><Relationship Id="rId1" Type="http://schemas.openxmlformats.org/officeDocument/2006/relationships/slideLayout" Target="../slideLayouts/slideLayout7.xml"/><Relationship Id="rId4" Type="http://schemas.openxmlformats.org/officeDocument/2006/relationships/hyperlink" Target="mailto:esorrell@csusb.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alstate.atlassian.net/wiki/spaces/UAE/pages/617578522/ProQuest+ebook+Central+Integration+Profile" TargetMode="External"/><Relationship Id="rId2" Type="http://schemas.openxmlformats.org/officeDocument/2006/relationships/hyperlink" Target="https://knowledge.exlibrisgroup.com/Alma/Content_Corner/Knowledge_Articles/Upload_Electronic_Holdings_from_ProQuest_Ebook_Central" TargetMode="External"/><Relationship Id="rId1" Type="http://schemas.openxmlformats.org/officeDocument/2006/relationships/slideLayout" Target="../slideLayouts/slideLayout2.xml"/><Relationship Id="rId5" Type="http://schemas.openxmlformats.org/officeDocument/2006/relationships/hyperlink" Target="https://knowledge.exlibrisgroup.com/Alma/Training/Ask_the_Alma_Expert/9944_2019-04-04_-_Upload_Electronic_Holdings_from_ProQuest_Ebook_Central" TargetMode="External"/><Relationship Id="rId4" Type="http://schemas.openxmlformats.org/officeDocument/2006/relationships/hyperlink" Target="https://docs.google.com/presentation/d/1KHzhRJwies9bUZNTloGW9ouQrOiqZN4KBrLdfjwhStM/edit#slide=id.p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Ebook Central Integration Profile at CSUSB</a:t>
            </a:r>
            <a:endParaRPr lang="en-US" dirty="0"/>
          </a:p>
        </p:txBody>
      </p:sp>
      <p:sp>
        <p:nvSpPr>
          <p:cNvPr id="3" name="Subtitle 2"/>
          <p:cNvSpPr>
            <a:spLocks noGrp="1"/>
          </p:cNvSpPr>
          <p:nvPr>
            <p:ph type="subTitle" idx="1"/>
          </p:nvPr>
        </p:nvSpPr>
        <p:spPr/>
        <p:txBody>
          <a:bodyPr/>
          <a:lstStyle/>
          <a:p>
            <a:r>
              <a:rPr lang="en-US" dirty="0" smtClean="0"/>
              <a:t>ULMS Summer meeting 2019</a:t>
            </a:r>
            <a:endParaRPr lang="en-US" dirty="0" smtClean="0"/>
          </a:p>
        </p:txBody>
      </p:sp>
    </p:spTree>
    <p:extLst>
      <p:ext uri="{BB962C8B-B14F-4D97-AF65-F5344CB8AC3E}">
        <p14:creationId xmlns:p14="http://schemas.microsoft.com/office/powerpoint/2010/main" val="162949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962" y="1814512"/>
            <a:ext cx="12030075" cy="3228975"/>
          </a:xfrm>
          <a:prstGeom prst="rect">
            <a:avLst/>
          </a:prstGeom>
        </p:spPr>
      </p:pic>
      <p:sp>
        <p:nvSpPr>
          <p:cNvPr id="4" name="TextBox 3"/>
          <p:cNvSpPr txBox="1"/>
          <p:nvPr/>
        </p:nvSpPr>
        <p:spPr>
          <a:xfrm>
            <a:off x="8641491" y="3945924"/>
            <a:ext cx="2392001" cy="369332"/>
          </a:xfrm>
          <a:prstGeom prst="rect">
            <a:avLst/>
          </a:prstGeom>
          <a:noFill/>
        </p:spPr>
        <p:txBody>
          <a:bodyPr wrap="none" rtlCol="0">
            <a:spAutoFit/>
          </a:bodyPr>
          <a:lstStyle/>
          <a:p>
            <a:r>
              <a:rPr lang="en-US" dirty="0" smtClean="0">
                <a:solidFill>
                  <a:schemeClr val="accent6">
                    <a:lumMod val="50000"/>
                  </a:schemeClr>
                </a:solidFill>
              </a:rPr>
              <a:t>No POL’s </a:t>
            </a:r>
            <a:r>
              <a:rPr lang="en-US" dirty="0">
                <a:solidFill>
                  <a:schemeClr val="accent6">
                    <a:lumMod val="50000"/>
                  </a:schemeClr>
                </a:solidFill>
              </a:rPr>
              <a:t>o</a:t>
            </a:r>
            <a:r>
              <a:rPr lang="en-US" dirty="0" smtClean="0">
                <a:solidFill>
                  <a:schemeClr val="accent6">
                    <a:lumMod val="50000"/>
                  </a:schemeClr>
                </a:solidFill>
              </a:rPr>
              <a:t>ver here!</a:t>
            </a:r>
            <a:endParaRPr lang="en-US" dirty="0">
              <a:solidFill>
                <a:schemeClr val="accent6">
                  <a:lumMod val="50000"/>
                </a:schemeClr>
              </a:solidFill>
            </a:endParaRPr>
          </a:p>
        </p:txBody>
      </p:sp>
      <p:sp>
        <p:nvSpPr>
          <p:cNvPr id="5" name="TextBox 4"/>
          <p:cNvSpPr txBox="1"/>
          <p:nvPr/>
        </p:nvSpPr>
        <p:spPr>
          <a:xfrm>
            <a:off x="3476368" y="609600"/>
            <a:ext cx="4695516" cy="923330"/>
          </a:xfrm>
          <a:prstGeom prst="rect">
            <a:avLst/>
          </a:prstGeom>
          <a:noFill/>
        </p:spPr>
        <p:txBody>
          <a:bodyPr wrap="none" rtlCol="0">
            <a:spAutoFit/>
          </a:bodyPr>
          <a:lstStyle/>
          <a:p>
            <a:r>
              <a:rPr lang="en-US" dirty="0" smtClean="0"/>
              <a:t>What the details look like.…These 4 titles </a:t>
            </a:r>
            <a:br>
              <a:rPr lang="en-US" dirty="0" smtClean="0"/>
            </a:br>
            <a:r>
              <a:rPr lang="en-US" dirty="0" smtClean="0"/>
              <a:t>are additions to our DDA pool. We</a:t>
            </a:r>
            <a:br>
              <a:rPr lang="en-US" dirty="0" smtClean="0"/>
            </a:br>
            <a:r>
              <a:rPr lang="en-US" dirty="0" smtClean="0"/>
              <a:t>get the records for discovery purposes.</a:t>
            </a:r>
          </a:p>
        </p:txBody>
      </p:sp>
    </p:spTree>
    <p:extLst>
      <p:ext uri="{BB962C8B-B14F-4D97-AF65-F5344CB8AC3E}">
        <p14:creationId xmlns:p14="http://schemas.microsoft.com/office/powerpoint/2010/main" val="91249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9762" y="1609725"/>
            <a:ext cx="8372475" cy="3638550"/>
          </a:xfrm>
          <a:prstGeom prst="rect">
            <a:avLst/>
          </a:prstGeom>
        </p:spPr>
      </p:pic>
      <p:sp>
        <p:nvSpPr>
          <p:cNvPr id="5" name="Down Arrow 4"/>
          <p:cNvSpPr/>
          <p:nvPr/>
        </p:nvSpPr>
        <p:spPr>
          <a:xfrm rot="13845988">
            <a:off x="7158682" y="4258962"/>
            <a:ext cx="823784" cy="1120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66269" y="5492475"/>
            <a:ext cx="3393990" cy="923330"/>
          </a:xfrm>
          <a:prstGeom prst="rect">
            <a:avLst/>
          </a:prstGeom>
          <a:noFill/>
        </p:spPr>
        <p:txBody>
          <a:bodyPr wrap="square" rtlCol="0">
            <a:spAutoFit/>
          </a:bodyPr>
          <a:lstStyle/>
          <a:p>
            <a:r>
              <a:rPr lang="en-US" dirty="0" smtClean="0"/>
              <a:t>Not clickable, but you can search by either PID or POL number.</a:t>
            </a:r>
            <a:endParaRPr lang="en-US" dirty="0"/>
          </a:p>
        </p:txBody>
      </p:sp>
      <p:sp>
        <p:nvSpPr>
          <p:cNvPr id="7" name="TextBox 6"/>
          <p:cNvSpPr txBox="1"/>
          <p:nvPr/>
        </p:nvSpPr>
        <p:spPr>
          <a:xfrm>
            <a:off x="2875005" y="889686"/>
            <a:ext cx="6579045" cy="646331"/>
          </a:xfrm>
          <a:prstGeom prst="rect">
            <a:avLst/>
          </a:prstGeom>
          <a:noFill/>
        </p:spPr>
        <p:txBody>
          <a:bodyPr wrap="none" rtlCol="0">
            <a:spAutoFit/>
          </a:bodyPr>
          <a:lstStyle/>
          <a:p>
            <a:r>
              <a:rPr lang="en-US" dirty="0" smtClean="0"/>
              <a:t>What the details look like… This set of 5 includes orders or </a:t>
            </a:r>
            <a:br>
              <a:rPr lang="en-US" dirty="0" smtClean="0"/>
            </a:br>
            <a:r>
              <a:rPr lang="en-US" dirty="0" smtClean="0"/>
              <a:t>triggered DDA purchases, because they have POL’s.</a:t>
            </a:r>
            <a:endParaRPr lang="en-US" dirty="0"/>
          </a:p>
        </p:txBody>
      </p:sp>
    </p:spTree>
    <p:extLst>
      <p:ext uri="{BB962C8B-B14F-4D97-AF65-F5344CB8AC3E}">
        <p14:creationId xmlns:p14="http://schemas.microsoft.com/office/powerpoint/2010/main" val="2247031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0" y="804862"/>
            <a:ext cx="10096500" cy="5248275"/>
          </a:xfrm>
          <a:prstGeom prst="rect">
            <a:avLst/>
          </a:prstGeom>
        </p:spPr>
      </p:pic>
      <p:sp>
        <p:nvSpPr>
          <p:cNvPr id="4" name="Right Arrow 3"/>
          <p:cNvSpPr/>
          <p:nvPr/>
        </p:nvSpPr>
        <p:spPr>
          <a:xfrm rot="4835841">
            <a:off x="8040130" y="2323070"/>
            <a:ext cx="1186249"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315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2987" y="1966912"/>
            <a:ext cx="10106025" cy="2924175"/>
          </a:xfrm>
          <a:prstGeom prst="rect">
            <a:avLst/>
          </a:prstGeom>
        </p:spPr>
      </p:pic>
      <p:sp>
        <p:nvSpPr>
          <p:cNvPr id="4" name="TextBox 3"/>
          <p:cNvSpPr txBox="1"/>
          <p:nvPr/>
        </p:nvSpPr>
        <p:spPr>
          <a:xfrm>
            <a:off x="3978876" y="881449"/>
            <a:ext cx="5089855" cy="923330"/>
          </a:xfrm>
          <a:prstGeom prst="rect">
            <a:avLst/>
          </a:prstGeom>
          <a:noFill/>
        </p:spPr>
        <p:txBody>
          <a:bodyPr wrap="none" rtlCol="0">
            <a:spAutoFit/>
          </a:bodyPr>
          <a:lstStyle/>
          <a:p>
            <a:r>
              <a:rPr lang="en-US" dirty="0" smtClean="0"/>
              <a:t>On the order record, the price is zero.</a:t>
            </a:r>
          </a:p>
          <a:p>
            <a:r>
              <a:rPr lang="en-US" dirty="0" smtClean="0"/>
              <a:t>If you want to track the price, assign a fund,</a:t>
            </a:r>
            <a:r>
              <a:rPr lang="en-US" dirty="0"/>
              <a:t/>
            </a:r>
            <a:br>
              <a:rPr lang="en-US" dirty="0"/>
            </a:br>
            <a:r>
              <a:rPr lang="en-US" dirty="0" smtClean="0"/>
              <a:t>etc., you must change it.</a:t>
            </a:r>
          </a:p>
        </p:txBody>
      </p:sp>
    </p:spTree>
    <p:extLst>
      <p:ext uri="{BB962C8B-B14F-4D97-AF65-F5344CB8AC3E}">
        <p14:creationId xmlns:p14="http://schemas.microsoft.com/office/powerpoint/2010/main" val="32866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When we order </a:t>
            </a:r>
            <a:r>
              <a:rPr lang="en-US" dirty="0" smtClean="0"/>
              <a:t>ebooks </a:t>
            </a:r>
            <a:endParaRPr lang="en-US" dirty="0"/>
          </a:p>
        </p:txBody>
      </p:sp>
      <p:sp>
        <p:nvSpPr>
          <p:cNvPr id="3" name="Content Placeholder 2"/>
          <p:cNvSpPr txBox="1">
            <a:spLocks/>
          </p:cNvSpPr>
          <p:nvPr/>
        </p:nvSpPr>
        <p:spPr>
          <a:xfrm>
            <a:off x="1104293" y="1975280"/>
            <a:ext cx="8946541"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Normally, we order </a:t>
            </a:r>
            <a:r>
              <a:rPr lang="en-US" dirty="0" smtClean="0"/>
              <a:t>ebooks </a:t>
            </a:r>
            <a:r>
              <a:rPr lang="en-US" dirty="0" smtClean="0"/>
              <a:t>directly from Gobi. </a:t>
            </a:r>
          </a:p>
          <a:p>
            <a:r>
              <a:rPr lang="en-US" dirty="0" smtClean="0"/>
              <a:t>POLs are created in ALMA manually when we receive an invoice and links for the titles ordered.</a:t>
            </a:r>
          </a:p>
          <a:p>
            <a:r>
              <a:rPr lang="en-US" dirty="0" smtClean="0"/>
              <a:t>Almost all ProQuest </a:t>
            </a:r>
            <a:r>
              <a:rPr lang="en-US" dirty="0" smtClean="0"/>
              <a:t>ebook </a:t>
            </a:r>
            <a:r>
              <a:rPr lang="en-US" dirty="0" smtClean="0"/>
              <a:t>orders can be found in the CZ, so all of our POLs are attached to CZ records. </a:t>
            </a:r>
          </a:p>
          <a:p>
            <a:r>
              <a:rPr lang="en-US" dirty="0"/>
              <a:t>R</a:t>
            </a:r>
            <a:r>
              <a:rPr lang="en-US" dirty="0" smtClean="0"/>
              <a:t>arely do we have to attach a POL to an IZ or an NZ record. </a:t>
            </a:r>
          </a:p>
          <a:p>
            <a:r>
              <a:rPr lang="en-US" dirty="0" smtClean="0"/>
              <a:t>Since we know when this job will run in ALMA, we are able to time our orders so that we can have POLs created in ALMA before this job runs.</a:t>
            </a:r>
          </a:p>
          <a:p>
            <a:r>
              <a:rPr lang="en-US" dirty="0" smtClean="0"/>
              <a:t>However, if we need to change a technical POL to a normal </a:t>
            </a:r>
            <a:r>
              <a:rPr lang="en-US" dirty="0" smtClean="0"/>
              <a:t>ebook </a:t>
            </a:r>
            <a:r>
              <a:rPr lang="en-US" dirty="0" smtClean="0"/>
              <a:t>POL there are ways to do so.</a:t>
            </a:r>
          </a:p>
          <a:p>
            <a:pPr marL="0" indent="0">
              <a:buNone/>
            </a:pPr>
            <a:endParaRPr lang="en-US" dirty="0" smtClean="0"/>
          </a:p>
        </p:txBody>
      </p:sp>
    </p:spTree>
    <p:extLst>
      <p:ext uri="{BB962C8B-B14F-4D97-AF65-F5344CB8AC3E}">
        <p14:creationId xmlns:p14="http://schemas.microsoft.com/office/powerpoint/2010/main" val="21954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Technical POL example</a:t>
            </a:r>
            <a:endParaRPr lang="en-US" dirty="0"/>
          </a:p>
        </p:txBody>
      </p:sp>
      <p:pic>
        <p:nvPicPr>
          <p:cNvPr id="4" name="Picture 3"/>
          <p:cNvPicPr/>
          <p:nvPr/>
        </p:nvPicPr>
        <p:blipFill>
          <a:blip r:embed="rId2"/>
          <a:stretch>
            <a:fillRect/>
          </a:stretch>
        </p:blipFill>
        <p:spPr>
          <a:xfrm>
            <a:off x="646111" y="1431985"/>
            <a:ext cx="10225177" cy="4917056"/>
          </a:xfrm>
          <a:prstGeom prst="rect">
            <a:avLst/>
          </a:prstGeom>
          <a:ln w="12700">
            <a:solidFill>
              <a:schemeClr val="tx1"/>
            </a:solidFill>
          </a:ln>
        </p:spPr>
      </p:pic>
      <p:sp>
        <p:nvSpPr>
          <p:cNvPr id="5" name="Oval 4"/>
          <p:cNvSpPr/>
          <p:nvPr/>
        </p:nvSpPr>
        <p:spPr>
          <a:xfrm>
            <a:off x="1017917" y="4468482"/>
            <a:ext cx="4511615" cy="595223"/>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1135811" y="5552535"/>
            <a:ext cx="4511615" cy="595223"/>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02269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646111" y="1630392"/>
            <a:ext cx="10532853" cy="4727276"/>
          </a:xfrm>
          <a:prstGeom prst="rect">
            <a:avLst/>
          </a:prstGeom>
          <a:ln w="12700">
            <a:solidFill>
              <a:schemeClr val="tx1"/>
            </a:solidFill>
          </a:ln>
        </p:spPr>
      </p:pic>
      <p:sp>
        <p:nvSpPr>
          <p:cNvPr id="4"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Technical POL example pt.2</a:t>
            </a:r>
            <a:endParaRPr lang="en-US" dirty="0"/>
          </a:p>
        </p:txBody>
      </p:sp>
      <p:sp>
        <p:nvSpPr>
          <p:cNvPr id="5" name="Oval 4"/>
          <p:cNvSpPr/>
          <p:nvPr/>
        </p:nvSpPr>
        <p:spPr>
          <a:xfrm>
            <a:off x="819604" y="2999467"/>
            <a:ext cx="4960094" cy="60942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759125" y="1834187"/>
            <a:ext cx="992038" cy="43114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5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04293" y="1983906"/>
            <a:ext cx="8946541"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Updating a technical POL in ALMA is about the same number of steps as creating a POL from a template. </a:t>
            </a:r>
          </a:p>
          <a:p>
            <a:r>
              <a:rPr lang="en-US" dirty="0" smtClean="0"/>
              <a:t>We simply need to edit the following:</a:t>
            </a:r>
          </a:p>
          <a:p>
            <a:pPr lvl="2">
              <a:buFont typeface="Arial" panose="020B0604020202020204" pitchFamily="34" charset="0"/>
              <a:buChar char="•"/>
            </a:pPr>
            <a:r>
              <a:rPr lang="en-US" dirty="0" smtClean="0"/>
              <a:t>Material Supplier</a:t>
            </a:r>
          </a:p>
          <a:p>
            <a:pPr lvl="2">
              <a:buFont typeface="Arial" panose="020B0604020202020204" pitchFamily="34" charset="0"/>
              <a:buChar char="•"/>
            </a:pPr>
            <a:r>
              <a:rPr lang="en-US" dirty="0" smtClean="0"/>
              <a:t>List Price </a:t>
            </a:r>
          </a:p>
          <a:p>
            <a:pPr lvl="2">
              <a:buFont typeface="Arial" panose="020B0604020202020204" pitchFamily="34" charset="0"/>
              <a:buChar char="•"/>
            </a:pPr>
            <a:r>
              <a:rPr lang="en-US" dirty="0" smtClean="0"/>
              <a:t>Add Fund</a:t>
            </a:r>
          </a:p>
          <a:p>
            <a:pPr lvl="2">
              <a:buFont typeface="Arial" panose="020B0604020202020204" pitchFamily="34" charset="0"/>
              <a:buChar char="•"/>
            </a:pPr>
            <a:r>
              <a:rPr lang="en-US" dirty="0" smtClean="0"/>
              <a:t>Acquisition Method</a:t>
            </a:r>
          </a:p>
          <a:p>
            <a:pPr lvl="2">
              <a:buFont typeface="Arial" panose="020B0604020202020204" pitchFamily="34" charset="0"/>
              <a:buChar char="•"/>
            </a:pPr>
            <a:r>
              <a:rPr lang="en-US" dirty="0" smtClean="0"/>
              <a:t>Add Note to Vendor</a:t>
            </a:r>
          </a:p>
          <a:p>
            <a:r>
              <a:rPr lang="en-US" dirty="0" smtClean="0"/>
              <a:t>And click Order Now to confirm order and save the updated POL. </a:t>
            </a:r>
          </a:p>
          <a:p>
            <a:r>
              <a:rPr lang="en-US" dirty="0" smtClean="0"/>
              <a:t>We also add these titles to the E-Activation Task list, so that they are listed for our cataloging department like any other </a:t>
            </a:r>
            <a:r>
              <a:rPr lang="en-US" dirty="0" err="1" smtClean="0"/>
              <a:t>ebook</a:t>
            </a:r>
            <a:r>
              <a:rPr lang="en-US" dirty="0" smtClean="0"/>
              <a:t> title. </a:t>
            </a:r>
          </a:p>
        </p:txBody>
      </p:sp>
      <p:sp>
        <p:nvSpPr>
          <p:cNvPr id="3"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Updating Technical POL </a:t>
            </a:r>
            <a:endParaRPr lang="en-US" dirty="0"/>
          </a:p>
        </p:txBody>
      </p:sp>
    </p:spTree>
    <p:extLst>
      <p:ext uri="{BB962C8B-B14F-4D97-AF65-F5344CB8AC3E}">
        <p14:creationId xmlns:p14="http://schemas.microsoft.com/office/powerpoint/2010/main" val="3890944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Updated POL</a:t>
            </a:r>
            <a:endParaRPr lang="en-US" dirty="0"/>
          </a:p>
        </p:txBody>
      </p:sp>
      <p:pic>
        <p:nvPicPr>
          <p:cNvPr id="4" name="Picture 3"/>
          <p:cNvPicPr/>
          <p:nvPr/>
        </p:nvPicPr>
        <p:blipFill>
          <a:blip r:embed="rId2"/>
          <a:stretch>
            <a:fillRect/>
          </a:stretch>
        </p:blipFill>
        <p:spPr>
          <a:xfrm>
            <a:off x="802257" y="1337095"/>
            <a:ext cx="9929003" cy="5029200"/>
          </a:xfrm>
          <a:prstGeom prst="rect">
            <a:avLst/>
          </a:prstGeom>
          <a:ln w="12700">
            <a:solidFill>
              <a:schemeClr val="tx1"/>
            </a:solidFill>
          </a:ln>
        </p:spPr>
      </p:pic>
      <p:sp>
        <p:nvSpPr>
          <p:cNvPr id="5" name="Oval 4"/>
          <p:cNvSpPr/>
          <p:nvPr/>
        </p:nvSpPr>
        <p:spPr>
          <a:xfrm>
            <a:off x="1018011" y="4405573"/>
            <a:ext cx="4960094" cy="60942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1127278" y="5532758"/>
            <a:ext cx="4960094" cy="60942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45239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Updated POL pt.2</a:t>
            </a:r>
            <a:endParaRPr lang="en-US" dirty="0"/>
          </a:p>
        </p:txBody>
      </p:sp>
      <p:pic>
        <p:nvPicPr>
          <p:cNvPr id="3" name="Picture 2"/>
          <p:cNvPicPr/>
          <p:nvPr/>
        </p:nvPicPr>
        <p:blipFill>
          <a:blip r:embed="rId2"/>
          <a:stretch>
            <a:fillRect/>
          </a:stretch>
        </p:blipFill>
        <p:spPr>
          <a:xfrm>
            <a:off x="992039" y="1548236"/>
            <a:ext cx="9642319" cy="4869815"/>
          </a:xfrm>
          <a:prstGeom prst="rect">
            <a:avLst/>
          </a:prstGeom>
          <a:ln w="12700">
            <a:solidFill>
              <a:schemeClr val="tx1"/>
            </a:solidFill>
          </a:ln>
        </p:spPr>
      </p:pic>
      <p:sp>
        <p:nvSpPr>
          <p:cNvPr id="4" name="Oval 3"/>
          <p:cNvSpPr/>
          <p:nvPr/>
        </p:nvSpPr>
        <p:spPr>
          <a:xfrm>
            <a:off x="1095649" y="2188585"/>
            <a:ext cx="4960094" cy="60942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p:cNvSpPr/>
          <p:nvPr/>
        </p:nvSpPr>
        <p:spPr>
          <a:xfrm>
            <a:off x="1095649" y="3157793"/>
            <a:ext cx="4960094" cy="60942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1095649" y="5345852"/>
            <a:ext cx="4960094" cy="609425"/>
          </a:xfrm>
          <a:prstGeom prst="ellipse">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8315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situation</a:t>
            </a:r>
            <a:endParaRPr lang="en-US" dirty="0"/>
          </a:p>
        </p:txBody>
      </p:sp>
      <p:sp>
        <p:nvSpPr>
          <p:cNvPr id="3" name="Content Placeholder 2"/>
          <p:cNvSpPr>
            <a:spLocks noGrp="1"/>
          </p:cNvSpPr>
          <p:nvPr>
            <p:ph idx="1"/>
          </p:nvPr>
        </p:nvSpPr>
        <p:spPr/>
        <p:txBody>
          <a:bodyPr>
            <a:normAutofit/>
          </a:bodyPr>
          <a:lstStyle/>
          <a:p>
            <a:r>
              <a:rPr lang="en-US" dirty="0" smtClean="0"/>
              <a:t>Pre-Alma, we had ebrary MARC records that we migrated, then relinked to the CZ ecollection.</a:t>
            </a:r>
          </a:p>
          <a:p>
            <a:r>
              <a:rPr lang="en-US" dirty="0" smtClean="0"/>
              <a:t>Post-Alma, we use CZ records when acquiring new titles.</a:t>
            </a:r>
          </a:p>
          <a:p>
            <a:r>
              <a:rPr lang="en-US" dirty="0" smtClean="0"/>
              <a:t>We did NOT migrate any of our pre-Alma acquisitions information.</a:t>
            </a:r>
          </a:p>
          <a:p>
            <a:r>
              <a:rPr lang="en-US" dirty="0" smtClean="0"/>
              <a:t>However, we had consistently placed public notes on purchased titles indicating the number of user licenses available.</a:t>
            </a:r>
          </a:p>
          <a:p>
            <a:r>
              <a:rPr lang="en-US" dirty="0" smtClean="0"/>
              <a:t>We have had a DDA pool in Ebook </a:t>
            </a:r>
            <a:r>
              <a:rPr lang="en-US" dirty="0" smtClean="0"/>
              <a:t>Central for </a:t>
            </a:r>
            <a:r>
              <a:rPr lang="en-US" dirty="0" smtClean="0"/>
              <a:t>many years, but it was troublesome to keep up with records added to the pool. </a:t>
            </a:r>
          </a:p>
          <a:p>
            <a:r>
              <a:rPr lang="en-US" dirty="0" smtClean="0"/>
              <a:t>Our DDA funds are deposited on account, so purchases draw down that account—i.e. we are not billed monthly for triggered titles. </a:t>
            </a:r>
            <a:endParaRPr lang="en-US" dirty="0"/>
          </a:p>
        </p:txBody>
      </p:sp>
    </p:spTree>
    <p:extLst>
      <p:ext uri="{BB962C8B-B14F-4D97-AF65-F5344CB8AC3E}">
        <p14:creationId xmlns:p14="http://schemas.microsoft.com/office/powerpoint/2010/main" val="115208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04293" y="1983906"/>
            <a:ext cx="8946541"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The catalogers workflow is essentially the same for the </a:t>
            </a:r>
            <a:r>
              <a:rPr lang="en-US" dirty="0" smtClean="0"/>
              <a:t>ProQuest EBC titles </a:t>
            </a:r>
            <a:r>
              <a:rPr lang="en-US" dirty="0" smtClean="0"/>
              <a:t>as it is for any other ebooks. </a:t>
            </a:r>
          </a:p>
          <a:p>
            <a:r>
              <a:rPr lang="en-US" dirty="0" smtClean="0"/>
              <a:t>We work from the ER Task List to quickly:</a:t>
            </a:r>
          </a:p>
          <a:p>
            <a:pPr lvl="2">
              <a:buFont typeface="Arial" panose="020B0604020202020204" pitchFamily="34" charset="0"/>
              <a:buChar char="•"/>
            </a:pPr>
            <a:r>
              <a:rPr lang="en-US" dirty="0" smtClean="0"/>
              <a:t>Click </a:t>
            </a:r>
            <a:r>
              <a:rPr lang="en-US" dirty="0" smtClean="0"/>
              <a:t>on link and verify our access</a:t>
            </a:r>
          </a:p>
          <a:p>
            <a:pPr lvl="2">
              <a:buFont typeface="Arial" panose="020B0604020202020204" pitchFamily="34" charset="0"/>
              <a:buChar char="•"/>
            </a:pPr>
            <a:r>
              <a:rPr lang="en-US" dirty="0" smtClean="0"/>
              <a:t>Make the portfolio available if the job hasn’t run yet</a:t>
            </a:r>
          </a:p>
          <a:p>
            <a:pPr lvl="2">
              <a:buFont typeface="Arial" panose="020B0604020202020204" pitchFamily="34" charset="0"/>
              <a:buChar char="•"/>
            </a:pPr>
            <a:r>
              <a:rPr lang="en-US" dirty="0" smtClean="0"/>
              <a:t>Add Public Note with number of </a:t>
            </a:r>
            <a:r>
              <a:rPr lang="en-US" dirty="0" smtClean="0"/>
              <a:t>users</a:t>
            </a:r>
            <a:endParaRPr lang="en-US" dirty="0" smtClean="0"/>
          </a:p>
          <a:p>
            <a:pPr lvl="2">
              <a:buFont typeface="Arial" panose="020B0604020202020204" pitchFamily="34" charset="0"/>
              <a:buChar char="•"/>
            </a:pPr>
            <a:r>
              <a:rPr lang="en-US" dirty="0" smtClean="0"/>
              <a:t>Verify bib record matches and isn’t brief</a:t>
            </a:r>
          </a:p>
          <a:p>
            <a:r>
              <a:rPr lang="en-US" dirty="0" smtClean="0"/>
              <a:t>As stated before, we find most of the CZ records for </a:t>
            </a:r>
            <a:r>
              <a:rPr lang="en-US" dirty="0" err="1" smtClean="0"/>
              <a:t>ebooks</a:t>
            </a:r>
            <a:r>
              <a:rPr lang="en-US" dirty="0" smtClean="0"/>
              <a:t> to be of acceptable quality. When we find a very brief bib, we will find a record in the NZ or bring in one from OCLC and relink the portfolio to the better bib record. </a:t>
            </a:r>
          </a:p>
        </p:txBody>
      </p:sp>
      <p:sp>
        <p:nvSpPr>
          <p:cNvPr id="3" name="Title 1"/>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So what does the cataloger do?</a:t>
            </a:r>
            <a:endParaRPr lang="en-US" dirty="0"/>
          </a:p>
        </p:txBody>
      </p:sp>
    </p:spTree>
    <p:extLst>
      <p:ext uri="{BB962C8B-B14F-4D97-AF65-F5344CB8AC3E}">
        <p14:creationId xmlns:p14="http://schemas.microsoft.com/office/powerpoint/2010/main" val="482629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474" y="847970"/>
            <a:ext cx="3108357" cy="59366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917" y="852776"/>
            <a:ext cx="3206420" cy="5931877"/>
          </a:xfrm>
          <a:prstGeom prst="rect">
            <a:avLst/>
          </a:prstGeom>
        </p:spPr>
      </p:pic>
      <p:sp>
        <p:nvSpPr>
          <p:cNvPr id="5" name="TextBox 4"/>
          <p:cNvSpPr txBox="1"/>
          <p:nvPr/>
        </p:nvSpPr>
        <p:spPr>
          <a:xfrm>
            <a:off x="1227015" y="226647"/>
            <a:ext cx="9026769" cy="400110"/>
          </a:xfrm>
          <a:prstGeom prst="rect">
            <a:avLst/>
          </a:prstGeom>
          <a:noFill/>
        </p:spPr>
        <p:txBody>
          <a:bodyPr wrap="square" rtlCol="0">
            <a:spAutoFit/>
          </a:bodyPr>
          <a:lstStyle/>
          <a:p>
            <a:pPr algn="ctr"/>
            <a:r>
              <a:rPr lang="en-US" sz="2000" dirty="0" smtClean="0"/>
              <a:t>Comparison of Alma CKB &amp; corresponding OCLC record—Example 1</a:t>
            </a:r>
            <a:endParaRPr lang="en-US" sz="2000" dirty="0"/>
          </a:p>
        </p:txBody>
      </p:sp>
      <p:sp>
        <p:nvSpPr>
          <p:cNvPr id="2" name="TextBox 1"/>
          <p:cNvSpPr txBox="1"/>
          <p:nvPr/>
        </p:nvSpPr>
        <p:spPr>
          <a:xfrm>
            <a:off x="9620738" y="2461846"/>
            <a:ext cx="2360247" cy="3139321"/>
          </a:xfrm>
          <a:prstGeom prst="rect">
            <a:avLst/>
          </a:prstGeom>
          <a:noFill/>
        </p:spPr>
        <p:txBody>
          <a:bodyPr wrap="square" rtlCol="0">
            <a:spAutoFit/>
          </a:bodyPr>
          <a:lstStyle/>
          <a:p>
            <a:r>
              <a:rPr lang="en-US" dirty="0" smtClean="0"/>
              <a:t>The only significant difference between these is the lack of the 505 contents note in the CKB record. Other than that, the CKB record actually provides some additional small details.</a:t>
            </a:r>
            <a:endParaRPr lang="en-US" dirty="0"/>
          </a:p>
        </p:txBody>
      </p:sp>
    </p:spTree>
    <p:extLst>
      <p:ext uri="{BB962C8B-B14F-4D97-AF65-F5344CB8AC3E}">
        <p14:creationId xmlns:p14="http://schemas.microsoft.com/office/powerpoint/2010/main" val="2566486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6" y="273538"/>
            <a:ext cx="8917354" cy="400110"/>
          </a:xfrm>
          <a:prstGeom prst="rect">
            <a:avLst/>
          </a:prstGeom>
          <a:noFill/>
        </p:spPr>
        <p:txBody>
          <a:bodyPr wrap="square" rtlCol="0">
            <a:spAutoFit/>
          </a:bodyPr>
          <a:lstStyle/>
          <a:p>
            <a:pPr algn="ctr"/>
            <a:r>
              <a:rPr lang="en-US" sz="2000" dirty="0"/>
              <a:t>Comparison of Alma CKB &amp; corresponding OCLC record—Example </a:t>
            </a:r>
            <a:r>
              <a:rPr lang="en-US" sz="2000" dirty="0" smtClean="0"/>
              <a:t>2</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19" y="852775"/>
            <a:ext cx="5185087" cy="58606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162" y="828282"/>
            <a:ext cx="4082361" cy="5885132"/>
          </a:xfrm>
          <a:prstGeom prst="rect">
            <a:avLst/>
          </a:prstGeom>
        </p:spPr>
      </p:pic>
      <p:sp>
        <p:nvSpPr>
          <p:cNvPr id="3" name="TextBox 2"/>
          <p:cNvSpPr txBox="1"/>
          <p:nvPr/>
        </p:nvSpPr>
        <p:spPr>
          <a:xfrm>
            <a:off x="10371015" y="2368062"/>
            <a:ext cx="1649047" cy="3139321"/>
          </a:xfrm>
          <a:prstGeom prst="rect">
            <a:avLst/>
          </a:prstGeom>
          <a:noFill/>
        </p:spPr>
        <p:txBody>
          <a:bodyPr wrap="square" rtlCol="0">
            <a:spAutoFit/>
          </a:bodyPr>
          <a:lstStyle/>
          <a:p>
            <a:r>
              <a:rPr lang="en-US" dirty="0" smtClean="0"/>
              <a:t>Again just minor differences, like the 505. The authorized heading for the author and subject headings are identical.</a:t>
            </a:r>
            <a:endParaRPr lang="en-US" dirty="0"/>
          </a:p>
        </p:txBody>
      </p:sp>
    </p:spTree>
    <p:extLst>
      <p:ext uri="{BB962C8B-B14F-4D97-AF65-F5344CB8AC3E}">
        <p14:creationId xmlns:p14="http://schemas.microsoft.com/office/powerpoint/2010/main" val="2517913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53810" y="810884"/>
            <a:ext cx="8946541" cy="423844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smtClean="0"/>
          </a:p>
          <a:p>
            <a:pPr marL="0" indent="0" algn="ctr">
              <a:buNone/>
            </a:pPr>
            <a:r>
              <a:rPr lang="en-US" sz="5400" dirty="0"/>
              <a:t>Thank you!</a:t>
            </a:r>
          </a:p>
          <a:p>
            <a:endParaRPr lang="en-US" dirty="0"/>
          </a:p>
          <a:p>
            <a:pPr marL="0" indent="0">
              <a:buNone/>
            </a:pPr>
            <a:r>
              <a:rPr lang="en-US" dirty="0"/>
              <a:t>If you have questions, feel free to reach out to </a:t>
            </a:r>
            <a:endParaRPr lang="en-US" dirty="0" smtClean="0"/>
          </a:p>
          <a:p>
            <a:pPr lvl="1"/>
            <a:r>
              <a:rPr lang="en-US" dirty="0" smtClean="0"/>
              <a:t>Stacy Magedanz (Electronic Resources) </a:t>
            </a:r>
            <a:r>
              <a:rPr lang="en-US" dirty="0"/>
              <a:t>at </a:t>
            </a:r>
            <a:r>
              <a:rPr lang="en-US" dirty="0">
                <a:hlinkClick r:id="rId2"/>
              </a:rPr>
              <a:t>magedanz@csusb.edu</a:t>
            </a:r>
            <a:endParaRPr lang="en-US" dirty="0"/>
          </a:p>
          <a:p>
            <a:pPr lvl="1"/>
            <a:r>
              <a:rPr lang="en-US" dirty="0" smtClean="0"/>
              <a:t>Catrina Mancha (Acquisitions) at </a:t>
            </a:r>
            <a:r>
              <a:rPr lang="en-US" dirty="0" smtClean="0">
                <a:hlinkClick r:id="rId3"/>
              </a:rPr>
              <a:t>cmancha@csusb.edu</a:t>
            </a:r>
            <a:endParaRPr lang="en-US" dirty="0" smtClean="0"/>
          </a:p>
          <a:p>
            <a:pPr lvl="1"/>
            <a:r>
              <a:rPr lang="en-US" dirty="0" smtClean="0"/>
              <a:t>Eva Sorrell (Cataloging) at </a:t>
            </a:r>
            <a:r>
              <a:rPr lang="en-US" dirty="0" smtClean="0">
                <a:hlinkClick r:id="rId4"/>
              </a:rPr>
              <a:t>esorrell@csusb.edu</a:t>
            </a:r>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348773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Documentation</a:t>
            </a:r>
            <a:endParaRPr lang="en-US" dirty="0"/>
          </a:p>
        </p:txBody>
      </p:sp>
      <p:sp>
        <p:nvSpPr>
          <p:cNvPr id="3" name="Content Placeholder 2"/>
          <p:cNvSpPr>
            <a:spLocks noGrp="1"/>
          </p:cNvSpPr>
          <p:nvPr>
            <p:ph idx="1"/>
          </p:nvPr>
        </p:nvSpPr>
        <p:spPr/>
        <p:txBody>
          <a:bodyPr/>
          <a:lstStyle/>
          <a:p>
            <a:r>
              <a:rPr lang="en-US" dirty="0" smtClean="0"/>
              <a:t>ExLibris: </a:t>
            </a:r>
            <a:r>
              <a:rPr lang="en-US" dirty="0" smtClean="0">
                <a:hlinkClick r:id="rId2"/>
              </a:rPr>
              <a:t>Upload Electronic Holdings from ProQuest Ebook Central</a:t>
            </a:r>
            <a:endParaRPr lang="en-US" dirty="0" smtClean="0"/>
          </a:p>
          <a:p>
            <a:r>
              <a:rPr lang="en-US" dirty="0" smtClean="0"/>
              <a:t>ULMS wiki: </a:t>
            </a:r>
            <a:r>
              <a:rPr lang="en-US" dirty="0" smtClean="0">
                <a:hlinkClick r:id="rId3"/>
              </a:rPr>
              <a:t>ProQuest Ebook Central Integration Profile</a:t>
            </a:r>
            <a:endParaRPr lang="en-US" dirty="0" smtClean="0"/>
          </a:p>
          <a:p>
            <a:pPr lvl="1"/>
            <a:r>
              <a:rPr lang="en-US" dirty="0" smtClean="0"/>
              <a:t>Includes link to </a:t>
            </a:r>
            <a:r>
              <a:rPr lang="en-US" dirty="0" smtClean="0">
                <a:hlinkClick r:id="rId4"/>
              </a:rPr>
              <a:t>Jessica </a:t>
            </a:r>
            <a:r>
              <a:rPr lang="en-US" dirty="0" err="1" smtClean="0">
                <a:hlinkClick r:id="rId4"/>
              </a:rPr>
              <a:t>Hartwigsen’s</a:t>
            </a:r>
            <a:r>
              <a:rPr lang="en-US" dirty="0" smtClean="0">
                <a:hlinkClick r:id="rId4"/>
              </a:rPr>
              <a:t> ProQuest Ebook Integration profile presentation</a:t>
            </a:r>
            <a:r>
              <a:rPr lang="en-US" dirty="0" smtClean="0"/>
              <a:t> at the Nov. 8, 2018 Tech Services Open Forum</a:t>
            </a:r>
          </a:p>
          <a:p>
            <a:r>
              <a:rPr lang="en-US" dirty="0" smtClean="0"/>
              <a:t>ExLibris: </a:t>
            </a:r>
            <a:r>
              <a:rPr lang="en-US" dirty="0" smtClean="0">
                <a:hlinkClick r:id="rId5"/>
              </a:rPr>
              <a:t>Webinar on ProQuest Ebook Central Integration</a:t>
            </a:r>
            <a:r>
              <a:rPr lang="en-US" dirty="0" smtClean="0"/>
              <a:t>, April 2019 </a:t>
            </a:r>
          </a:p>
          <a:p>
            <a:endParaRPr lang="en-US" dirty="0"/>
          </a:p>
          <a:p>
            <a:r>
              <a:rPr lang="en-US" dirty="0" smtClean="0"/>
              <a:t>Tip: Make sure you know what your password for the integration profile is, don’t try to guess! ProQuest must tell you what it is.</a:t>
            </a:r>
          </a:p>
          <a:p>
            <a:r>
              <a:rPr lang="en-US" dirty="0" smtClean="0"/>
              <a:t>Tip: Clean out any </a:t>
            </a:r>
            <a:r>
              <a:rPr lang="en-US" dirty="0" smtClean="0"/>
              <a:t>Ebook Central titles </a:t>
            </a:r>
            <a:r>
              <a:rPr lang="en-US" dirty="0" smtClean="0"/>
              <a:t>waiting in your Task Lists before you turn on the profile the first time; they will get wiped out.</a:t>
            </a:r>
            <a:endParaRPr lang="en-US" dirty="0"/>
          </a:p>
        </p:txBody>
      </p:sp>
    </p:spTree>
    <p:extLst>
      <p:ext uri="{BB962C8B-B14F-4D97-AF65-F5344CB8AC3E}">
        <p14:creationId xmlns:p14="http://schemas.microsoft.com/office/powerpoint/2010/main" val="2194445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know</a:t>
            </a:r>
            <a:endParaRPr lang="en-US" dirty="0"/>
          </a:p>
        </p:txBody>
      </p:sp>
      <p:sp>
        <p:nvSpPr>
          <p:cNvPr id="3" name="Content Placeholder 2"/>
          <p:cNvSpPr>
            <a:spLocks noGrp="1"/>
          </p:cNvSpPr>
          <p:nvPr>
            <p:ph idx="1"/>
          </p:nvPr>
        </p:nvSpPr>
        <p:spPr>
          <a:xfrm>
            <a:off x="1104293" y="1484507"/>
            <a:ext cx="8946541" cy="4463212"/>
          </a:xfrm>
        </p:spPr>
        <p:txBody>
          <a:bodyPr>
            <a:normAutofit/>
          </a:bodyPr>
          <a:lstStyle/>
          <a:p>
            <a:r>
              <a:rPr lang="en-US" dirty="0" smtClean="0"/>
              <a:t>Any EBC title that you have actually purchased will get a technical POL created, with a zero amount. </a:t>
            </a:r>
          </a:p>
          <a:p>
            <a:r>
              <a:rPr lang="en-US" dirty="0" smtClean="0"/>
              <a:t>But, if you have existing POLs attached to your EBC portfolios, they will NOT get overwritten and no additional POL will be added.</a:t>
            </a:r>
          </a:p>
          <a:p>
            <a:pPr lvl="1"/>
            <a:r>
              <a:rPr lang="en-US" dirty="0" smtClean="0"/>
              <a:t>People on the </a:t>
            </a:r>
            <a:r>
              <a:rPr lang="en-US" dirty="0" smtClean="0"/>
              <a:t>Alma listserv </a:t>
            </a:r>
            <a:r>
              <a:rPr lang="en-US" dirty="0" smtClean="0"/>
              <a:t>have complained about getting duplicate POLs. </a:t>
            </a:r>
            <a:r>
              <a:rPr lang="en-US" dirty="0" smtClean="0"/>
              <a:t>We wonder if this might </a:t>
            </a:r>
            <a:r>
              <a:rPr lang="en-US" dirty="0" smtClean="0"/>
              <a:t>happen if your POL is attached to the bib, not the portfolio, which is the case with the GOBI API or GOBI Export records.</a:t>
            </a:r>
          </a:p>
          <a:p>
            <a:r>
              <a:rPr lang="en-US" dirty="0" smtClean="0"/>
              <a:t>Titles that are part of your DDA pool only, not yet triggered for purchase, will NOT get technical POLs. (This is in fact how you can distinguish them in the </a:t>
            </a:r>
            <a:r>
              <a:rPr lang="en-US" dirty="0" smtClean="0"/>
              <a:t>e-collection</a:t>
            </a:r>
            <a:r>
              <a:rPr lang="en-US" dirty="0" smtClean="0"/>
              <a:t>.)</a:t>
            </a:r>
            <a:endParaRPr lang="en-US" dirty="0"/>
          </a:p>
          <a:p>
            <a:r>
              <a:rPr lang="en-US" dirty="0" smtClean="0"/>
              <a:t>Any notes in your portfolios will NOT get overwritten. </a:t>
            </a:r>
          </a:p>
        </p:txBody>
      </p:sp>
    </p:spTree>
    <p:extLst>
      <p:ext uri="{BB962C8B-B14F-4D97-AF65-F5344CB8AC3E}">
        <p14:creationId xmlns:p14="http://schemas.microsoft.com/office/powerpoint/2010/main" val="266797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know, continued…</a:t>
            </a:r>
            <a:endParaRPr lang="en-US" dirty="0"/>
          </a:p>
        </p:txBody>
      </p:sp>
      <p:sp>
        <p:nvSpPr>
          <p:cNvPr id="3" name="Content Placeholder 2"/>
          <p:cNvSpPr>
            <a:spLocks noGrp="1"/>
          </p:cNvSpPr>
          <p:nvPr>
            <p:ph idx="1"/>
          </p:nvPr>
        </p:nvSpPr>
        <p:spPr/>
        <p:txBody>
          <a:bodyPr/>
          <a:lstStyle/>
          <a:p>
            <a:r>
              <a:rPr lang="en-US" dirty="0"/>
              <a:t>The </a:t>
            </a:r>
            <a:r>
              <a:rPr lang="en-US" dirty="0" smtClean="0"/>
              <a:t>Ebook Central (EBC)titles </a:t>
            </a:r>
            <a:r>
              <a:rPr lang="en-US" dirty="0"/>
              <a:t>perpetually purchased by the CSU will be included. Yes, this duplicates the perpetual EBC record set in the NZ. From the Primo side, it seems to make no difference. If you want to sort these titles out from your IZ ecollection, you should be able to do so after the job initially runs. </a:t>
            </a:r>
            <a:endParaRPr lang="en-US" dirty="0" smtClean="0"/>
          </a:p>
          <a:p>
            <a:r>
              <a:rPr lang="en-US" dirty="0" smtClean="0"/>
              <a:t>The </a:t>
            </a:r>
            <a:r>
              <a:rPr lang="en-US" dirty="0"/>
              <a:t>ProQuest Books division </a:t>
            </a:r>
            <a:r>
              <a:rPr lang="en-US" dirty="0" smtClean="0"/>
              <a:t>updates run weekly on </a:t>
            </a:r>
            <a:r>
              <a:rPr lang="en-US" dirty="0"/>
              <a:t>Wednesday. The Alma weekly integration job </a:t>
            </a:r>
            <a:r>
              <a:rPr lang="en-US" dirty="0" smtClean="0"/>
              <a:t>updates </a:t>
            </a:r>
            <a:r>
              <a:rPr lang="en-US" i="1" dirty="0" smtClean="0"/>
              <a:t>used to occur </a:t>
            </a:r>
            <a:r>
              <a:rPr lang="en-US" dirty="0" smtClean="0"/>
              <a:t>only on </a:t>
            </a:r>
            <a:r>
              <a:rPr lang="en-US" dirty="0"/>
              <a:t>Monday. </a:t>
            </a:r>
            <a:r>
              <a:rPr lang="en-US" dirty="0" smtClean="0"/>
              <a:t>As of the Alma August Release, you can choose what day you want the Alma job to run.</a:t>
            </a:r>
          </a:p>
          <a:p>
            <a:r>
              <a:rPr lang="en-US" dirty="0" smtClean="0"/>
              <a:t>Because of the weekly schedule, there will always be some delay in getting new records. </a:t>
            </a:r>
          </a:p>
        </p:txBody>
      </p:sp>
    </p:spTree>
    <p:extLst>
      <p:ext uri="{BB962C8B-B14F-4D97-AF65-F5344CB8AC3E}">
        <p14:creationId xmlns:p14="http://schemas.microsoft.com/office/powerpoint/2010/main" val="1928359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those records?</a:t>
            </a:r>
            <a:endParaRPr lang="en-US" dirty="0"/>
          </a:p>
        </p:txBody>
      </p:sp>
      <p:sp>
        <p:nvSpPr>
          <p:cNvPr id="3" name="Content Placeholder 2"/>
          <p:cNvSpPr>
            <a:spLocks noGrp="1"/>
          </p:cNvSpPr>
          <p:nvPr>
            <p:ph idx="1"/>
          </p:nvPr>
        </p:nvSpPr>
        <p:spPr/>
        <p:txBody>
          <a:bodyPr/>
          <a:lstStyle/>
          <a:p>
            <a:r>
              <a:rPr lang="en-US" dirty="0" smtClean="0"/>
              <a:t>Bib records used are those from the CZ. We find that most of the EBC records are full enough for our purposes.</a:t>
            </a:r>
          </a:p>
          <a:p>
            <a:r>
              <a:rPr lang="en-US" dirty="0" smtClean="0"/>
              <a:t>Because it’s a CZ record, if it starts off a little thin but is updated later, you’ll automatically get the improvements.</a:t>
            </a:r>
            <a:endParaRPr lang="en-US" dirty="0"/>
          </a:p>
          <a:p>
            <a:r>
              <a:rPr lang="en-US" dirty="0" smtClean="0"/>
              <a:t>If you find a brief record, you still have the option to pull in a fuller OCLC record if you want. </a:t>
            </a:r>
          </a:p>
        </p:txBody>
      </p:sp>
    </p:spTree>
    <p:extLst>
      <p:ext uri="{BB962C8B-B14F-4D97-AF65-F5344CB8AC3E}">
        <p14:creationId xmlns:p14="http://schemas.microsoft.com/office/powerpoint/2010/main" val="2659061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 y="323850"/>
            <a:ext cx="11934825" cy="6210300"/>
          </a:xfrm>
          <a:prstGeom prst="rect">
            <a:avLst/>
          </a:prstGeom>
        </p:spPr>
      </p:pic>
    </p:spTree>
    <p:extLst>
      <p:ext uri="{BB962C8B-B14F-4D97-AF65-F5344CB8AC3E}">
        <p14:creationId xmlns:p14="http://schemas.microsoft.com/office/powerpoint/2010/main" val="169789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852487"/>
            <a:ext cx="12115800" cy="5153025"/>
          </a:xfrm>
          <a:prstGeom prst="rect">
            <a:avLst/>
          </a:prstGeom>
        </p:spPr>
      </p:pic>
      <p:sp>
        <p:nvSpPr>
          <p:cNvPr id="3" name="TextBox 2"/>
          <p:cNvSpPr txBox="1"/>
          <p:nvPr/>
        </p:nvSpPr>
        <p:spPr>
          <a:xfrm>
            <a:off x="4159140" y="3962400"/>
            <a:ext cx="5824030" cy="923330"/>
          </a:xfrm>
          <a:prstGeom prst="rect">
            <a:avLst/>
          </a:prstGeom>
          <a:noFill/>
        </p:spPr>
        <p:txBody>
          <a:bodyPr wrap="none" rtlCol="0">
            <a:spAutoFit/>
          </a:bodyPr>
          <a:lstStyle/>
          <a:p>
            <a:r>
              <a:rPr lang="en-US" dirty="0" smtClean="0">
                <a:solidFill>
                  <a:schemeClr val="accent6">
                    <a:lumMod val="50000"/>
                  </a:schemeClr>
                </a:solidFill>
              </a:rPr>
              <a:t>Example of a job report. This one has 5 new titles </a:t>
            </a:r>
          </a:p>
          <a:p>
            <a:r>
              <a:rPr lang="en-US" dirty="0" smtClean="0">
                <a:solidFill>
                  <a:schemeClr val="accent6">
                    <a:lumMod val="50000"/>
                  </a:schemeClr>
                </a:solidFill>
              </a:rPr>
              <a:t>we ordered, plus 4 titles that became active in our</a:t>
            </a:r>
            <a:br>
              <a:rPr lang="en-US" dirty="0" smtClean="0">
                <a:solidFill>
                  <a:schemeClr val="accent6">
                    <a:lumMod val="50000"/>
                  </a:schemeClr>
                </a:solidFill>
              </a:rPr>
            </a:br>
            <a:r>
              <a:rPr lang="en-US" dirty="0" smtClean="0">
                <a:solidFill>
                  <a:schemeClr val="accent6">
                    <a:lumMod val="50000"/>
                  </a:schemeClr>
                </a:solidFill>
              </a:rPr>
              <a:t>DDA pool.</a:t>
            </a:r>
          </a:p>
        </p:txBody>
      </p:sp>
      <p:sp>
        <p:nvSpPr>
          <p:cNvPr id="4" name="Right Arrow 3"/>
          <p:cNvSpPr/>
          <p:nvPr/>
        </p:nvSpPr>
        <p:spPr>
          <a:xfrm rot="11693547">
            <a:off x="3020394" y="3904737"/>
            <a:ext cx="1046205" cy="568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09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812" y="500062"/>
            <a:ext cx="9858375" cy="5857875"/>
          </a:xfrm>
          <a:prstGeom prst="rect">
            <a:avLst/>
          </a:prstGeom>
        </p:spPr>
      </p:pic>
      <p:sp>
        <p:nvSpPr>
          <p:cNvPr id="3" name="Down Arrow 2"/>
          <p:cNvSpPr/>
          <p:nvPr/>
        </p:nvSpPr>
        <p:spPr>
          <a:xfrm rot="6288017">
            <a:off x="3501081" y="4942703"/>
            <a:ext cx="675503" cy="1186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flipH="1">
            <a:off x="4501519" y="5367557"/>
            <a:ext cx="3723502" cy="646331"/>
          </a:xfrm>
          <a:prstGeom prst="rect">
            <a:avLst/>
          </a:prstGeom>
          <a:noFill/>
        </p:spPr>
        <p:txBody>
          <a:bodyPr wrap="square" rtlCol="0">
            <a:spAutoFit/>
          </a:bodyPr>
          <a:lstStyle/>
          <a:p>
            <a:r>
              <a:rPr lang="en-US" dirty="0" smtClean="0">
                <a:solidFill>
                  <a:schemeClr val="accent6">
                    <a:lumMod val="50000"/>
                  </a:schemeClr>
                </a:solidFill>
              </a:rPr>
              <a:t>BTW, yes, sometimes DDA titles get deleted from the pool too.</a:t>
            </a:r>
            <a:endParaRPr lang="en-US" dirty="0">
              <a:solidFill>
                <a:schemeClr val="accent6">
                  <a:lumMod val="50000"/>
                </a:schemeClr>
              </a:solidFill>
            </a:endParaRPr>
          </a:p>
        </p:txBody>
      </p:sp>
    </p:spTree>
    <p:extLst>
      <p:ext uri="{BB962C8B-B14F-4D97-AF65-F5344CB8AC3E}">
        <p14:creationId xmlns:p14="http://schemas.microsoft.com/office/powerpoint/2010/main" val="512103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794</TotalTime>
  <Words>1085</Words>
  <Application>Microsoft Office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Ebook Central Integration Profile at CSUSB</vt:lpstr>
      <vt:lpstr>Our situation</vt:lpstr>
      <vt:lpstr>Help Documentation</vt:lpstr>
      <vt:lpstr>Things to know</vt:lpstr>
      <vt:lpstr>Things to know, continued…</vt:lpstr>
      <vt:lpstr>What about those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 Central Integration Profile at CSUSB</dc:title>
  <dc:creator>Stacy Magedanz</dc:creator>
  <cp:lastModifiedBy>Stacy Magedanz</cp:lastModifiedBy>
  <cp:revision>42</cp:revision>
  <dcterms:created xsi:type="dcterms:W3CDTF">2019-08-06T19:01:56Z</dcterms:created>
  <dcterms:modified xsi:type="dcterms:W3CDTF">2019-08-08T00:53:45Z</dcterms:modified>
</cp:coreProperties>
</file>