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8" r:id="rId3"/>
    <p:sldId id="265" r:id="rId4"/>
    <p:sldId id="269" r:id="rId5"/>
    <p:sldId id="257" r:id="rId6"/>
    <p:sldId id="258" r:id="rId7"/>
    <p:sldId id="259" r:id="rId8"/>
    <p:sldId id="260" r:id="rId9"/>
    <p:sldId id="261" r:id="rId10"/>
    <p:sldId id="272" r:id="rId11"/>
    <p:sldId id="263" r:id="rId12"/>
    <p:sldId id="262" r:id="rId13"/>
    <p:sldId id="271" r:id="rId14"/>
    <p:sldId id="267" r:id="rId15"/>
    <p:sldId id="270" r:id="rId16"/>
    <p:sldId id="266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chneidk:Dropbox:SSU%20space%20docs:SSU:COLD:CRSP%202015%202016:Link+%20Data:LinkPlusHoldings%20012716.corrected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Unique Titles in Link+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00800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</c:spPr>
          </c:dPt>
          <c:dLbls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Sheet3!$A$1:$A$3</c:f>
              <c:strCache>
                <c:ptCount val="3"/>
                <c:pt idx="0">
                  <c:v>Non-CSU Acad.</c:v>
                </c:pt>
                <c:pt idx="1">
                  <c:v>CSU Total</c:v>
                </c:pt>
                <c:pt idx="2">
                  <c:v>Public Total</c:v>
                </c:pt>
              </c:strCache>
            </c:strRef>
          </c:cat>
          <c:val>
            <c:numRef>
              <c:f>Sheet3!$B$1:$B$3</c:f>
              <c:numCache>
                <c:formatCode>General</c:formatCode>
                <c:ptCount val="3"/>
                <c:pt idx="0">
                  <c:v>1.816106E6</c:v>
                </c:pt>
                <c:pt idx="1">
                  <c:v>1.81242E6</c:v>
                </c:pt>
                <c:pt idx="2">
                  <c:v>1.130929E6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0809C-1FB8-EF40-9DF6-A5038A21C430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7BB8-4153-944B-A2CF-EA3C08BD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7BB8-4153-944B-A2CF-EA3C08BD9D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CRSP Report-Out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G. Schneider</a:t>
            </a:r>
          </a:p>
          <a:p>
            <a:r>
              <a:rPr lang="en-US" dirty="0" smtClean="0"/>
              <a:t>2.4.16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moving to Link+ on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33286"/>
            <a:ext cx="7556313" cy="513442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Setup of each INN-Reach Member Library on DCB with NCIP (PS-231F and PS-231G):</a:t>
            </a:r>
            <a:endParaRPr lang="en-US" dirty="0"/>
          </a:p>
          <a:p>
            <a:r>
              <a:rPr lang="en-US" dirty="0"/>
              <a:t>140 hours x $125 = $17,500 per library</a:t>
            </a:r>
          </a:p>
          <a:p>
            <a:pPr lvl="0"/>
            <a:r>
              <a:rPr lang="en-US" dirty="0"/>
              <a:t>30% reduction applied from standard 200 hours</a:t>
            </a:r>
          </a:p>
          <a:p>
            <a:r>
              <a:rPr lang="en-US" dirty="0"/>
              <a:t>12 libraries x $17,500 = $210,000</a:t>
            </a:r>
            <a:br>
              <a:rPr lang="en-US" dirty="0"/>
            </a:br>
            <a:r>
              <a:rPr lang="en-US" dirty="0"/>
              <a:t>23 libraries x $17,500 = $</a:t>
            </a:r>
            <a:r>
              <a:rPr lang="en-US" dirty="0" smtClean="0"/>
              <a:t>402,500</a:t>
            </a:r>
            <a:endParaRPr lang="en-US" dirty="0"/>
          </a:p>
          <a:p>
            <a:r>
              <a:rPr lang="en-US" b="1" dirty="0"/>
              <a:t>Standard DCB Training Online (train the trainer approach, up to 10 staff per session)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 time x 12 hours x $125 = $1500</a:t>
            </a:r>
            <a:br>
              <a:rPr lang="en-US" dirty="0"/>
            </a:br>
            <a:r>
              <a:rPr lang="en-US" dirty="0"/>
              <a:t>2 times x 12 hours x $125 = $3000</a:t>
            </a:r>
            <a:br>
              <a:rPr lang="en-US" dirty="0"/>
            </a:br>
            <a:r>
              <a:rPr lang="en-US" dirty="0"/>
              <a:t>3 times x 12 hours x $125 =  $4500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5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739468"/>
              </p:ext>
            </p:extLst>
          </p:nvPr>
        </p:nvGraphicFramePr>
        <p:xfrm>
          <a:off x="489857" y="507999"/>
          <a:ext cx="8218714" cy="573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06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questions for the next 45 - 60 days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29" y="1142998"/>
            <a:ext cx="8229600" cy="5388430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well can holdings from the 23-library ULMS fulfill Link+ requests? (CO + ISPIE)</a:t>
            </a:r>
          </a:p>
          <a:p>
            <a:r>
              <a:rPr lang="en-US" sz="2400" dirty="0" smtClean="0"/>
              <a:t>How well does the </a:t>
            </a:r>
            <a:r>
              <a:rPr lang="en-US" sz="2400" dirty="0" err="1" smtClean="0"/>
              <a:t>Orbis</a:t>
            </a:r>
            <a:r>
              <a:rPr lang="en-US" sz="2400" dirty="0" smtClean="0"/>
              <a:t> Cascade RS network function (and what else can they tell us about the level of effort resource-sharing)? (ISPIE + OC)</a:t>
            </a:r>
          </a:p>
          <a:p>
            <a:r>
              <a:rPr lang="en-US" sz="2400" dirty="0" smtClean="0"/>
              <a:t>How well does </a:t>
            </a:r>
            <a:r>
              <a:rPr lang="en-US" sz="2400" dirty="0" err="1" smtClean="0"/>
              <a:t>INNReach</a:t>
            </a:r>
            <a:r>
              <a:rPr lang="en-US" sz="2400" dirty="0" smtClean="0"/>
              <a:t> work with Alma? (TBD. MI?)</a:t>
            </a:r>
          </a:p>
          <a:p>
            <a:r>
              <a:rPr lang="en-US" sz="2400" dirty="0" smtClean="0"/>
              <a:t>What features do we gain/lose with Alma RS? (ISPIE + OC)</a:t>
            </a:r>
          </a:p>
          <a:p>
            <a:r>
              <a:rPr lang="en-US" sz="2400" dirty="0" smtClean="0"/>
              <a:t>What are the system-wide, ten-year Link+ trends?</a:t>
            </a:r>
          </a:p>
          <a:p>
            <a:r>
              <a:rPr lang="en-US" sz="2400" dirty="0" smtClean="0"/>
              <a:t>Is there a role for </a:t>
            </a:r>
            <a:r>
              <a:rPr lang="en-US" sz="2400" dirty="0" err="1" smtClean="0"/>
              <a:t>RapidR</a:t>
            </a:r>
            <a:r>
              <a:rPr lang="en-US" sz="2400" dirty="0" smtClean="0"/>
              <a:t> in the ULMS monographic fulfillment model? (TBD, </a:t>
            </a:r>
            <a:r>
              <a:rPr lang="en-US" sz="2400" dirty="0" err="1" smtClean="0"/>
              <a:t>RapidR</a:t>
            </a:r>
            <a:r>
              <a:rPr lang="en-US" sz="2400" dirty="0" smtClean="0"/>
              <a:t> contacted)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1330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1855"/>
            <a:ext cx="7556313" cy="604477"/>
          </a:xfrm>
        </p:spPr>
        <p:txBody>
          <a:bodyPr/>
          <a:lstStyle/>
          <a:p>
            <a:r>
              <a:rPr lang="en-US" dirty="0" smtClean="0"/>
              <a:t>Link+ level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4" y="1016000"/>
            <a:ext cx="7782644" cy="5588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Troubleshooting, ticket management, member relations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tatistical reports, training, training materials, documentation</a:t>
            </a:r>
          </a:p>
          <a:p>
            <a:r>
              <a:rPr lang="en-US" sz="2400" dirty="0" smtClean="0"/>
              <a:t>Load balancing (and creating the load model in the first place)</a:t>
            </a:r>
          </a:p>
          <a:p>
            <a:r>
              <a:rPr lang="en-US" sz="2400" dirty="0" smtClean="0"/>
              <a:t>Courier management</a:t>
            </a:r>
          </a:p>
          <a:p>
            <a:r>
              <a:rPr lang="en-US" sz="2400" dirty="0" smtClean="0"/>
              <a:t>Manage development pipeline</a:t>
            </a:r>
          </a:p>
          <a:p>
            <a:r>
              <a:rPr lang="en-US" sz="2400" dirty="0" smtClean="0"/>
              <a:t>Implement special features</a:t>
            </a:r>
          </a:p>
          <a:p>
            <a:r>
              <a:rPr lang="en-US" sz="2400" dirty="0" smtClean="0"/>
              <a:t>Guidance for policy and procedures</a:t>
            </a:r>
          </a:p>
          <a:p>
            <a:r>
              <a:rPr lang="en-US" sz="2400" dirty="0" smtClean="0"/>
              <a:t>Coordinate closures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RapidR</a:t>
            </a:r>
            <a:r>
              <a:rPr lang="en-US" dirty="0" smtClean="0"/>
              <a:t> and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173812" cy="4459514"/>
          </a:xfrm>
        </p:spPr>
        <p:txBody>
          <a:bodyPr/>
          <a:lstStyle/>
          <a:p>
            <a:r>
              <a:rPr lang="en-US" sz="2400" dirty="0" smtClean="0"/>
              <a:t>Model currently requires holding loads</a:t>
            </a:r>
          </a:p>
          <a:p>
            <a:r>
              <a:rPr lang="en-US" sz="2400" dirty="0" smtClean="0"/>
              <a:t>Working with group of East Coast libraries on a model to discover their holdings</a:t>
            </a:r>
          </a:p>
          <a:p>
            <a:r>
              <a:rPr lang="en-US" sz="2400" dirty="0" smtClean="0"/>
              <a:t>Group’s holdings will be searchable through each library’s local discovery service</a:t>
            </a:r>
          </a:p>
          <a:p>
            <a:r>
              <a:rPr lang="en-US" sz="2400" dirty="0" smtClean="0"/>
              <a:t>Returnable requests will then be processed through Rapid via ILLIAD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60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00200"/>
            <a:ext cx="3657600" cy="5003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Link+ activity at SSU down 40 percent in last five years (parallel with print activity) – not sure about system-wide trends</a:t>
            </a:r>
          </a:p>
          <a:p>
            <a:r>
              <a:rPr lang="en-US" sz="2400" dirty="0" smtClean="0"/>
              <a:t>But: discovery on a </a:t>
            </a:r>
            <a:r>
              <a:rPr lang="en-US" sz="2400" dirty="0" err="1" smtClean="0"/>
              <a:t>consortial</a:t>
            </a:r>
            <a:r>
              <a:rPr lang="en-US" sz="2400" dirty="0" smtClean="0"/>
              <a:t> network is new to the CSUs – need to look to systems such as </a:t>
            </a:r>
            <a:r>
              <a:rPr lang="en-US" sz="2400" dirty="0" err="1" smtClean="0"/>
              <a:t>Orbis</a:t>
            </a:r>
            <a:r>
              <a:rPr lang="en-US" sz="2400" dirty="0" smtClean="0"/>
              <a:t> Cascade to forecast what usage looks like in a </a:t>
            </a:r>
            <a:r>
              <a:rPr lang="en-US" sz="2400" dirty="0" err="1" smtClean="0"/>
              <a:t>consortial</a:t>
            </a:r>
            <a:r>
              <a:rPr lang="en-US" sz="2400" dirty="0" smtClean="0"/>
              <a:t> environment, and factor in scenarios such as “fewer copies, more in motion”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118" y="2060437"/>
            <a:ext cx="4806479" cy="269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2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Investigate e-book fulfillment options</a:t>
            </a:r>
          </a:p>
          <a:p>
            <a:r>
              <a:rPr lang="en-US" sz="2400" dirty="0" smtClean="0"/>
              <a:t>Investigate floating collections</a:t>
            </a:r>
          </a:p>
          <a:p>
            <a:r>
              <a:rPr lang="en-US" sz="2400" dirty="0" smtClean="0"/>
              <a:t>Explore “</a:t>
            </a:r>
            <a:r>
              <a:rPr lang="en-US" sz="2400" dirty="0" err="1" smtClean="0"/>
              <a:t>circ</a:t>
            </a:r>
            <a:r>
              <a:rPr lang="en-US" sz="2400" dirty="0" smtClean="0"/>
              <a:t> to ARS” collection-planning models</a:t>
            </a:r>
          </a:p>
          <a:p>
            <a:r>
              <a:rPr lang="en-US" sz="2400" dirty="0" smtClean="0"/>
              <a:t>Drones, flying cars, 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94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and big-picture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Who gets to decide? (COLD, with input from CRSP, Access, &amp; ISPIE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What goals will system-wide resource-sharing fulfill? (COLD)</a:t>
            </a:r>
          </a:p>
          <a:p>
            <a:r>
              <a:rPr lang="en-US" sz="2400" dirty="0" smtClean="0"/>
              <a:t>What are we willing to lose to move forward? </a:t>
            </a:r>
          </a:p>
          <a:p>
            <a:r>
              <a:rPr lang="en-US" sz="2400" dirty="0" smtClean="0"/>
              <a:t>What opportunities do we want to enable from the ULMS?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3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CSU Print Monograph Fulfillment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Buy/borrow the book locally</a:t>
            </a:r>
          </a:p>
          <a:p>
            <a:r>
              <a:rPr lang="en-US" sz="2400" dirty="0" smtClean="0"/>
              <a:t>Borrow the book from a vendor-based service (ILLIAD)</a:t>
            </a:r>
          </a:p>
          <a:p>
            <a:r>
              <a:rPr lang="en-US" sz="2400" dirty="0" smtClean="0"/>
              <a:t>Borrow the book from a vendor-based premier service (Link+, Circuit), and if that route fails, go to ILLIAD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** All three models use longstanding, well-developed expert systems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11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40335"/>
          </a:xfrm>
        </p:spPr>
        <p:txBody>
          <a:bodyPr/>
          <a:lstStyle/>
          <a:p>
            <a:r>
              <a:rPr lang="en-US" dirty="0" smtClean="0"/>
              <a:t>Possible Alma Link+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88" y="1455057"/>
            <a:ext cx="8083098" cy="51489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Link+ libraries drop Link+. All or most CSU libraries rely on the ULMS as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tier, with ILLIAD as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tier</a:t>
            </a:r>
          </a:p>
          <a:p>
            <a:r>
              <a:rPr lang="en-US" sz="2400" dirty="0" smtClean="0"/>
              <a:t>Some or all Link+ libraries keep Link+ as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tier after the ULMS, with ILLIAD as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tier</a:t>
            </a:r>
          </a:p>
          <a:p>
            <a:r>
              <a:rPr lang="en-US" sz="2400" dirty="0" smtClean="0"/>
              <a:t>The CSU libraries choose to keep the existing model (combo of Link+, Circuit, &amp; ILLIAD) and do not develop a system-wide ULMS resource sharing model </a:t>
            </a:r>
          </a:p>
          <a:p>
            <a:r>
              <a:rPr lang="en-US" sz="2400" dirty="0" smtClean="0"/>
              <a:t>Wildcard: </a:t>
            </a:r>
            <a:r>
              <a:rPr lang="en-US" sz="2400" dirty="0" err="1" smtClean="0"/>
              <a:t>RapidR</a:t>
            </a:r>
            <a:r>
              <a:rPr lang="en-US" sz="2400" dirty="0" smtClean="0"/>
              <a:t> or alternative procurement/</a:t>
            </a:r>
            <a:r>
              <a:rPr lang="en-US" sz="2400" dirty="0" err="1" smtClean="0"/>
              <a:t>curation</a:t>
            </a:r>
            <a:r>
              <a:rPr lang="en-US" sz="2400" dirty="0" smtClean="0"/>
              <a:t> models could fit into this model somewhere</a:t>
            </a:r>
          </a:p>
        </p:txBody>
      </p:sp>
    </p:spTree>
    <p:extLst>
      <p:ext uri="{BB962C8B-B14F-4D97-AF65-F5344CB8AC3E}">
        <p14:creationId xmlns:p14="http://schemas.microsoft.com/office/powerpoint/2010/main" val="175173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Any</a:t>
            </a:r>
            <a:r>
              <a:rPr lang="en-US" dirty="0" smtClean="0"/>
              <a:t> change will introduce unknown resource requirements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98474" y="5406571"/>
            <a:ext cx="8355240" cy="719592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change is the direction CRSP recommends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71" y="1483176"/>
            <a:ext cx="4753429" cy="356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4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areas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7142"/>
            <a:ext cx="8229600" cy="39188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Identifying key questions and scenarios</a:t>
            </a:r>
          </a:p>
          <a:p>
            <a:r>
              <a:rPr lang="en-US" sz="2400" dirty="0" smtClean="0"/>
              <a:t>Identifying who’s at the table and pulling them into a fact-finding coalition (CO, COLD, ISPIE, Access, CRSP)</a:t>
            </a:r>
          </a:p>
          <a:p>
            <a:r>
              <a:rPr lang="en-US" sz="2400" dirty="0" smtClean="0"/>
              <a:t>Contacting key players with key questions</a:t>
            </a:r>
          </a:p>
          <a:p>
            <a:r>
              <a:rPr lang="en-US" sz="2400" dirty="0" smtClean="0"/>
              <a:t>Preliminary data-gathering for the most important questions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390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and roadblocks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22714"/>
            <a:ext cx="8229600" cy="3973286"/>
          </a:xfrm>
        </p:spPr>
        <p:txBody>
          <a:bodyPr/>
          <a:lstStyle/>
          <a:p>
            <a:r>
              <a:rPr lang="en-US" sz="2400" dirty="0" smtClean="0"/>
              <a:t>Lack of strategic direction from COLD </a:t>
            </a:r>
          </a:p>
          <a:p>
            <a:r>
              <a:rPr lang="en-US" sz="2400" dirty="0" err="1" smtClean="0"/>
              <a:t>Anecdata</a:t>
            </a:r>
            <a:r>
              <a:rPr lang="en-US" sz="2400" dirty="0" smtClean="0"/>
              <a:t>, WOMs, and “feelings”</a:t>
            </a:r>
          </a:p>
          <a:p>
            <a:r>
              <a:rPr lang="en-US" sz="2400" dirty="0" smtClean="0"/>
              <a:t>Border skirmishes among the nation-states that supply the coalition forces (CRSP, Access, ISPIE, COLD)</a:t>
            </a:r>
          </a:p>
          <a:p>
            <a:r>
              <a:rPr lang="en-US" sz="2400" dirty="0" smtClean="0"/>
              <a:t>The usual challenge of getting people who aren’t invested in your problem to answer email and phone calls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8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opportunities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7142"/>
            <a:ext cx="8229600" cy="39188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Lack of strategic direction from COLD</a:t>
            </a:r>
          </a:p>
          <a:p>
            <a:r>
              <a:rPr lang="en-US" sz="2400" dirty="0" smtClean="0"/>
              <a:t>Deep, heterogeneous knowledge of resource-sharing across the coalition forces (Link+, Circuit, ILL, Camino)</a:t>
            </a:r>
          </a:p>
          <a:p>
            <a:r>
              <a:rPr lang="en-US" sz="2400" dirty="0" smtClean="0"/>
              <a:t>Growing sense of community among the coalition forces</a:t>
            </a:r>
          </a:p>
          <a:p>
            <a:r>
              <a:rPr lang="en-US" sz="2400" dirty="0" smtClean="0"/>
              <a:t>Growing sense of pragmatism – “what’s best for our library and our users, what’s best for CSU, let’s follow the evidence”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06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8474" y="338952"/>
            <a:ext cx="7556313" cy="622620"/>
          </a:xfrm>
        </p:spPr>
        <p:txBody>
          <a:bodyPr/>
          <a:lstStyle/>
          <a:p>
            <a:r>
              <a:rPr lang="en-US" dirty="0" smtClean="0"/>
              <a:t>And the key questions are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332" y="1270000"/>
            <a:ext cx="7556313" cy="546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Can the ULMS, alone or in combination with non-</a:t>
            </a:r>
            <a:r>
              <a:rPr lang="en-US" sz="2400" dirty="0" err="1" smtClean="0"/>
              <a:t>INNReach</a:t>
            </a:r>
            <a:r>
              <a:rPr lang="en-US" sz="2400" dirty="0" smtClean="0"/>
              <a:t> products, replace existing premier (aka lower-case-rapid) monographic fulfillment models? </a:t>
            </a:r>
          </a:p>
          <a:p>
            <a:r>
              <a:rPr lang="en-US" sz="2400" dirty="0" smtClean="0"/>
              <a:t>What do we mean by “replace?” The evolving definition:</a:t>
            </a:r>
          </a:p>
          <a:p>
            <a:pPr lvl="1"/>
            <a:r>
              <a:rPr lang="en-US" sz="2400" dirty="0" smtClean="0"/>
              <a:t>A well-supported premier monographic fulfillment service as good or better than existing models</a:t>
            </a:r>
          </a:p>
          <a:p>
            <a:pPr lvl="1"/>
            <a:r>
              <a:rPr lang="en-US" sz="2400" dirty="0" smtClean="0"/>
              <a:t>Goodness means: high fulfillment, fast fulfillment, low-error fulfillment</a:t>
            </a:r>
          </a:p>
          <a:p>
            <a:r>
              <a:rPr lang="en-US" sz="2400" dirty="0" smtClean="0"/>
              <a:t>Are the 23 libraries truly “together as one”? (And do we care?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73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findings to date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772" y="1886857"/>
            <a:ext cx="8378371" cy="46445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very few Alma-</a:t>
            </a:r>
            <a:r>
              <a:rPr lang="en-US" sz="2400" dirty="0" err="1" smtClean="0"/>
              <a:t>INNReach</a:t>
            </a:r>
            <a:r>
              <a:rPr lang="en-US" sz="2400" dirty="0" smtClean="0"/>
              <a:t> implementations</a:t>
            </a:r>
          </a:p>
          <a:p>
            <a:r>
              <a:rPr lang="en-US" sz="2400" dirty="0" smtClean="0"/>
              <a:t>III seems motivated to keep its CSU Link+ libraries</a:t>
            </a:r>
          </a:p>
          <a:p>
            <a:r>
              <a:rPr lang="en-US" sz="2400" dirty="0" smtClean="0"/>
              <a:t>Link+ cannot punt requests to ILLIAD</a:t>
            </a:r>
          </a:p>
          <a:p>
            <a:r>
              <a:rPr lang="en-US" sz="2400" dirty="0" smtClean="0"/>
              <a:t>Alma can (if enabled) punt requests to ILLIAD (how well this works is part of the OC inquiry)</a:t>
            </a:r>
          </a:p>
          <a:p>
            <a:r>
              <a:rPr lang="en-US" sz="2400" dirty="0" smtClean="0"/>
              <a:t>The Link+ two-tier pricing model is </a:t>
            </a:r>
            <a:r>
              <a:rPr lang="en-US" sz="2400" dirty="0" err="1" smtClean="0"/>
              <a:t>disengenuous</a:t>
            </a:r>
            <a:r>
              <a:rPr lang="en-US" sz="2400" dirty="0" smtClean="0"/>
              <a:t> (because nobody would do the non-NCIP model)</a:t>
            </a:r>
          </a:p>
        </p:txBody>
      </p:sp>
    </p:spTree>
    <p:extLst>
      <p:ext uri="{BB962C8B-B14F-4D97-AF65-F5344CB8AC3E}">
        <p14:creationId xmlns:p14="http://schemas.microsoft.com/office/powerpoint/2010/main" val="230024404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330</TotalTime>
  <Words>912</Words>
  <Application>Microsoft Macintosh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CRSP Report-Out</vt:lpstr>
      <vt:lpstr>Current CSU Print Monograph Fulfillment Models</vt:lpstr>
      <vt:lpstr>Possible Alma Link+ Scenarios</vt:lpstr>
      <vt:lpstr>Any change will introduce unknown resource requirements…</vt:lpstr>
      <vt:lpstr>Progress areas</vt:lpstr>
      <vt:lpstr>Threats and roadblocks</vt:lpstr>
      <vt:lpstr>Strengths and opportunities</vt:lpstr>
      <vt:lpstr>And the key questions are…</vt:lpstr>
      <vt:lpstr>Useful findings to date</vt:lpstr>
      <vt:lpstr>Cost of moving to Link+ on Alma</vt:lpstr>
      <vt:lpstr>PowerPoint Presentation</vt:lpstr>
      <vt:lpstr>Key questions for the next 45 - 60 days</vt:lpstr>
      <vt:lpstr>Link+ level of effort</vt:lpstr>
      <vt:lpstr>RapidR and discovery</vt:lpstr>
      <vt:lpstr>Of note</vt:lpstr>
      <vt:lpstr>Other possibilities</vt:lpstr>
      <vt:lpstr>Process and big-picture questions</vt:lpstr>
    </vt:vector>
  </TitlesOfParts>
  <Company>Sonoma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CRSP Report-Out</dc:title>
  <dc:creator>Karen Schneider</dc:creator>
  <cp:lastModifiedBy>Karen Schneider</cp:lastModifiedBy>
  <cp:revision>30</cp:revision>
  <dcterms:created xsi:type="dcterms:W3CDTF">2016-02-04T18:03:57Z</dcterms:created>
  <dcterms:modified xsi:type="dcterms:W3CDTF">2016-02-04T23:34:26Z</dcterms:modified>
</cp:coreProperties>
</file>