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9"/>
  </p:notesMasterIdLst>
  <p:sldIdLst>
    <p:sldId id="256" r:id="rId2"/>
    <p:sldId id="268" r:id="rId3"/>
    <p:sldId id="265" r:id="rId4"/>
    <p:sldId id="269" r:id="rId5"/>
    <p:sldId id="257" r:id="rId6"/>
    <p:sldId id="258" r:id="rId7"/>
    <p:sldId id="259" r:id="rId8"/>
    <p:sldId id="260" r:id="rId9"/>
    <p:sldId id="261" r:id="rId10"/>
    <p:sldId id="272" r:id="rId11"/>
    <p:sldId id="263" r:id="rId12"/>
    <p:sldId id="262" r:id="rId13"/>
    <p:sldId id="271" r:id="rId14"/>
    <p:sldId id="267" r:id="rId15"/>
    <p:sldId id="270" r:id="rId16"/>
    <p:sldId id="266" r:id="rId17"/>
    <p:sldId id="264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70" d="100"/>
          <a:sy n="70" d="100"/>
        </p:scale>
        <p:origin x="-16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32" d="100"/>
        <a:sy n="132" d="100"/>
      </p:scale>
      <p:origin x="0" y="1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interSettings" Target="printerSettings/printerSettings1.bin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schneidk:Dropbox:SSU%20space%20docs:SSU:COLD:CRSP%202015%202016:Link+%20Data:LinkPlusHoldings%20012716.corrected.xlsm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5"/>
    </mc:Choice>
    <mc:Fallback>
      <c:style val="15"/>
    </mc:Fallback>
  </mc:AlternateContent>
  <c:chart>
    <c:title>
      <c:tx>
        <c:rich>
          <a:bodyPr rot="0" vert="horz"/>
          <a:lstStyle/>
          <a:p>
            <a:pPr>
              <a:defRPr/>
            </a:pPr>
            <a:r>
              <a:rPr lang="en-US"/>
              <a:t>Unique Titles in Link+</a:t>
            </a:r>
          </a:p>
        </c:rich>
      </c:tx>
      <c:layout/>
      <c:overlay val="0"/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FF6600"/>
              </a:solidFill>
            </c:spPr>
          </c:dPt>
          <c:dPt>
            <c:idx val="1"/>
            <c:bubble3D val="0"/>
            <c:spPr>
              <a:solidFill>
                <a:srgbClr val="008000"/>
              </a:solidFill>
            </c:spPr>
          </c:dPt>
          <c:dPt>
            <c:idx val="2"/>
            <c:bubble3D val="0"/>
            <c:spPr>
              <a:solidFill>
                <a:schemeClr val="accent2">
                  <a:lumMod val="50000"/>
                  <a:lumOff val="50000"/>
                </a:schemeClr>
              </a:solidFill>
            </c:spPr>
          </c:dPt>
          <c:dLbls>
            <c:txPr>
              <a:bodyPr rot="0" vert="horz"/>
              <a:lstStyle/>
              <a:p>
                <a:pPr>
                  <a:defRPr/>
                </a:pPr>
                <a:endParaRPr lang="en-US"/>
              </a:p>
            </c:txPr>
            <c:showLegendKey val="1"/>
            <c:showVal val="1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Sheet3!$A$1:$A$3</c:f>
              <c:strCache>
                <c:ptCount val="3"/>
                <c:pt idx="0">
                  <c:v>Non-CSU Acad.</c:v>
                </c:pt>
                <c:pt idx="1">
                  <c:v>CSU Total</c:v>
                </c:pt>
                <c:pt idx="2">
                  <c:v>Public Total</c:v>
                </c:pt>
              </c:strCache>
            </c:strRef>
          </c:cat>
          <c:val>
            <c:numRef>
              <c:f>Sheet3!$B$1:$B$3</c:f>
              <c:numCache>
                <c:formatCode>General</c:formatCode>
                <c:ptCount val="3"/>
                <c:pt idx="0">
                  <c:v>1.816106E6</c:v>
                </c:pt>
                <c:pt idx="1">
                  <c:v>1.81242E6</c:v>
                </c:pt>
                <c:pt idx="2">
                  <c:v>1.130929E6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b"/>
      <c:layout/>
      <c:overlay val="0"/>
      <c:txPr>
        <a:bodyPr rot="0" vert="horz"/>
        <a:lstStyle/>
        <a:p>
          <a:pPr>
            <a:defRPr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30809C-1FB8-EF40-9DF6-A5038A21C430}" type="datetimeFigureOut">
              <a:rPr lang="en-US" smtClean="0"/>
              <a:t>2/4/16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107BB8-4153-944B-A2CF-EA3C08BD9D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4901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107BB8-4153-944B-A2CF-EA3C08BD9DF3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042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800600" y="6425640"/>
            <a:ext cx="1232647" cy="365125"/>
          </a:xfrm>
        </p:spPr>
        <p:txBody>
          <a:bodyPr/>
          <a:lstStyle>
            <a:lvl1pPr algn="l">
              <a:defRPr/>
            </a:lvl1pPr>
          </a:lstStyle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2/4/16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11153" y="6425640"/>
            <a:ext cx="2617694" cy="365125"/>
          </a:xfrm>
        </p:spPr>
        <p:txBody>
          <a:bodyPr/>
          <a:lstStyle>
            <a:lvl1pPr algn="r">
              <a:defRPr/>
            </a:lvl1pPr>
          </a:lstStyle>
          <a:p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282575" y="228600"/>
            <a:ext cx="4235450" cy="4187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4624388" y="237744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624388" y="228600"/>
            <a:ext cx="2057400" cy="2039112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Rectangle 11"/>
          <p:cNvSpPr/>
          <p:nvPr/>
        </p:nvSpPr>
        <p:spPr>
          <a:xfrm>
            <a:off x="6802438" y="2377440"/>
            <a:ext cx="2057400" cy="203911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2/4/16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12" name="Content Placeholder 2"/>
          <p:cNvSpPr>
            <a:spLocks noGrp="1"/>
          </p:cNvSpPr>
          <p:nvPr>
            <p:ph sz="half" idx="17"/>
          </p:nvPr>
        </p:nvSpPr>
        <p:spPr>
          <a:xfrm>
            <a:off x="502920" y="1985963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4" name="Content Placeholder 2"/>
          <p:cNvSpPr>
            <a:spLocks noGrp="1"/>
          </p:cNvSpPr>
          <p:nvPr>
            <p:ph sz="half" idx="18"/>
          </p:nvPr>
        </p:nvSpPr>
        <p:spPr>
          <a:xfrm>
            <a:off x="502920" y="4164965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TextBox 7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2/4/16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2/4/16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5" y="228600"/>
            <a:ext cx="3451225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5" y="2571750"/>
            <a:ext cx="3255264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68775" y="273050"/>
            <a:ext cx="4597399" cy="585311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3" y="3733800"/>
            <a:ext cx="3255264" cy="2392363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2/4/16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59305" y="6423585"/>
            <a:ext cx="3316941" cy="365125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9404" y="3124200"/>
            <a:ext cx="3898272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6" y="228600"/>
            <a:ext cx="3460658" cy="634523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69404" y="3995737"/>
            <a:ext cx="3898272" cy="2147888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2/4/16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91000" y="6423585"/>
            <a:ext cx="3005138" cy="365125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10" name="TextBox 9"/>
          <p:cNvSpPr txBox="1"/>
          <p:nvPr/>
        </p:nvSpPr>
        <p:spPr>
          <a:xfrm>
            <a:off x="3990110" y="3370730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6505" y="4424082"/>
            <a:ext cx="6191157" cy="83371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28600"/>
            <a:ext cx="6378389" cy="418795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6505" y="5257799"/>
            <a:ext cx="6191157" cy="885825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2/4/16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" name="Rectangle 8"/>
          <p:cNvSpPr/>
          <p:nvPr/>
        </p:nvSpPr>
        <p:spPr>
          <a:xfrm>
            <a:off x="6802438" y="2377440"/>
            <a:ext cx="2057400" cy="20391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327212" y="4632792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4" y="228600"/>
            <a:ext cx="6387167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6181611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6179566" cy="2392363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212262" y="6235607"/>
            <a:ext cx="134839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2/4/16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1095" y="6235607"/>
            <a:ext cx="4648105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494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6802438" y="4535424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5" y="228600"/>
            <a:ext cx="4235450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4016633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4015304" cy="2392363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048000" y="6235607"/>
            <a:ext cx="134839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2/4/16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1095" y="6235607"/>
            <a:ext cx="2590705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1" name="Rectangle 10"/>
          <p:cNvSpPr/>
          <p:nvPr/>
        </p:nvSpPr>
        <p:spPr>
          <a:xfrm>
            <a:off x="4624388" y="4534726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4624388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4624388" y="2381663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5"/>
          </p:nvPr>
        </p:nvSpPr>
        <p:spPr>
          <a:xfrm>
            <a:off x="6803136" y="2381662"/>
            <a:ext cx="2057400" cy="418795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0" y="3124200"/>
            <a:ext cx="3108960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365248"/>
            <a:ext cx="4240119" cy="418795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0" y="3995737"/>
            <a:ext cx="3108960" cy="2147888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2/4/16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91000" y="6423585"/>
            <a:ext cx="3005138" cy="365125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10" name="TextBox 9"/>
          <p:cNvSpPr txBox="1"/>
          <p:nvPr/>
        </p:nvSpPr>
        <p:spPr>
          <a:xfrm>
            <a:off x="4750361" y="3370730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277905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5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2460625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2/4/16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210550" y="282574"/>
            <a:ext cx="642097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2/4/16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8068235" y="282574"/>
            <a:ext cx="91440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95772" y="954742"/>
            <a:ext cx="681318" cy="5171422"/>
          </a:xfrm>
        </p:spPr>
        <p:txBody>
          <a:bodyPr vert="eaVert" anchor="t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58756"/>
            <a:ext cx="6858000" cy="5184869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2/4/16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9" name="TextBox 8"/>
          <p:cNvSpPr txBox="1"/>
          <p:nvPr/>
        </p:nvSpPr>
        <p:spPr>
          <a:xfrm rot="16200000">
            <a:off x="8593111" y="561668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474" y="134471"/>
            <a:ext cx="7556313" cy="995082"/>
          </a:xfrm>
        </p:spPr>
        <p:txBody>
          <a:bodyPr anchor="b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2/4/16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498518" y="1129553"/>
            <a:ext cx="7558960" cy="774700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>
              <a:buNone/>
              <a:defRPr kumimoji="0" sz="2400" b="0" i="0" u="none" strike="noStrike" kern="1200" cap="none" spc="0" normalizeH="0" baseline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800600" y="6425640"/>
            <a:ext cx="1232647" cy="365125"/>
          </a:xfrm>
        </p:spPr>
        <p:txBody>
          <a:bodyPr/>
          <a:lstStyle>
            <a:lvl1pPr algn="l">
              <a:defRPr/>
            </a:lvl1pPr>
          </a:lstStyle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2/4/16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11153" y="6425640"/>
            <a:ext cx="2617694" cy="365125"/>
          </a:xfrm>
        </p:spPr>
        <p:txBody>
          <a:bodyPr/>
          <a:lstStyle>
            <a:lvl1pPr algn="r">
              <a:defRPr/>
            </a:lvl1pPr>
          </a:lstStyle>
          <a:p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282575" y="228600"/>
            <a:ext cx="4235450" cy="4187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4624388" y="237744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2"/>
          </p:nvPr>
        </p:nvSpPr>
        <p:spPr>
          <a:xfrm>
            <a:off x="4624388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744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1779494"/>
            <a:ext cx="3086100" cy="2040905"/>
          </a:xfrm>
        </p:spPr>
        <p:txBody>
          <a:bodyPr lIns="45720" tIns="45720" rIns="45720" anchor="t">
            <a:noAutofit/>
          </a:bodyPr>
          <a:lstStyle>
            <a:lvl1pPr marL="0" indent="0" algn="ctr">
              <a:spcBef>
                <a:spcPts val="600"/>
              </a:spcBef>
              <a:buNone/>
              <a:defRPr sz="4600">
                <a:solidFill>
                  <a:schemeClr val="bg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58907" y="228600"/>
            <a:ext cx="8200930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3124200"/>
            <a:ext cx="5638800" cy="1362075"/>
          </a:xfrm>
        </p:spPr>
        <p:txBody>
          <a:bodyPr anchor="b" anchorCtr="0">
            <a:normAutofit/>
          </a:bodyPr>
          <a:lstStyle>
            <a:lvl1pPr algn="l">
              <a:defRPr sz="3200" b="0" cap="none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4495800"/>
            <a:ext cx="5638800" cy="1500187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300"/>
              </a:spcBef>
              <a:buNone/>
              <a:defRPr sz="1400" cap="none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906" y="6248774"/>
            <a:ext cx="1474694" cy="36512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2/4/16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0" y="6248774"/>
            <a:ext cx="5638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05800" y="6248774"/>
            <a:ext cx="554038" cy="365125"/>
          </a:xfrm>
        </p:spPr>
        <p:txBody>
          <a:bodyPr/>
          <a:lstStyle/>
          <a:p>
            <a:fld id="{D2E57653-3E58-4892-A7ED-712530ACC68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8" name="TextBox 7"/>
          <p:cNvSpPr txBox="1"/>
          <p:nvPr/>
        </p:nvSpPr>
        <p:spPr>
          <a:xfrm>
            <a:off x="2003612" y="3110754"/>
            <a:ext cx="260909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40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9" name="Rectangle 8"/>
          <p:cNvSpPr/>
          <p:nvPr/>
        </p:nvSpPr>
        <p:spPr>
          <a:xfrm>
            <a:off x="285750" y="228600"/>
            <a:ext cx="212725" cy="634523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210550" y="282574"/>
            <a:ext cx="642097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Rectangle 11"/>
          <p:cNvSpPr/>
          <p:nvPr/>
        </p:nvSpPr>
        <p:spPr>
          <a:xfrm>
            <a:off x="8068235" y="282574"/>
            <a:ext cx="91440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9987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2/4/16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TextBox 11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7541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99878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2/4/16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7541" y="2070847"/>
            <a:ext cx="3657600" cy="322729"/>
          </a:xfrm>
          <a:prstGeom prst="rect">
            <a:avLst/>
          </a:prstGeom>
          <a:solidFill>
            <a:schemeClr val="accent3"/>
          </a:solidFill>
        </p:spPr>
        <p:txBody>
          <a:bodyPr tIns="0" bIns="0"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99878" y="2070847"/>
            <a:ext cx="3657600" cy="32272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tIns="0" bIns="0"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7" y="1985963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2/4/16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13" name="Content Placeholder 2"/>
          <p:cNvSpPr>
            <a:spLocks noGrp="1"/>
          </p:cNvSpPr>
          <p:nvPr>
            <p:ph sz="half" idx="14"/>
          </p:nvPr>
        </p:nvSpPr>
        <p:spPr>
          <a:xfrm>
            <a:off x="498517" y="4164965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4" name="Rectangle 13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5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05800" y="242234"/>
            <a:ext cx="554038" cy="365125"/>
          </a:xfrm>
        </p:spPr>
        <p:txBody>
          <a:bodyPr/>
          <a:lstStyle/>
          <a:p>
            <a:fld id="{D2E57653-3E58-4892-A7ED-712530ACC68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2/4/16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11" name="Content Placeholder 2"/>
          <p:cNvSpPr>
            <a:spLocks noGrp="1"/>
          </p:cNvSpPr>
          <p:nvPr>
            <p:ph sz="half" idx="15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3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slideLayout" Target="../slideLayouts/slideLayout20.xml"/><Relationship Id="rId2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8474" y="484094"/>
            <a:ext cx="7556313" cy="111610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8474" y="1981200"/>
            <a:ext cx="7556313" cy="4144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95247" y="642358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2/4/16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1706" y="6423585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5800" y="242234"/>
            <a:ext cx="5540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D2E57653-3E58-4892-A7ED-712530ACC68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  <p:sldLayoutId id="2147483690" r:id="rId18"/>
    <p:sldLayoutId id="2147483691" r:id="rId19"/>
    <p:sldLayoutId id="2147483692" r:id="rId20"/>
  </p:sldLayoutIdLst>
  <p:txStyles>
    <p:titleStyle>
      <a:lvl1pPr algn="l" defTabSz="914400" rtl="0" eaLnBrk="1" latinLnBrk="0" hangingPunct="1">
        <a:spcBef>
          <a:spcPct val="0"/>
        </a:spcBef>
        <a:buNone/>
        <a:defRPr sz="36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2000"/>
        </a:spcBef>
        <a:buClr>
          <a:schemeClr val="accent1"/>
        </a:buClr>
        <a:buSzPct val="75000"/>
        <a:buFont typeface="Wingdings" pitchFamily="2" charset="2"/>
        <a:buChar char="n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spcBef>
          <a:spcPts val="600"/>
        </a:spcBef>
        <a:buClr>
          <a:schemeClr val="accent1"/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spcBef>
          <a:spcPts val="600"/>
        </a:spcBef>
        <a:buClr>
          <a:schemeClr val="accent1"/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377950" indent="-22860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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1603375" indent="-228600" algn="l" defTabSz="914400" rtl="0" eaLnBrk="1" latinLnBrk="0" hangingPunct="1">
        <a:spcBef>
          <a:spcPct val="20000"/>
        </a:spcBef>
        <a:buClr>
          <a:schemeClr val="accent1"/>
        </a:buClr>
        <a:buSzPct val="75000"/>
        <a:buFont typeface="Wingdings" pitchFamily="2" charset="2"/>
        <a:buChar char=""/>
        <a:defRPr lang="en-US" sz="1800" kern="1200" baseline="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1830388" indent="-22860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"/>
        <a:defRPr lang="en-US" sz="1800" kern="1200" baseline="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057400" indent="-228600" algn="l" defTabSz="914400" rtl="0" eaLnBrk="1" latinLnBrk="0" hangingPunct="1">
        <a:spcBef>
          <a:spcPct val="20000"/>
        </a:spcBef>
        <a:buClr>
          <a:schemeClr val="accent1"/>
        </a:buClr>
        <a:buSzPct val="75000"/>
        <a:buFont typeface="Wingdings" pitchFamily="2" charset="2"/>
        <a:buChar char=""/>
        <a:defRPr lang="en-US" sz="1800" kern="1200" baseline="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chart" Target="../charts/char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.e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CRSP Report-Out</a:t>
            </a:r>
            <a:endParaRPr lang="en-US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Karen G. Schneider</a:t>
            </a:r>
          </a:p>
          <a:p>
            <a:r>
              <a:rPr lang="en-US" dirty="0" smtClean="0"/>
              <a:t>2.4.16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27983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Cost of moving to Link+ on Alma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474" y="1433286"/>
            <a:ext cx="7556313" cy="5134428"/>
          </a:xfrm>
        </p:spPr>
        <p:txBody>
          <a:bodyPr>
            <a:normAutofit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b="1" dirty="0"/>
              <a:t>Setup of each INN-Reach Member Library on DCB with NCIP (PS-231F and PS-231G):</a:t>
            </a:r>
            <a:endParaRPr lang="en-US" dirty="0"/>
          </a:p>
          <a:p>
            <a:r>
              <a:rPr lang="en-US" dirty="0"/>
              <a:t>140 hours x $125 = $17,500 per library</a:t>
            </a:r>
          </a:p>
          <a:p>
            <a:pPr lvl="0"/>
            <a:r>
              <a:rPr lang="en-US" dirty="0"/>
              <a:t>30% reduction applied from standard 200 hours</a:t>
            </a:r>
          </a:p>
          <a:p>
            <a:r>
              <a:rPr lang="en-US" dirty="0"/>
              <a:t>12 libraries x $17,500 = $210,000</a:t>
            </a:r>
            <a:br>
              <a:rPr lang="en-US" dirty="0"/>
            </a:br>
            <a:r>
              <a:rPr lang="en-US" dirty="0"/>
              <a:t>23 libraries x $17,500 = $</a:t>
            </a:r>
            <a:r>
              <a:rPr lang="en-US" dirty="0" smtClean="0"/>
              <a:t>402,500</a:t>
            </a:r>
            <a:endParaRPr lang="en-US" dirty="0"/>
          </a:p>
          <a:p>
            <a:r>
              <a:rPr lang="en-US" b="1" dirty="0"/>
              <a:t>Standard DCB Training Online (train the trainer approach, up to 10 staff per session)</a:t>
            </a:r>
            <a:r>
              <a:rPr lang="en-US" dirty="0"/>
              <a:t>:</a:t>
            </a:r>
            <a:br>
              <a:rPr lang="en-US" dirty="0"/>
            </a:br>
            <a:r>
              <a:rPr lang="en-US" dirty="0"/>
              <a:t>1 time x 12 hours x $125 = $1500</a:t>
            </a:r>
            <a:br>
              <a:rPr lang="en-US" dirty="0"/>
            </a:br>
            <a:r>
              <a:rPr lang="en-US" dirty="0"/>
              <a:t>2 times x 12 hours x $125 = $3000</a:t>
            </a:r>
            <a:br>
              <a:rPr lang="en-US" dirty="0"/>
            </a:br>
            <a:r>
              <a:rPr lang="en-US" dirty="0"/>
              <a:t>3 times x 12 hours x $125 =  $4500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25532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63739468"/>
              </p:ext>
            </p:extLst>
          </p:nvPr>
        </p:nvGraphicFramePr>
        <p:xfrm>
          <a:off x="489857" y="507999"/>
          <a:ext cx="8218714" cy="57331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100688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Key questions for the next 45 - 60 days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30629" y="1142998"/>
            <a:ext cx="8229600" cy="5388430"/>
          </a:xfrm>
        </p:spPr>
        <p:txBody>
          <a:bodyPr>
            <a:noAutofit/>
          </a:bodyPr>
          <a:lstStyle/>
          <a:p>
            <a:r>
              <a:rPr lang="en-US" sz="2400" dirty="0" smtClean="0"/>
              <a:t>How well can holdings from the 23-library ULMS fulfill Link+ requests? (CO + ISPIE)</a:t>
            </a:r>
          </a:p>
          <a:p>
            <a:r>
              <a:rPr lang="en-US" sz="2400" dirty="0" smtClean="0"/>
              <a:t>How well does the </a:t>
            </a:r>
            <a:r>
              <a:rPr lang="en-US" sz="2400" dirty="0" err="1" smtClean="0"/>
              <a:t>Orbis</a:t>
            </a:r>
            <a:r>
              <a:rPr lang="en-US" sz="2400" dirty="0" smtClean="0"/>
              <a:t> Cascade RS network function (and what else can they tell us about the level of effort resource-sharing)? (ISPIE + OC)</a:t>
            </a:r>
          </a:p>
          <a:p>
            <a:r>
              <a:rPr lang="en-US" sz="2400" dirty="0" smtClean="0"/>
              <a:t>How well does </a:t>
            </a:r>
            <a:r>
              <a:rPr lang="en-US" sz="2400" dirty="0" err="1" smtClean="0"/>
              <a:t>INNReach</a:t>
            </a:r>
            <a:r>
              <a:rPr lang="en-US" sz="2400" dirty="0" smtClean="0"/>
              <a:t> work with Alma? (TBD. MI?)</a:t>
            </a:r>
          </a:p>
          <a:p>
            <a:r>
              <a:rPr lang="en-US" sz="2400" dirty="0" smtClean="0"/>
              <a:t>What features do we gain/lose with Alma RS? (ISPIE + OC)</a:t>
            </a:r>
          </a:p>
          <a:p>
            <a:r>
              <a:rPr lang="en-US" sz="2400" dirty="0" smtClean="0"/>
              <a:t>What are the system-wide, ten-year Link+ trends?</a:t>
            </a:r>
          </a:p>
          <a:p>
            <a:r>
              <a:rPr lang="en-US" sz="2400" dirty="0" smtClean="0"/>
              <a:t>Is there a role for </a:t>
            </a:r>
            <a:r>
              <a:rPr lang="en-US" sz="2400" dirty="0" err="1" smtClean="0"/>
              <a:t>RapidR</a:t>
            </a:r>
            <a:r>
              <a:rPr lang="en-US" sz="2400" dirty="0" smtClean="0"/>
              <a:t> in the ULMS monographic fulfillment model? (TBD, </a:t>
            </a:r>
            <a:r>
              <a:rPr lang="en-US" sz="2400" dirty="0" err="1" smtClean="0"/>
              <a:t>RapidR</a:t>
            </a:r>
            <a:r>
              <a:rPr lang="en-US" sz="2400" dirty="0" smtClean="0"/>
              <a:t> contacted)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5113300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474" y="181855"/>
            <a:ext cx="7556313" cy="604477"/>
          </a:xfrm>
        </p:spPr>
        <p:txBody>
          <a:bodyPr/>
          <a:lstStyle/>
          <a:p>
            <a:r>
              <a:rPr lang="en-US" dirty="0" smtClean="0"/>
              <a:t>Link+ level of effort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2144" y="1016000"/>
            <a:ext cx="7782644" cy="5588000"/>
          </a:xfrm>
        </p:spPr>
        <p:txBody>
          <a:bodyPr>
            <a:normAutofit lnSpcReduction="10000"/>
          </a:bodyPr>
          <a:lstStyle/>
          <a:p>
            <a:r>
              <a:rPr lang="en-US" sz="2400" dirty="0" smtClean="0"/>
              <a:t>Troubleshooting, ticket management, member relations</a:t>
            </a:r>
          </a:p>
          <a:p>
            <a:r>
              <a:rPr lang="en-US" sz="2400" dirty="0"/>
              <a:t>S</a:t>
            </a:r>
            <a:r>
              <a:rPr lang="en-US" sz="2400" dirty="0" smtClean="0"/>
              <a:t>tatistical reports, training, training materials, documentation</a:t>
            </a:r>
          </a:p>
          <a:p>
            <a:r>
              <a:rPr lang="en-US" sz="2400" dirty="0" smtClean="0"/>
              <a:t>Load balancing (and creating the load model in the first place)</a:t>
            </a:r>
          </a:p>
          <a:p>
            <a:r>
              <a:rPr lang="en-US" sz="2400" dirty="0" smtClean="0"/>
              <a:t>Courier management</a:t>
            </a:r>
          </a:p>
          <a:p>
            <a:r>
              <a:rPr lang="en-US" sz="2400" dirty="0" smtClean="0"/>
              <a:t>Manage development pipeline</a:t>
            </a:r>
          </a:p>
          <a:p>
            <a:r>
              <a:rPr lang="en-US" sz="2400" dirty="0" smtClean="0"/>
              <a:t>Implement special features</a:t>
            </a:r>
          </a:p>
          <a:p>
            <a:r>
              <a:rPr lang="en-US" sz="2400" dirty="0" smtClean="0"/>
              <a:t>Guidance for policy and procedures</a:t>
            </a:r>
          </a:p>
          <a:p>
            <a:r>
              <a:rPr lang="en-US" sz="2400" dirty="0" smtClean="0"/>
              <a:t>Coordinate closures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9525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RapidR</a:t>
            </a:r>
            <a:r>
              <a:rPr lang="en-US" dirty="0" smtClean="0"/>
              <a:t> and discovery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474" y="1981200"/>
            <a:ext cx="8173812" cy="4459514"/>
          </a:xfrm>
        </p:spPr>
        <p:txBody>
          <a:bodyPr/>
          <a:lstStyle/>
          <a:p>
            <a:r>
              <a:rPr lang="en-US" sz="2400" dirty="0" smtClean="0"/>
              <a:t>Model currently requires holding loads</a:t>
            </a:r>
          </a:p>
          <a:p>
            <a:r>
              <a:rPr lang="en-US" sz="2400" dirty="0" smtClean="0"/>
              <a:t>Working with group of East Coast libraries on a model to discover their holdings</a:t>
            </a:r>
          </a:p>
          <a:p>
            <a:r>
              <a:rPr lang="en-US" sz="2400" dirty="0" smtClean="0"/>
              <a:t>Group’s holdings will be searchable through each library’s local discovery service</a:t>
            </a:r>
          </a:p>
          <a:p>
            <a:r>
              <a:rPr lang="en-US" sz="2400" dirty="0" smtClean="0"/>
              <a:t>Returnable requests will then be processed through Rapid via ILLIAD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92603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Of note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8" y="1600200"/>
            <a:ext cx="3657600" cy="5003800"/>
          </a:xfrm>
        </p:spPr>
        <p:txBody>
          <a:bodyPr>
            <a:normAutofit fontScale="92500" lnSpcReduction="20000"/>
          </a:bodyPr>
          <a:lstStyle/>
          <a:p>
            <a:r>
              <a:rPr lang="en-US" sz="2400" dirty="0" smtClean="0"/>
              <a:t>Link+ activity at SSU down 40 percent in last five years (parallel with print activity) – not sure about system-wide trends</a:t>
            </a:r>
          </a:p>
          <a:p>
            <a:r>
              <a:rPr lang="en-US" sz="2400" dirty="0" smtClean="0"/>
              <a:t>But: discovery on a </a:t>
            </a:r>
            <a:r>
              <a:rPr lang="en-US" sz="2400" dirty="0" err="1" smtClean="0"/>
              <a:t>consortial</a:t>
            </a:r>
            <a:r>
              <a:rPr lang="en-US" sz="2400" dirty="0" smtClean="0"/>
              <a:t> network is new to the CSUs – need to look to systems such as </a:t>
            </a:r>
            <a:r>
              <a:rPr lang="en-US" sz="2400" dirty="0" err="1" smtClean="0"/>
              <a:t>Orbis</a:t>
            </a:r>
            <a:r>
              <a:rPr lang="en-US" sz="2400" dirty="0" smtClean="0"/>
              <a:t> Cascade to forecast what usage looks like in a </a:t>
            </a:r>
            <a:r>
              <a:rPr lang="en-US" sz="2400" dirty="0" err="1" smtClean="0"/>
              <a:t>consortial</a:t>
            </a:r>
            <a:r>
              <a:rPr lang="en-US" sz="2400" dirty="0" smtClean="0"/>
              <a:t> environment, and factor in scenarios such as “fewer copies, more in motion”</a:t>
            </a:r>
          </a:p>
          <a:p>
            <a:endParaRPr lang="en-US" sz="24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56118" y="2060437"/>
            <a:ext cx="4806479" cy="2692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6929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possibilities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Investigate e-book fulfillment options</a:t>
            </a:r>
          </a:p>
          <a:p>
            <a:r>
              <a:rPr lang="en-US" sz="2400" dirty="0" smtClean="0"/>
              <a:t>Investigate floating collections</a:t>
            </a:r>
          </a:p>
          <a:p>
            <a:r>
              <a:rPr lang="en-US" sz="2400" dirty="0" smtClean="0"/>
              <a:t>Explore “</a:t>
            </a:r>
            <a:r>
              <a:rPr lang="en-US" sz="2400" dirty="0" err="1" smtClean="0"/>
              <a:t>circ</a:t>
            </a:r>
            <a:r>
              <a:rPr lang="en-US" sz="2400" dirty="0" smtClean="0"/>
              <a:t> to ARS” collection-planning models</a:t>
            </a:r>
          </a:p>
          <a:p>
            <a:r>
              <a:rPr lang="en-US" sz="2400" dirty="0" smtClean="0"/>
              <a:t>Drones, flying cars, etc.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2799467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 and big-picture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Who gets to decide? (COLD, with input from CRSP, Access, &amp; ISPIE</a:t>
            </a:r>
            <a:r>
              <a:rPr lang="en-US" sz="2400" dirty="0" smtClean="0"/>
              <a:t>)</a:t>
            </a:r>
          </a:p>
          <a:p>
            <a:r>
              <a:rPr lang="en-US" sz="2400" dirty="0" smtClean="0"/>
              <a:t>What goals will system-wide resource-sharing fulfill? (COLD)</a:t>
            </a:r>
          </a:p>
          <a:p>
            <a:r>
              <a:rPr lang="en-US" sz="2400" dirty="0" smtClean="0"/>
              <a:t>What are we willing to lose to move forward? </a:t>
            </a:r>
          </a:p>
          <a:p>
            <a:r>
              <a:rPr lang="en-US" sz="2400" dirty="0" smtClean="0"/>
              <a:t>What opportunities do we want to enable from the ULMS? 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50363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CSU Print Monograph Fulfillment Models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Buy/borrow the book locally</a:t>
            </a:r>
          </a:p>
          <a:p>
            <a:r>
              <a:rPr lang="en-US" sz="2400" dirty="0" smtClean="0"/>
              <a:t>Borrow the book from a vendor-based service (ILLIAD)</a:t>
            </a:r>
          </a:p>
          <a:p>
            <a:r>
              <a:rPr lang="en-US" sz="2400" dirty="0" smtClean="0"/>
              <a:t>Borrow the book from a vendor-based premier service (Link+, Circuit), and if that route fails, go to ILLIAD</a:t>
            </a: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** All three models use longstanding, well-developed expert systems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8721120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474" y="484094"/>
            <a:ext cx="7556313" cy="840335"/>
          </a:xfrm>
        </p:spPr>
        <p:txBody>
          <a:bodyPr/>
          <a:lstStyle/>
          <a:p>
            <a:r>
              <a:rPr lang="en-US" dirty="0" smtClean="0"/>
              <a:t>Possible Alma Link+ Scenarios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8188" y="1455057"/>
            <a:ext cx="8083098" cy="5148944"/>
          </a:xfrm>
        </p:spPr>
        <p:txBody>
          <a:bodyPr>
            <a:normAutofit/>
          </a:bodyPr>
          <a:lstStyle/>
          <a:p>
            <a:r>
              <a:rPr lang="en-US" sz="2400" dirty="0" smtClean="0"/>
              <a:t>Link+ libraries drop Link+. All or most CSU libraries rely on the ULMS as the 1</a:t>
            </a:r>
            <a:r>
              <a:rPr lang="en-US" sz="2400" baseline="30000" dirty="0" smtClean="0"/>
              <a:t>st</a:t>
            </a:r>
            <a:r>
              <a:rPr lang="en-US" sz="2400" dirty="0" smtClean="0"/>
              <a:t> tier, with ILLIAD as the 2</a:t>
            </a:r>
            <a:r>
              <a:rPr lang="en-US" sz="2400" baseline="30000" dirty="0" smtClean="0"/>
              <a:t>nd</a:t>
            </a:r>
            <a:r>
              <a:rPr lang="en-US" sz="2400" dirty="0" smtClean="0"/>
              <a:t> tier</a:t>
            </a:r>
          </a:p>
          <a:p>
            <a:r>
              <a:rPr lang="en-US" sz="2400" dirty="0" smtClean="0"/>
              <a:t>Some or all Link+ libraries keep Link+ as a 2</a:t>
            </a:r>
            <a:r>
              <a:rPr lang="en-US" sz="2400" baseline="30000" dirty="0" smtClean="0"/>
              <a:t>nd</a:t>
            </a:r>
            <a:r>
              <a:rPr lang="en-US" sz="2400" dirty="0" smtClean="0"/>
              <a:t> tier after the ULMS, with ILLIAD as 3</a:t>
            </a:r>
            <a:r>
              <a:rPr lang="en-US" sz="2400" baseline="30000" dirty="0" smtClean="0"/>
              <a:t>rd</a:t>
            </a:r>
            <a:r>
              <a:rPr lang="en-US" sz="2400" dirty="0" smtClean="0"/>
              <a:t> tier</a:t>
            </a:r>
          </a:p>
          <a:p>
            <a:r>
              <a:rPr lang="en-US" sz="2400" dirty="0" smtClean="0"/>
              <a:t>The CSU libraries choose to keep the existing model (combo of Link+, Circuit, &amp; ILLIAD) and do not develop a system-wide ULMS resource sharing model </a:t>
            </a:r>
          </a:p>
          <a:p>
            <a:r>
              <a:rPr lang="en-US" sz="2400" dirty="0" smtClean="0"/>
              <a:t>Wildcard: </a:t>
            </a:r>
            <a:r>
              <a:rPr lang="en-US" sz="2400" dirty="0" err="1" smtClean="0"/>
              <a:t>RapidR</a:t>
            </a:r>
            <a:r>
              <a:rPr lang="en-US" sz="2400" dirty="0" smtClean="0"/>
              <a:t> or alternative procurement/</a:t>
            </a:r>
            <a:r>
              <a:rPr lang="en-US" sz="2400" dirty="0" err="1" smtClean="0"/>
              <a:t>curation</a:t>
            </a:r>
            <a:r>
              <a:rPr lang="en-US" sz="2400" dirty="0" smtClean="0"/>
              <a:t> models could fit into this model somewhere</a:t>
            </a:r>
          </a:p>
        </p:txBody>
      </p:sp>
    </p:spTree>
    <p:extLst>
      <p:ext uri="{BB962C8B-B14F-4D97-AF65-F5344CB8AC3E}">
        <p14:creationId xmlns:p14="http://schemas.microsoft.com/office/powerpoint/2010/main" val="17517380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Any</a:t>
            </a:r>
            <a:r>
              <a:rPr lang="en-US" dirty="0" smtClean="0"/>
              <a:t> change will introduce unknown resource requirements</a:t>
            </a:r>
            <a:r>
              <a:rPr lang="is-IS" dirty="0" smtClean="0"/>
              <a:t>…</a:t>
            </a:r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idx="1"/>
          </p:nvPr>
        </p:nvSpPr>
        <p:spPr>
          <a:xfrm>
            <a:off x="498474" y="5406571"/>
            <a:ext cx="8355240" cy="719592"/>
          </a:xfrm>
        </p:spPr>
        <p:txBody>
          <a:bodyPr>
            <a:noAutofit/>
          </a:bodyPr>
          <a:lstStyle/>
          <a:p>
            <a:r>
              <a:rPr lang="en-US" sz="2800" dirty="0" smtClean="0"/>
              <a:t>But change is the direction CRSP recommends</a:t>
            </a:r>
            <a:endParaRPr lang="en-US" sz="2800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7571" y="1483176"/>
            <a:ext cx="4753429" cy="35650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42461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Progress areas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177142"/>
            <a:ext cx="8229600" cy="3918857"/>
          </a:xfrm>
        </p:spPr>
        <p:txBody>
          <a:bodyPr>
            <a:normAutofit/>
          </a:bodyPr>
          <a:lstStyle/>
          <a:p>
            <a:r>
              <a:rPr lang="en-US" sz="2400" dirty="0" smtClean="0"/>
              <a:t>Identifying key questions and scenarios</a:t>
            </a:r>
          </a:p>
          <a:p>
            <a:r>
              <a:rPr lang="en-US" sz="2400" dirty="0" smtClean="0"/>
              <a:t>Identifying who’s at the table and pulling them into a fact-finding coalition (CO, COLD, ISPIE, Access, CRSP)</a:t>
            </a:r>
          </a:p>
          <a:p>
            <a:r>
              <a:rPr lang="en-US" sz="2400" dirty="0" smtClean="0"/>
              <a:t>Contacting key players with key questions</a:t>
            </a:r>
          </a:p>
          <a:p>
            <a:r>
              <a:rPr lang="en-US" sz="2400" dirty="0" smtClean="0"/>
              <a:t>Preliminary data-gathering for the most important questions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139084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Threats and roadblocks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122714"/>
            <a:ext cx="8229600" cy="3973286"/>
          </a:xfrm>
        </p:spPr>
        <p:txBody>
          <a:bodyPr/>
          <a:lstStyle/>
          <a:p>
            <a:r>
              <a:rPr lang="en-US" sz="2400" dirty="0" smtClean="0"/>
              <a:t>Lack of strategic direction from COLD </a:t>
            </a:r>
          </a:p>
          <a:p>
            <a:r>
              <a:rPr lang="en-US" sz="2400" dirty="0" err="1" smtClean="0"/>
              <a:t>Anecdata</a:t>
            </a:r>
            <a:r>
              <a:rPr lang="en-US" sz="2400" dirty="0" smtClean="0"/>
              <a:t>, WOMs, and “feelings”</a:t>
            </a:r>
          </a:p>
          <a:p>
            <a:r>
              <a:rPr lang="en-US" sz="2400" dirty="0" smtClean="0"/>
              <a:t>Border skirmishes among the nation-states that supply the coalition forces (CRSP, Access, ISPIE, COLD)</a:t>
            </a:r>
          </a:p>
          <a:p>
            <a:r>
              <a:rPr lang="en-US" sz="2400" dirty="0" smtClean="0"/>
              <a:t>The usual challenge of getting people who aren’t invested in your problem to answer email and phone calls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14809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Strengths and opportunities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177142"/>
            <a:ext cx="8229600" cy="3918857"/>
          </a:xfrm>
        </p:spPr>
        <p:txBody>
          <a:bodyPr>
            <a:normAutofit/>
          </a:bodyPr>
          <a:lstStyle/>
          <a:p>
            <a:r>
              <a:rPr lang="en-US" sz="2400" dirty="0" smtClean="0"/>
              <a:t>Lack of strategic direction from COLD</a:t>
            </a:r>
          </a:p>
          <a:p>
            <a:r>
              <a:rPr lang="en-US" sz="2400" dirty="0" smtClean="0"/>
              <a:t>Deep, heterogeneous knowledge of resource-sharing across the coalition forces (Link+, Circuit, ILL, Camino)</a:t>
            </a:r>
          </a:p>
          <a:p>
            <a:r>
              <a:rPr lang="en-US" sz="2400" dirty="0" smtClean="0"/>
              <a:t>Growing sense of community among the coalition forces</a:t>
            </a:r>
          </a:p>
          <a:p>
            <a:r>
              <a:rPr lang="en-US" sz="2400" dirty="0" smtClean="0"/>
              <a:t>Growing sense of pragmatism – “what’s best for our library and our users, what’s best for CSU, let’s follow the evidence”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0410648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98474" y="338952"/>
            <a:ext cx="7556313" cy="622620"/>
          </a:xfrm>
        </p:spPr>
        <p:txBody>
          <a:bodyPr/>
          <a:lstStyle/>
          <a:p>
            <a:r>
              <a:rPr lang="en-US" dirty="0" smtClean="0"/>
              <a:t>And the key questions are</a:t>
            </a:r>
            <a:r>
              <a:rPr lang="is-IS" dirty="0" smtClean="0"/>
              <a:t>…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6332" y="1270000"/>
            <a:ext cx="7556313" cy="5461000"/>
          </a:xfrm>
        </p:spPr>
        <p:txBody>
          <a:bodyPr>
            <a:noAutofit/>
          </a:bodyPr>
          <a:lstStyle/>
          <a:p>
            <a:r>
              <a:rPr lang="en-US" sz="2400" dirty="0" smtClean="0"/>
              <a:t>Can the ULMS, alone or in combination with non-</a:t>
            </a:r>
            <a:r>
              <a:rPr lang="en-US" sz="2400" dirty="0" err="1" smtClean="0"/>
              <a:t>INNReach</a:t>
            </a:r>
            <a:r>
              <a:rPr lang="en-US" sz="2400" dirty="0" smtClean="0"/>
              <a:t> products, replace existing premier (aka lower-case-rapid) monographic fulfillment models? </a:t>
            </a:r>
          </a:p>
          <a:p>
            <a:r>
              <a:rPr lang="en-US" sz="2400" dirty="0" smtClean="0"/>
              <a:t>What do we mean by “replace?” The evolving definition:</a:t>
            </a:r>
          </a:p>
          <a:p>
            <a:pPr lvl="1"/>
            <a:r>
              <a:rPr lang="en-US" sz="2400" dirty="0" smtClean="0"/>
              <a:t>A well-supported premier monographic fulfillment service as good or better than existing models</a:t>
            </a:r>
          </a:p>
          <a:p>
            <a:pPr lvl="1"/>
            <a:r>
              <a:rPr lang="en-US" sz="2400" dirty="0" smtClean="0"/>
              <a:t>Goodness means: high fulfillment, fast fulfillment, low-error fulfillment</a:t>
            </a:r>
          </a:p>
          <a:p>
            <a:r>
              <a:rPr lang="en-US" sz="2400" dirty="0" smtClean="0"/>
              <a:t>Are the 23 libraries truly “together as one”? (And do we care?	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667352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Useful findings to date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48772" y="1886857"/>
            <a:ext cx="8378371" cy="4644572"/>
          </a:xfrm>
        </p:spPr>
        <p:txBody>
          <a:bodyPr>
            <a:normAutofit/>
          </a:bodyPr>
          <a:lstStyle/>
          <a:p>
            <a:r>
              <a:rPr lang="en-US" sz="2400" dirty="0" smtClean="0"/>
              <a:t>There are very few Alma-</a:t>
            </a:r>
            <a:r>
              <a:rPr lang="en-US" sz="2400" dirty="0" err="1" smtClean="0"/>
              <a:t>INNReach</a:t>
            </a:r>
            <a:r>
              <a:rPr lang="en-US" sz="2400" dirty="0" smtClean="0"/>
              <a:t> implementations</a:t>
            </a:r>
          </a:p>
          <a:p>
            <a:r>
              <a:rPr lang="en-US" sz="2400" dirty="0" smtClean="0"/>
              <a:t>III seems motivated to keep its CSU Link+ libraries</a:t>
            </a:r>
          </a:p>
          <a:p>
            <a:r>
              <a:rPr lang="en-US" sz="2400" dirty="0" smtClean="0"/>
              <a:t>Link+ cannot punt requests to ILLIAD</a:t>
            </a:r>
          </a:p>
          <a:p>
            <a:r>
              <a:rPr lang="en-US" sz="2400" dirty="0" smtClean="0"/>
              <a:t>Alma can (if enabled) punt requests to ILLIAD (how well this works is part of the OC inquiry)</a:t>
            </a:r>
          </a:p>
          <a:p>
            <a:r>
              <a:rPr lang="en-US" sz="2400" dirty="0" smtClean="0"/>
              <a:t>The Link+ two-tier pricing model is </a:t>
            </a:r>
            <a:r>
              <a:rPr lang="en-US" sz="2400" dirty="0" err="1" smtClean="0"/>
              <a:t>disengenuous</a:t>
            </a:r>
            <a:r>
              <a:rPr lang="en-US" sz="2400" dirty="0" smtClean="0"/>
              <a:t> (because nobody would do the non-NCIP model)</a:t>
            </a:r>
          </a:p>
        </p:txBody>
      </p:sp>
    </p:spTree>
    <p:extLst>
      <p:ext uri="{BB962C8B-B14F-4D97-AF65-F5344CB8AC3E}">
        <p14:creationId xmlns:p14="http://schemas.microsoft.com/office/powerpoint/2010/main" val="2300244049"/>
      </p:ext>
    </p:extLst>
  </p:cSld>
  <p:clrMapOvr>
    <a:masterClrMapping/>
  </p:clrMapOvr>
</p:sld>
</file>

<file path=ppt/theme/theme1.xml><?xml version="1.0" encoding="utf-8"?>
<a:theme xmlns:a="http://schemas.openxmlformats.org/drawingml/2006/main" name="Advantage">
  <a:themeElements>
    <a:clrScheme name="Advantage">
      <a:dk1>
        <a:sysClr val="windowText" lastClr="000000"/>
      </a:dk1>
      <a:lt1>
        <a:sysClr val="window" lastClr="FFFFFF"/>
      </a:lt1>
      <a:dk2>
        <a:srgbClr val="2B142D"/>
      </a:dk2>
      <a:lt2>
        <a:srgbClr val="C3AFCC"/>
      </a:lt2>
      <a:accent1>
        <a:srgbClr val="663366"/>
      </a:accent1>
      <a:accent2>
        <a:srgbClr val="330F42"/>
      </a:accent2>
      <a:accent3>
        <a:srgbClr val="666699"/>
      </a:accent3>
      <a:accent4>
        <a:srgbClr val="999966"/>
      </a:accent4>
      <a:accent5>
        <a:srgbClr val="F7901E"/>
      </a:accent5>
      <a:accent6>
        <a:srgbClr val="A3A101"/>
      </a:accent6>
      <a:hlink>
        <a:srgbClr val="BC5FBC"/>
      </a:hlink>
      <a:folHlink>
        <a:srgbClr val="9775A7"/>
      </a:folHlink>
    </a:clrScheme>
    <a:fontScheme name="Advantage">
      <a:majorFont>
        <a:latin typeface="Rockwell"/>
        <a:ea typeface=""/>
        <a:cs typeface=""/>
        <a:font script="Jpan" typeface="ＭＳ ゴシック"/>
        <a:font script="Hans" typeface="宋体"/>
        <a:font script="Hant" typeface="新細明體"/>
      </a:majorFont>
      <a:minorFont>
        <a:latin typeface="Rockwell"/>
        <a:ea typeface=""/>
        <a:cs typeface=""/>
        <a:font script="Jpan" typeface="ＭＳ ゴシック"/>
        <a:font script="Hans" typeface="宋体"/>
        <a:font script="Hant" typeface="新細明體"/>
      </a:minorFont>
    </a:fontScheme>
    <a:fmtScheme name="Advantage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6000000" scaled="1"/>
        </a:gradFill>
        <a:gradFill rotWithShape="1">
          <a:gsLst>
            <a:gs pos="0">
              <a:schemeClr val="phClr"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54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63500" dist="25400" dir="5400000" rotWithShape="0">
              <a:srgbClr val="808080">
                <a:alpha val="7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twoPt" dir="tl">
              <a:rot lat="0" lon="0" rev="4500000"/>
            </a:lightRig>
          </a:scene3d>
          <a:sp3d>
            <a:bevelT w="635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1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Advantage.thmx</Template>
  <TotalTime>330</TotalTime>
  <Words>912</Words>
  <Application>Microsoft Macintosh PowerPoint</Application>
  <PresentationFormat>On-screen Show (4:3)</PresentationFormat>
  <Paragraphs>85</Paragraphs>
  <Slides>17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Advantage</vt:lpstr>
      <vt:lpstr>CRSP Report-Out</vt:lpstr>
      <vt:lpstr>Current CSU Print Monograph Fulfillment Models</vt:lpstr>
      <vt:lpstr>Possible Alma Link+ Scenarios</vt:lpstr>
      <vt:lpstr>Any change will introduce unknown resource requirements…</vt:lpstr>
      <vt:lpstr>Progress areas</vt:lpstr>
      <vt:lpstr>Threats and roadblocks</vt:lpstr>
      <vt:lpstr>Strengths and opportunities</vt:lpstr>
      <vt:lpstr>And the key questions are…</vt:lpstr>
      <vt:lpstr>Useful findings to date</vt:lpstr>
      <vt:lpstr>Cost of moving to Link+ on Alma</vt:lpstr>
      <vt:lpstr>PowerPoint Presentation</vt:lpstr>
      <vt:lpstr>Key questions for the next 45 - 60 days</vt:lpstr>
      <vt:lpstr>Link+ level of effort</vt:lpstr>
      <vt:lpstr>RapidR and discovery</vt:lpstr>
      <vt:lpstr>Of note</vt:lpstr>
      <vt:lpstr>Other possibilities</vt:lpstr>
      <vt:lpstr>Process and big-picture questions</vt:lpstr>
    </vt:vector>
  </TitlesOfParts>
  <Company>Sonoma State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CRSP Report-Out</dc:title>
  <dc:creator>Karen Schneider</dc:creator>
  <cp:lastModifiedBy>Karen Schneider</cp:lastModifiedBy>
  <cp:revision>30</cp:revision>
  <dcterms:created xsi:type="dcterms:W3CDTF">2016-02-04T18:03:57Z</dcterms:created>
  <dcterms:modified xsi:type="dcterms:W3CDTF">2016-02-04T23:34:26Z</dcterms:modified>
</cp:coreProperties>
</file>