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Anonymous Pro Bold" panose="020B0604020202020204" charset="0"/>
      <p:regular r:id="rId34"/>
    </p:embeddedFont>
    <p:embeddedFont>
      <p:font typeface="Anonymous Pro Bold Italics" panose="020B0604020202020204" charset="0"/>
      <p:regular r:id="rId35"/>
    </p:embeddedFont>
    <p:embeddedFont>
      <p:font typeface="Aparajita" panose="020206030504050203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Eczar SemiBold" panose="020B0604020202020204" charset="0"/>
      <p:regular r:id="rId44"/>
    </p:embeddedFont>
    <p:embeddedFont>
      <p:font typeface="Garamond" panose="02020404030301010803" pitchFamily="18" charset="0"/>
      <p:regular r:id="rId45"/>
      <p:bold r:id="rId46"/>
      <p:italic r:id="rId47"/>
    </p:embeddedFont>
    <p:embeddedFont>
      <p:font typeface="Inknut Antiqua Medium" panose="020B0604020202020204" charset="0"/>
      <p:regular r:id="rId48"/>
    </p:embeddedFont>
    <p:embeddedFont>
      <p:font typeface="Inknut Antiqua Medium Bold" panose="020B0604020202020204" charset="0"/>
      <p:regular r:id="rId49"/>
    </p:embeddedFont>
    <p:embeddedFont>
      <p:font typeface="Muli Bold" panose="020B0604020202020204" charset="0"/>
      <p:regular r:id="rId50"/>
    </p:embeddedFont>
    <p:embeddedFont>
      <p:font typeface="Muli Bold Bold" panose="020B0604020202020204" charset="0"/>
      <p:regular r:id="rId51"/>
    </p:embeddedFont>
    <p:embeddedFont>
      <p:font typeface="Muli Regular" panose="020B0604020202020204" charset="0"/>
      <p:regular r:id="rId52"/>
    </p:embeddedFont>
    <p:embeddedFont>
      <p:font typeface="Muli Regular Bold" panose="020B0604020202020204" charset="0"/>
      <p:regular r:id="rId53"/>
    </p:embeddedFont>
    <p:embeddedFont>
      <p:font typeface="Muli Regular Italics" panose="020B0604020202020204" charset="0"/>
      <p:regular r:id="rId54"/>
    </p:embeddedFont>
    <p:embeddedFont>
      <p:font typeface="Open Sans Light" panose="020B0306030504020204" pitchFamily="34" charset="0"/>
      <p:regular r:id="rId55"/>
      <p:italic r:id="rId56"/>
    </p:embeddedFont>
    <p:embeddedFont>
      <p:font typeface="Space Mono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81"/>
    <a:srgbClr val="F1E46B"/>
    <a:srgbClr val="FFFF57"/>
    <a:srgbClr val="F6E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FB3C-65E3-4C1F-A42C-764721A4F4A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1D62-63F8-473E-A9AC-4FB890B2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41D62-63F8-473E-A9AC-4FB890B27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5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7.png"/><Relationship Id="rId5" Type="http://schemas.openxmlformats.org/officeDocument/2006/relationships/image" Target="../media/image61.png"/><Relationship Id="rId10" Type="http://schemas.openxmlformats.org/officeDocument/2006/relationships/image" Target="../media/image6.png"/><Relationship Id="rId4" Type="http://schemas.openxmlformats.org/officeDocument/2006/relationships/image" Target="../media/image60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commons.wikimedia.org/wiki/File:Text-questionmark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6.png"/><Relationship Id="rId4" Type="http://schemas.openxmlformats.org/officeDocument/2006/relationships/hyperlink" Target="mailto:troudenb@csusm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7206" y="3793113"/>
            <a:ext cx="7252532" cy="5193542"/>
            <a:chOff x="0" y="0"/>
            <a:chExt cx="1835257" cy="13142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5257" cy="1314229"/>
            </a:xfrm>
            <a:custGeom>
              <a:avLst/>
              <a:gdLst/>
              <a:ahLst/>
              <a:cxnLst/>
              <a:rect l="l" t="t" r="r" b="b"/>
              <a:pathLst>
                <a:path w="1835257" h="1314229">
                  <a:moveTo>
                    <a:pt x="1710797" y="1314229"/>
                  </a:moveTo>
                  <a:lnTo>
                    <a:pt x="124460" y="1314229"/>
                  </a:lnTo>
                  <a:cubicBezTo>
                    <a:pt x="55880" y="1314229"/>
                    <a:pt x="0" y="1258349"/>
                    <a:pt x="0" y="1189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797" y="0"/>
                  </a:lnTo>
                  <a:cubicBezTo>
                    <a:pt x="1779377" y="0"/>
                    <a:pt x="1835257" y="55880"/>
                    <a:pt x="1835257" y="124460"/>
                  </a:cubicBezTo>
                  <a:lnTo>
                    <a:pt x="1835257" y="1189769"/>
                  </a:lnTo>
                  <a:cubicBezTo>
                    <a:pt x="1835257" y="1258349"/>
                    <a:pt x="1779377" y="1314229"/>
                    <a:pt x="1710797" y="13142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405785" y="2028211"/>
            <a:ext cx="7853515" cy="4075019"/>
            <a:chOff x="0" y="0"/>
            <a:chExt cx="2204035" cy="1143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4035" cy="1143626"/>
            </a:xfrm>
            <a:custGeom>
              <a:avLst/>
              <a:gdLst/>
              <a:ahLst/>
              <a:cxnLst/>
              <a:rect l="l" t="t" r="r" b="b"/>
              <a:pathLst>
                <a:path w="2204035" h="1143626">
                  <a:moveTo>
                    <a:pt x="2079575" y="1143626"/>
                  </a:moveTo>
                  <a:lnTo>
                    <a:pt x="124460" y="1143626"/>
                  </a:lnTo>
                  <a:cubicBezTo>
                    <a:pt x="55880" y="1143626"/>
                    <a:pt x="0" y="1087746"/>
                    <a:pt x="0" y="10191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9575" y="0"/>
                  </a:lnTo>
                  <a:cubicBezTo>
                    <a:pt x="2148156" y="0"/>
                    <a:pt x="2204035" y="55880"/>
                    <a:pt x="2204035" y="124460"/>
                  </a:cubicBezTo>
                  <a:lnTo>
                    <a:pt x="2204035" y="1019166"/>
                  </a:lnTo>
                  <a:cubicBezTo>
                    <a:pt x="2204035" y="1087746"/>
                    <a:pt x="2148156" y="1143626"/>
                    <a:pt x="2079575" y="1143626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56694" y="4421813"/>
            <a:ext cx="8079365" cy="45648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98918" y="-1391058"/>
            <a:ext cx="2151110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98918" y="804919"/>
            <a:ext cx="2151110" cy="20005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1139" y="8986654"/>
            <a:ext cx="2151110" cy="20005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8997">
            <a:off x="13544014" y="1523723"/>
            <a:ext cx="2460917" cy="10089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25131" y="4065720"/>
            <a:ext cx="2423998" cy="9938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1139" y="6701427"/>
            <a:ext cx="2151110" cy="200053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86003" y="2812504"/>
            <a:ext cx="8257997" cy="4117246"/>
            <a:chOff x="-190263" y="827752"/>
            <a:chExt cx="11010663" cy="5489661"/>
          </a:xfrm>
        </p:grpSpPr>
        <p:sp>
          <p:nvSpPr>
            <p:cNvPr id="14" name="TextBox 14"/>
            <p:cNvSpPr txBox="1"/>
            <p:nvPr/>
          </p:nvSpPr>
          <p:spPr>
            <a:xfrm>
              <a:off x="-30492" y="827752"/>
              <a:ext cx="10850892" cy="5279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74"/>
                </a:lnSpc>
              </a:pPr>
              <a:r>
                <a:rPr lang="en-US" sz="7067" spc="-70" dirty="0">
                  <a:solidFill>
                    <a:srgbClr val="FFFFFF"/>
                  </a:solidFill>
                  <a:latin typeface="Muli Bold"/>
                </a:rPr>
                <a:t>Contactless Library Locker Pickup Survey Summary Results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90263" y="5593284"/>
              <a:ext cx="10850892" cy="724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98"/>
                </a:lnSpc>
                <a:spcBef>
                  <a:spcPct val="0"/>
                </a:spcBef>
              </a:pPr>
              <a:endParaRPr lang="en-US" sz="3284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831" t="53894" r="1932"/>
          <a:stretch>
            <a:fillRect/>
          </a:stretch>
        </p:blipFill>
        <p:spPr>
          <a:xfrm>
            <a:off x="11605012" y="5768138"/>
            <a:ext cx="2093906" cy="6701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1139" y="4389351"/>
            <a:ext cx="2151110" cy="2000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809" y="1314721"/>
            <a:ext cx="7036165" cy="3979736"/>
            <a:chOff x="0" y="0"/>
            <a:chExt cx="9381553" cy="5306315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405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9"/>
                </a:lnSpc>
              </a:pPr>
              <a:r>
                <a:rPr lang="en-US" sz="7199" spc="-71">
                  <a:solidFill>
                    <a:srgbClr val="0048CD"/>
                  </a:solidFill>
                  <a:latin typeface="Muli Bold"/>
                </a:rPr>
                <a:t>How Are Books Transported to the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78201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44000" y="1314721"/>
            <a:ext cx="7410984" cy="40738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07977" y="5944748"/>
            <a:ext cx="3806953" cy="367371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218419" y="5906132"/>
            <a:ext cx="7156588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A majority (83%) of libraries use a book truck or cart to deliver books to the lockers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" y="9339688"/>
            <a:ext cx="8246095" cy="546085"/>
            <a:chOff x="0" y="0"/>
            <a:chExt cx="8783320" cy="450850"/>
          </a:xfrm>
        </p:grpSpPr>
        <p:sp>
          <p:nvSpPr>
            <p:cNvPr id="18" name="Freeform 18"/>
            <p:cNvSpPr/>
            <p:nvPr/>
          </p:nvSpPr>
          <p:spPr>
            <a:xfrm>
              <a:off x="-12700" y="-5080"/>
              <a:ext cx="8808720" cy="462280"/>
            </a:xfrm>
            <a:custGeom>
              <a:avLst/>
              <a:gdLst/>
              <a:ahLst/>
              <a:cxnLst/>
              <a:rect l="l" t="t" r="r" b="b"/>
              <a:pathLst>
                <a:path w="8808720" h="462280">
                  <a:moveTo>
                    <a:pt x="8782050" y="294640"/>
                  </a:moveTo>
                  <a:lnTo>
                    <a:pt x="8775700" y="327660"/>
                  </a:lnTo>
                  <a:cubicBezTo>
                    <a:pt x="8766810" y="294640"/>
                    <a:pt x="8769350" y="311150"/>
                    <a:pt x="8766810" y="285750"/>
                  </a:cubicBezTo>
                  <a:cubicBezTo>
                    <a:pt x="8731250" y="280670"/>
                    <a:pt x="8727440" y="232410"/>
                    <a:pt x="8702040" y="212090"/>
                  </a:cubicBezTo>
                  <a:lnTo>
                    <a:pt x="8702040" y="215900"/>
                  </a:lnTo>
                  <a:cubicBezTo>
                    <a:pt x="8691880" y="236220"/>
                    <a:pt x="8680450" y="240030"/>
                    <a:pt x="8670290" y="236220"/>
                  </a:cubicBezTo>
                  <a:cubicBezTo>
                    <a:pt x="8670290" y="222250"/>
                    <a:pt x="8658860" y="219710"/>
                    <a:pt x="8670290" y="201930"/>
                  </a:cubicBezTo>
                  <a:cubicBezTo>
                    <a:pt x="8658860" y="194310"/>
                    <a:pt x="8648700" y="195580"/>
                    <a:pt x="8637270" y="198120"/>
                  </a:cubicBezTo>
                  <a:cubicBezTo>
                    <a:pt x="8634730" y="195580"/>
                    <a:pt x="8632190" y="198120"/>
                    <a:pt x="8629650" y="200660"/>
                  </a:cubicBezTo>
                  <a:cubicBezTo>
                    <a:pt x="8620760" y="204470"/>
                    <a:pt x="8611870" y="210820"/>
                    <a:pt x="8601710" y="214630"/>
                  </a:cubicBezTo>
                  <a:cubicBezTo>
                    <a:pt x="8591550" y="215900"/>
                    <a:pt x="8581390" y="218440"/>
                    <a:pt x="8571230" y="219710"/>
                  </a:cubicBezTo>
                  <a:cubicBezTo>
                    <a:pt x="8566150" y="218440"/>
                    <a:pt x="8562340" y="215900"/>
                    <a:pt x="8557260" y="210820"/>
                  </a:cubicBezTo>
                  <a:lnTo>
                    <a:pt x="8562340" y="191770"/>
                  </a:lnTo>
                  <a:cubicBezTo>
                    <a:pt x="8535670" y="179070"/>
                    <a:pt x="8555990" y="238760"/>
                    <a:pt x="8528050" y="213360"/>
                  </a:cubicBezTo>
                  <a:cubicBezTo>
                    <a:pt x="8517890" y="196850"/>
                    <a:pt x="8531860" y="189230"/>
                    <a:pt x="8526780" y="187960"/>
                  </a:cubicBezTo>
                  <a:cubicBezTo>
                    <a:pt x="8468360" y="194310"/>
                    <a:pt x="8408670" y="175260"/>
                    <a:pt x="8354060" y="219710"/>
                  </a:cubicBezTo>
                  <a:cubicBezTo>
                    <a:pt x="8341360" y="179070"/>
                    <a:pt x="8291830" y="217170"/>
                    <a:pt x="8271510" y="177800"/>
                  </a:cubicBezTo>
                  <a:cubicBezTo>
                    <a:pt x="8260080" y="189230"/>
                    <a:pt x="8248650" y="190500"/>
                    <a:pt x="8241030" y="200660"/>
                  </a:cubicBezTo>
                  <a:cubicBezTo>
                    <a:pt x="8233410" y="199390"/>
                    <a:pt x="8227060" y="198120"/>
                    <a:pt x="8221980" y="199390"/>
                  </a:cubicBezTo>
                  <a:cubicBezTo>
                    <a:pt x="8223250" y="194310"/>
                    <a:pt x="8224520" y="187960"/>
                    <a:pt x="8227060" y="190500"/>
                  </a:cubicBezTo>
                  <a:cubicBezTo>
                    <a:pt x="8185150" y="118110"/>
                    <a:pt x="8173720" y="255270"/>
                    <a:pt x="8134350" y="166370"/>
                  </a:cubicBezTo>
                  <a:cubicBezTo>
                    <a:pt x="8126730" y="223520"/>
                    <a:pt x="8067040" y="153670"/>
                    <a:pt x="8039100" y="205740"/>
                  </a:cubicBezTo>
                  <a:lnTo>
                    <a:pt x="8031480" y="205740"/>
                  </a:lnTo>
                  <a:cubicBezTo>
                    <a:pt x="8028940" y="196850"/>
                    <a:pt x="8028940" y="187960"/>
                    <a:pt x="8030210" y="179070"/>
                  </a:cubicBezTo>
                  <a:cubicBezTo>
                    <a:pt x="7956550" y="175260"/>
                    <a:pt x="7875270" y="151130"/>
                    <a:pt x="7811770" y="147320"/>
                  </a:cubicBezTo>
                  <a:cubicBezTo>
                    <a:pt x="7757160" y="199390"/>
                    <a:pt x="7682230" y="119380"/>
                    <a:pt x="7633970" y="193040"/>
                  </a:cubicBezTo>
                  <a:cubicBezTo>
                    <a:pt x="7626350" y="189230"/>
                    <a:pt x="7611110" y="182880"/>
                    <a:pt x="7597140" y="177800"/>
                  </a:cubicBezTo>
                  <a:cubicBezTo>
                    <a:pt x="7592060" y="175260"/>
                    <a:pt x="7586980" y="173990"/>
                    <a:pt x="7580630" y="171450"/>
                  </a:cubicBezTo>
                  <a:cubicBezTo>
                    <a:pt x="7548880" y="161290"/>
                    <a:pt x="7513320" y="154940"/>
                    <a:pt x="7480300" y="172720"/>
                  </a:cubicBezTo>
                  <a:lnTo>
                    <a:pt x="7485380" y="163830"/>
                  </a:lnTo>
                  <a:cubicBezTo>
                    <a:pt x="7425690" y="166370"/>
                    <a:pt x="7349490" y="168910"/>
                    <a:pt x="7307580" y="214630"/>
                  </a:cubicBezTo>
                  <a:cubicBezTo>
                    <a:pt x="7291070" y="142240"/>
                    <a:pt x="7265670" y="156210"/>
                    <a:pt x="7240270" y="133350"/>
                  </a:cubicBezTo>
                  <a:cubicBezTo>
                    <a:pt x="7199630" y="165100"/>
                    <a:pt x="7118350" y="153670"/>
                    <a:pt x="7056120" y="181610"/>
                  </a:cubicBezTo>
                  <a:cubicBezTo>
                    <a:pt x="7047230" y="148590"/>
                    <a:pt x="7005320" y="194310"/>
                    <a:pt x="7002780" y="146050"/>
                  </a:cubicBezTo>
                  <a:cubicBezTo>
                    <a:pt x="6828790" y="233680"/>
                    <a:pt x="6616700" y="195580"/>
                    <a:pt x="6435090" y="120650"/>
                  </a:cubicBezTo>
                  <a:lnTo>
                    <a:pt x="6437630" y="116840"/>
                  </a:lnTo>
                  <a:cubicBezTo>
                    <a:pt x="6421120" y="134620"/>
                    <a:pt x="6402070" y="166370"/>
                    <a:pt x="6384290" y="195580"/>
                  </a:cubicBezTo>
                  <a:cubicBezTo>
                    <a:pt x="6355080" y="193040"/>
                    <a:pt x="6325870" y="190500"/>
                    <a:pt x="6296660" y="186690"/>
                  </a:cubicBezTo>
                  <a:cubicBezTo>
                    <a:pt x="6286500" y="185420"/>
                    <a:pt x="6275070" y="184150"/>
                    <a:pt x="6264910" y="184150"/>
                  </a:cubicBezTo>
                  <a:cubicBezTo>
                    <a:pt x="6264910" y="181610"/>
                    <a:pt x="6266180" y="179070"/>
                    <a:pt x="6269990" y="173990"/>
                  </a:cubicBezTo>
                  <a:cubicBezTo>
                    <a:pt x="6238240" y="194310"/>
                    <a:pt x="6206490" y="134620"/>
                    <a:pt x="6168390" y="170180"/>
                  </a:cubicBezTo>
                  <a:lnTo>
                    <a:pt x="6167120" y="157480"/>
                  </a:lnTo>
                  <a:lnTo>
                    <a:pt x="6148070" y="171450"/>
                  </a:lnTo>
                  <a:lnTo>
                    <a:pt x="6142990" y="171450"/>
                  </a:lnTo>
                  <a:cubicBezTo>
                    <a:pt x="6144260" y="158750"/>
                    <a:pt x="6145530" y="143510"/>
                    <a:pt x="6153150" y="140970"/>
                  </a:cubicBezTo>
                  <a:cubicBezTo>
                    <a:pt x="6057900" y="133350"/>
                    <a:pt x="5961380" y="137160"/>
                    <a:pt x="5864860" y="143510"/>
                  </a:cubicBezTo>
                  <a:cubicBezTo>
                    <a:pt x="5736590" y="135890"/>
                    <a:pt x="5608320" y="139700"/>
                    <a:pt x="5473700" y="173990"/>
                  </a:cubicBezTo>
                  <a:cubicBezTo>
                    <a:pt x="5407660" y="176530"/>
                    <a:pt x="5341620" y="176530"/>
                    <a:pt x="5276850" y="172720"/>
                  </a:cubicBezTo>
                  <a:lnTo>
                    <a:pt x="5288280" y="157480"/>
                  </a:lnTo>
                  <a:lnTo>
                    <a:pt x="5256530" y="171450"/>
                  </a:lnTo>
                  <a:cubicBezTo>
                    <a:pt x="5248910" y="171450"/>
                    <a:pt x="5241290" y="170180"/>
                    <a:pt x="5233670" y="170180"/>
                  </a:cubicBezTo>
                  <a:cubicBezTo>
                    <a:pt x="5233670" y="168910"/>
                    <a:pt x="5234940" y="168910"/>
                    <a:pt x="5234940" y="167640"/>
                  </a:cubicBezTo>
                  <a:cubicBezTo>
                    <a:pt x="5162550" y="138430"/>
                    <a:pt x="5086350" y="181610"/>
                    <a:pt x="5015230" y="172720"/>
                  </a:cubicBezTo>
                  <a:cubicBezTo>
                    <a:pt x="5015230" y="165100"/>
                    <a:pt x="5026660" y="149860"/>
                    <a:pt x="5017770" y="140970"/>
                  </a:cubicBezTo>
                  <a:cubicBezTo>
                    <a:pt x="4964430" y="182880"/>
                    <a:pt x="4935220" y="82550"/>
                    <a:pt x="4906010" y="171450"/>
                  </a:cubicBezTo>
                  <a:cubicBezTo>
                    <a:pt x="4903470" y="167640"/>
                    <a:pt x="4902200" y="147320"/>
                    <a:pt x="4908550" y="139700"/>
                  </a:cubicBezTo>
                  <a:cubicBezTo>
                    <a:pt x="4761230" y="165100"/>
                    <a:pt x="4611370" y="160020"/>
                    <a:pt x="4464050" y="140970"/>
                  </a:cubicBezTo>
                  <a:cubicBezTo>
                    <a:pt x="4340860" y="217170"/>
                    <a:pt x="4208780" y="144780"/>
                    <a:pt x="4080510" y="199390"/>
                  </a:cubicBezTo>
                  <a:lnTo>
                    <a:pt x="4074160" y="199390"/>
                  </a:lnTo>
                  <a:lnTo>
                    <a:pt x="4075430" y="186690"/>
                  </a:lnTo>
                  <a:cubicBezTo>
                    <a:pt x="4055110" y="193040"/>
                    <a:pt x="4034790" y="198120"/>
                    <a:pt x="4013200" y="200660"/>
                  </a:cubicBezTo>
                  <a:cubicBezTo>
                    <a:pt x="3966210" y="201930"/>
                    <a:pt x="3919220" y="203200"/>
                    <a:pt x="3873500" y="204470"/>
                  </a:cubicBezTo>
                  <a:cubicBezTo>
                    <a:pt x="3843020" y="201930"/>
                    <a:pt x="3813810" y="199390"/>
                    <a:pt x="3783330" y="195580"/>
                  </a:cubicBezTo>
                  <a:lnTo>
                    <a:pt x="3783330" y="193040"/>
                  </a:lnTo>
                  <a:cubicBezTo>
                    <a:pt x="3779520" y="193040"/>
                    <a:pt x="3774440" y="194310"/>
                    <a:pt x="3770630" y="194310"/>
                  </a:cubicBezTo>
                  <a:cubicBezTo>
                    <a:pt x="3702050" y="185420"/>
                    <a:pt x="3632200" y="176530"/>
                    <a:pt x="3563620" y="180340"/>
                  </a:cubicBezTo>
                  <a:cubicBezTo>
                    <a:pt x="3540760" y="177800"/>
                    <a:pt x="3521710" y="177800"/>
                    <a:pt x="3502660" y="179070"/>
                  </a:cubicBezTo>
                  <a:cubicBezTo>
                    <a:pt x="3397250" y="162560"/>
                    <a:pt x="3291840" y="142240"/>
                    <a:pt x="3185160" y="152400"/>
                  </a:cubicBezTo>
                  <a:cubicBezTo>
                    <a:pt x="3125470" y="140970"/>
                    <a:pt x="3064510" y="142240"/>
                    <a:pt x="3002280" y="148590"/>
                  </a:cubicBezTo>
                  <a:lnTo>
                    <a:pt x="3003550" y="146050"/>
                  </a:lnTo>
                  <a:cubicBezTo>
                    <a:pt x="3003550" y="147320"/>
                    <a:pt x="3002280" y="147320"/>
                    <a:pt x="3002280" y="148590"/>
                  </a:cubicBezTo>
                  <a:cubicBezTo>
                    <a:pt x="2921000" y="157480"/>
                    <a:pt x="2838450" y="176530"/>
                    <a:pt x="2755900" y="185420"/>
                  </a:cubicBezTo>
                  <a:cubicBezTo>
                    <a:pt x="2724150" y="173990"/>
                    <a:pt x="2691130" y="168910"/>
                    <a:pt x="2651760" y="190500"/>
                  </a:cubicBezTo>
                  <a:lnTo>
                    <a:pt x="2659380" y="173990"/>
                  </a:lnTo>
                  <a:cubicBezTo>
                    <a:pt x="2642870" y="181610"/>
                    <a:pt x="2626360" y="186690"/>
                    <a:pt x="2609850" y="187960"/>
                  </a:cubicBezTo>
                  <a:cubicBezTo>
                    <a:pt x="2602230" y="186690"/>
                    <a:pt x="2594610" y="186690"/>
                    <a:pt x="2586990" y="185420"/>
                  </a:cubicBezTo>
                  <a:cubicBezTo>
                    <a:pt x="2583180" y="184150"/>
                    <a:pt x="2580640" y="182880"/>
                    <a:pt x="2576830" y="180340"/>
                  </a:cubicBezTo>
                  <a:cubicBezTo>
                    <a:pt x="2580640" y="177800"/>
                    <a:pt x="2579370" y="172720"/>
                    <a:pt x="2585720" y="168910"/>
                  </a:cubicBezTo>
                  <a:cubicBezTo>
                    <a:pt x="2500630" y="97790"/>
                    <a:pt x="2401570" y="171450"/>
                    <a:pt x="2310130" y="166370"/>
                  </a:cubicBezTo>
                  <a:lnTo>
                    <a:pt x="2321560" y="134620"/>
                  </a:lnTo>
                  <a:cubicBezTo>
                    <a:pt x="2275840" y="171450"/>
                    <a:pt x="2195830" y="133350"/>
                    <a:pt x="2137410" y="149860"/>
                  </a:cubicBezTo>
                  <a:lnTo>
                    <a:pt x="2141220" y="134620"/>
                  </a:lnTo>
                  <a:lnTo>
                    <a:pt x="2110740" y="154940"/>
                  </a:lnTo>
                  <a:lnTo>
                    <a:pt x="2110740" y="124460"/>
                  </a:lnTo>
                  <a:cubicBezTo>
                    <a:pt x="2077720" y="123190"/>
                    <a:pt x="2044700" y="127000"/>
                    <a:pt x="2012950" y="130810"/>
                  </a:cubicBezTo>
                  <a:cubicBezTo>
                    <a:pt x="1891030" y="95250"/>
                    <a:pt x="1769110" y="100330"/>
                    <a:pt x="1647190" y="121920"/>
                  </a:cubicBezTo>
                  <a:cubicBezTo>
                    <a:pt x="1579880" y="118110"/>
                    <a:pt x="1515110" y="121920"/>
                    <a:pt x="1450340" y="128270"/>
                  </a:cubicBezTo>
                  <a:cubicBezTo>
                    <a:pt x="1347470" y="138430"/>
                    <a:pt x="1244600" y="156210"/>
                    <a:pt x="1137920" y="165100"/>
                  </a:cubicBezTo>
                  <a:cubicBezTo>
                    <a:pt x="1140460" y="162560"/>
                    <a:pt x="1141730" y="153670"/>
                    <a:pt x="1145540" y="151130"/>
                  </a:cubicBezTo>
                  <a:cubicBezTo>
                    <a:pt x="1137920" y="158750"/>
                    <a:pt x="1130300" y="171450"/>
                    <a:pt x="1121410" y="173990"/>
                  </a:cubicBezTo>
                  <a:lnTo>
                    <a:pt x="1116330" y="173990"/>
                  </a:lnTo>
                  <a:cubicBezTo>
                    <a:pt x="1113790" y="167640"/>
                    <a:pt x="1120140" y="161290"/>
                    <a:pt x="1122680" y="158750"/>
                  </a:cubicBezTo>
                  <a:cubicBezTo>
                    <a:pt x="1084580" y="111760"/>
                    <a:pt x="1008380" y="184150"/>
                    <a:pt x="984250" y="148590"/>
                  </a:cubicBezTo>
                  <a:cubicBezTo>
                    <a:pt x="974090" y="152400"/>
                    <a:pt x="969010" y="168910"/>
                    <a:pt x="972820" y="182880"/>
                  </a:cubicBezTo>
                  <a:cubicBezTo>
                    <a:pt x="878840" y="186690"/>
                    <a:pt x="786130" y="181610"/>
                    <a:pt x="694690" y="143510"/>
                  </a:cubicBezTo>
                  <a:cubicBezTo>
                    <a:pt x="589280" y="196850"/>
                    <a:pt x="476250" y="68580"/>
                    <a:pt x="356870" y="81280"/>
                  </a:cubicBezTo>
                  <a:lnTo>
                    <a:pt x="360680" y="100330"/>
                  </a:lnTo>
                  <a:cubicBezTo>
                    <a:pt x="320040" y="40640"/>
                    <a:pt x="264160" y="180340"/>
                    <a:pt x="240030" y="91440"/>
                  </a:cubicBezTo>
                  <a:lnTo>
                    <a:pt x="245110" y="87630"/>
                  </a:lnTo>
                  <a:cubicBezTo>
                    <a:pt x="223520" y="43180"/>
                    <a:pt x="190500" y="191770"/>
                    <a:pt x="177800" y="138430"/>
                  </a:cubicBezTo>
                  <a:lnTo>
                    <a:pt x="173990" y="160020"/>
                  </a:lnTo>
                  <a:cubicBezTo>
                    <a:pt x="146050" y="165100"/>
                    <a:pt x="171450" y="134620"/>
                    <a:pt x="151130" y="125730"/>
                  </a:cubicBezTo>
                  <a:cubicBezTo>
                    <a:pt x="143510" y="128270"/>
                    <a:pt x="147320" y="165100"/>
                    <a:pt x="130810" y="152400"/>
                  </a:cubicBezTo>
                  <a:cubicBezTo>
                    <a:pt x="129540" y="63500"/>
                    <a:pt x="63500" y="170180"/>
                    <a:pt x="63500" y="69850"/>
                  </a:cubicBezTo>
                  <a:cubicBezTo>
                    <a:pt x="78740" y="69850"/>
                    <a:pt x="41910" y="30480"/>
                    <a:pt x="76200" y="10160"/>
                  </a:cubicBezTo>
                  <a:cubicBezTo>
                    <a:pt x="66040" y="0"/>
                    <a:pt x="21590" y="3810"/>
                    <a:pt x="24130" y="45720"/>
                  </a:cubicBezTo>
                  <a:cubicBezTo>
                    <a:pt x="19050" y="91440"/>
                    <a:pt x="0" y="129540"/>
                    <a:pt x="26670" y="165100"/>
                  </a:cubicBezTo>
                  <a:lnTo>
                    <a:pt x="33020" y="132080"/>
                  </a:lnTo>
                  <a:cubicBezTo>
                    <a:pt x="41910" y="165100"/>
                    <a:pt x="39370" y="148590"/>
                    <a:pt x="41910" y="173990"/>
                  </a:cubicBezTo>
                  <a:cubicBezTo>
                    <a:pt x="77470" y="179070"/>
                    <a:pt x="81280" y="227330"/>
                    <a:pt x="106680" y="247650"/>
                  </a:cubicBezTo>
                  <a:lnTo>
                    <a:pt x="106680" y="243840"/>
                  </a:lnTo>
                  <a:cubicBezTo>
                    <a:pt x="116840" y="223520"/>
                    <a:pt x="128270" y="219710"/>
                    <a:pt x="138430" y="223520"/>
                  </a:cubicBezTo>
                  <a:cubicBezTo>
                    <a:pt x="138430" y="237490"/>
                    <a:pt x="149860" y="241300"/>
                    <a:pt x="138430" y="257810"/>
                  </a:cubicBezTo>
                  <a:cubicBezTo>
                    <a:pt x="149860" y="265430"/>
                    <a:pt x="160020" y="264160"/>
                    <a:pt x="171450" y="261620"/>
                  </a:cubicBezTo>
                  <a:cubicBezTo>
                    <a:pt x="173990" y="264160"/>
                    <a:pt x="176530" y="261620"/>
                    <a:pt x="179070" y="259080"/>
                  </a:cubicBezTo>
                  <a:cubicBezTo>
                    <a:pt x="187960" y="255270"/>
                    <a:pt x="196850" y="248920"/>
                    <a:pt x="207010" y="245110"/>
                  </a:cubicBezTo>
                  <a:cubicBezTo>
                    <a:pt x="217170" y="243840"/>
                    <a:pt x="227330" y="241300"/>
                    <a:pt x="237490" y="240030"/>
                  </a:cubicBezTo>
                  <a:cubicBezTo>
                    <a:pt x="242570" y="241300"/>
                    <a:pt x="246380" y="243840"/>
                    <a:pt x="251460" y="248920"/>
                  </a:cubicBezTo>
                  <a:lnTo>
                    <a:pt x="246380" y="267970"/>
                  </a:lnTo>
                  <a:cubicBezTo>
                    <a:pt x="273050" y="280670"/>
                    <a:pt x="252730" y="220980"/>
                    <a:pt x="280670" y="246380"/>
                  </a:cubicBezTo>
                  <a:cubicBezTo>
                    <a:pt x="290830" y="262890"/>
                    <a:pt x="276860" y="270510"/>
                    <a:pt x="281940" y="271780"/>
                  </a:cubicBezTo>
                  <a:cubicBezTo>
                    <a:pt x="340360" y="265430"/>
                    <a:pt x="400050" y="284480"/>
                    <a:pt x="454660" y="240030"/>
                  </a:cubicBezTo>
                  <a:cubicBezTo>
                    <a:pt x="467360" y="280670"/>
                    <a:pt x="516890" y="242570"/>
                    <a:pt x="537210" y="281940"/>
                  </a:cubicBezTo>
                  <a:cubicBezTo>
                    <a:pt x="548640" y="270510"/>
                    <a:pt x="560070" y="269240"/>
                    <a:pt x="567690" y="259080"/>
                  </a:cubicBezTo>
                  <a:cubicBezTo>
                    <a:pt x="575310" y="260350"/>
                    <a:pt x="581660" y="261620"/>
                    <a:pt x="586740" y="260350"/>
                  </a:cubicBezTo>
                  <a:cubicBezTo>
                    <a:pt x="585470" y="265430"/>
                    <a:pt x="584200" y="271780"/>
                    <a:pt x="581660" y="269240"/>
                  </a:cubicBezTo>
                  <a:cubicBezTo>
                    <a:pt x="623570" y="341630"/>
                    <a:pt x="635000" y="204470"/>
                    <a:pt x="674370" y="293370"/>
                  </a:cubicBezTo>
                  <a:cubicBezTo>
                    <a:pt x="681990" y="236220"/>
                    <a:pt x="741680" y="306070"/>
                    <a:pt x="769620" y="254000"/>
                  </a:cubicBezTo>
                  <a:lnTo>
                    <a:pt x="777240" y="254000"/>
                  </a:lnTo>
                  <a:cubicBezTo>
                    <a:pt x="779780" y="262890"/>
                    <a:pt x="779780" y="271780"/>
                    <a:pt x="778510" y="280670"/>
                  </a:cubicBezTo>
                  <a:cubicBezTo>
                    <a:pt x="852170" y="284480"/>
                    <a:pt x="933450" y="308610"/>
                    <a:pt x="996950" y="312420"/>
                  </a:cubicBezTo>
                  <a:cubicBezTo>
                    <a:pt x="1051560" y="260350"/>
                    <a:pt x="1126490" y="340360"/>
                    <a:pt x="1174750" y="266700"/>
                  </a:cubicBezTo>
                  <a:cubicBezTo>
                    <a:pt x="1212850" y="283210"/>
                    <a:pt x="1273810" y="316230"/>
                    <a:pt x="1327150" y="288290"/>
                  </a:cubicBezTo>
                  <a:lnTo>
                    <a:pt x="1322070" y="297180"/>
                  </a:lnTo>
                  <a:cubicBezTo>
                    <a:pt x="1363980" y="295910"/>
                    <a:pt x="1412240" y="293370"/>
                    <a:pt x="1452880" y="278130"/>
                  </a:cubicBezTo>
                  <a:cubicBezTo>
                    <a:pt x="1470660" y="270510"/>
                    <a:pt x="1487170" y="261620"/>
                    <a:pt x="1501140" y="246380"/>
                  </a:cubicBezTo>
                  <a:cubicBezTo>
                    <a:pt x="1516380" y="318770"/>
                    <a:pt x="1543050" y="304800"/>
                    <a:pt x="1568450" y="327660"/>
                  </a:cubicBezTo>
                  <a:cubicBezTo>
                    <a:pt x="1609090" y="295910"/>
                    <a:pt x="1690370" y="307340"/>
                    <a:pt x="1752600" y="279400"/>
                  </a:cubicBezTo>
                  <a:cubicBezTo>
                    <a:pt x="1761490" y="312420"/>
                    <a:pt x="1803400" y="266700"/>
                    <a:pt x="1805940" y="314960"/>
                  </a:cubicBezTo>
                  <a:cubicBezTo>
                    <a:pt x="1979930" y="227330"/>
                    <a:pt x="2192020" y="265430"/>
                    <a:pt x="2373630" y="340360"/>
                  </a:cubicBezTo>
                  <a:lnTo>
                    <a:pt x="2371090" y="344170"/>
                  </a:lnTo>
                  <a:cubicBezTo>
                    <a:pt x="2387600" y="326390"/>
                    <a:pt x="2406650" y="294640"/>
                    <a:pt x="2424430" y="265430"/>
                  </a:cubicBezTo>
                  <a:cubicBezTo>
                    <a:pt x="2453640" y="267970"/>
                    <a:pt x="2482850" y="270510"/>
                    <a:pt x="2512060" y="274320"/>
                  </a:cubicBezTo>
                  <a:cubicBezTo>
                    <a:pt x="2522220" y="275590"/>
                    <a:pt x="2533650" y="276860"/>
                    <a:pt x="2543810" y="276860"/>
                  </a:cubicBezTo>
                  <a:cubicBezTo>
                    <a:pt x="2543810" y="279400"/>
                    <a:pt x="2542540" y="281940"/>
                    <a:pt x="2538730" y="287020"/>
                  </a:cubicBezTo>
                  <a:cubicBezTo>
                    <a:pt x="2570480" y="266700"/>
                    <a:pt x="2602230" y="327660"/>
                    <a:pt x="2640330" y="290830"/>
                  </a:cubicBezTo>
                  <a:lnTo>
                    <a:pt x="2641600" y="303530"/>
                  </a:lnTo>
                  <a:lnTo>
                    <a:pt x="2660650" y="289560"/>
                  </a:lnTo>
                  <a:lnTo>
                    <a:pt x="2665730" y="289560"/>
                  </a:lnTo>
                  <a:cubicBezTo>
                    <a:pt x="2664460" y="302260"/>
                    <a:pt x="2663190" y="317500"/>
                    <a:pt x="2655570" y="320040"/>
                  </a:cubicBezTo>
                  <a:cubicBezTo>
                    <a:pt x="2750820" y="327660"/>
                    <a:pt x="2846070" y="323850"/>
                    <a:pt x="2943860" y="317500"/>
                  </a:cubicBezTo>
                  <a:cubicBezTo>
                    <a:pt x="3072130" y="325120"/>
                    <a:pt x="3200400" y="321310"/>
                    <a:pt x="3335020" y="287020"/>
                  </a:cubicBezTo>
                  <a:cubicBezTo>
                    <a:pt x="3401060" y="284480"/>
                    <a:pt x="3467100" y="284480"/>
                    <a:pt x="3531870" y="288290"/>
                  </a:cubicBezTo>
                  <a:lnTo>
                    <a:pt x="3520440" y="303530"/>
                  </a:lnTo>
                  <a:lnTo>
                    <a:pt x="3552190" y="289560"/>
                  </a:lnTo>
                  <a:cubicBezTo>
                    <a:pt x="3559810" y="289560"/>
                    <a:pt x="3567430" y="290830"/>
                    <a:pt x="3575050" y="290830"/>
                  </a:cubicBezTo>
                  <a:cubicBezTo>
                    <a:pt x="3575050" y="292100"/>
                    <a:pt x="3573780" y="292100"/>
                    <a:pt x="3573780" y="293370"/>
                  </a:cubicBezTo>
                  <a:cubicBezTo>
                    <a:pt x="3646170" y="322580"/>
                    <a:pt x="3722370" y="279400"/>
                    <a:pt x="3793490" y="288290"/>
                  </a:cubicBezTo>
                  <a:cubicBezTo>
                    <a:pt x="3793490" y="295910"/>
                    <a:pt x="3782060" y="311150"/>
                    <a:pt x="3790950" y="320040"/>
                  </a:cubicBezTo>
                  <a:cubicBezTo>
                    <a:pt x="3844290" y="278130"/>
                    <a:pt x="3873500" y="378460"/>
                    <a:pt x="3902710" y="289560"/>
                  </a:cubicBezTo>
                  <a:cubicBezTo>
                    <a:pt x="3905250" y="293370"/>
                    <a:pt x="3906520" y="313690"/>
                    <a:pt x="3900170" y="321310"/>
                  </a:cubicBezTo>
                  <a:cubicBezTo>
                    <a:pt x="4047490" y="295910"/>
                    <a:pt x="4197350" y="300990"/>
                    <a:pt x="4344670" y="320040"/>
                  </a:cubicBezTo>
                  <a:cubicBezTo>
                    <a:pt x="4467860" y="243840"/>
                    <a:pt x="4599940" y="316230"/>
                    <a:pt x="4728210" y="261620"/>
                  </a:cubicBezTo>
                  <a:lnTo>
                    <a:pt x="4734560" y="261620"/>
                  </a:lnTo>
                  <a:lnTo>
                    <a:pt x="4733290" y="274320"/>
                  </a:lnTo>
                  <a:cubicBezTo>
                    <a:pt x="4753610" y="267970"/>
                    <a:pt x="4773930" y="262890"/>
                    <a:pt x="4795520" y="260350"/>
                  </a:cubicBezTo>
                  <a:lnTo>
                    <a:pt x="4936490" y="256540"/>
                  </a:lnTo>
                  <a:cubicBezTo>
                    <a:pt x="4965700" y="259080"/>
                    <a:pt x="4996180" y="261620"/>
                    <a:pt x="5025390" y="265430"/>
                  </a:cubicBezTo>
                  <a:lnTo>
                    <a:pt x="5025390" y="267970"/>
                  </a:lnTo>
                  <a:cubicBezTo>
                    <a:pt x="5030470" y="267970"/>
                    <a:pt x="5034280" y="266700"/>
                    <a:pt x="5039360" y="266700"/>
                  </a:cubicBezTo>
                  <a:cubicBezTo>
                    <a:pt x="5107940" y="275590"/>
                    <a:pt x="5177790" y="284480"/>
                    <a:pt x="5246370" y="280670"/>
                  </a:cubicBezTo>
                  <a:cubicBezTo>
                    <a:pt x="5267960" y="283210"/>
                    <a:pt x="5288280" y="283210"/>
                    <a:pt x="5307330" y="281940"/>
                  </a:cubicBezTo>
                  <a:cubicBezTo>
                    <a:pt x="5412740" y="298450"/>
                    <a:pt x="5518150" y="318770"/>
                    <a:pt x="5624830" y="308610"/>
                  </a:cubicBezTo>
                  <a:cubicBezTo>
                    <a:pt x="5684520" y="320040"/>
                    <a:pt x="5745480" y="318770"/>
                    <a:pt x="5807710" y="312420"/>
                  </a:cubicBezTo>
                  <a:lnTo>
                    <a:pt x="5806440" y="314960"/>
                  </a:lnTo>
                  <a:cubicBezTo>
                    <a:pt x="5806440" y="313690"/>
                    <a:pt x="5807710" y="313690"/>
                    <a:pt x="5807710" y="312420"/>
                  </a:cubicBezTo>
                  <a:cubicBezTo>
                    <a:pt x="5888990" y="303530"/>
                    <a:pt x="5971540" y="284480"/>
                    <a:pt x="6054090" y="275590"/>
                  </a:cubicBezTo>
                  <a:cubicBezTo>
                    <a:pt x="6085840" y="287020"/>
                    <a:pt x="6118860" y="292100"/>
                    <a:pt x="6158230" y="270510"/>
                  </a:cubicBezTo>
                  <a:lnTo>
                    <a:pt x="6150610" y="287020"/>
                  </a:lnTo>
                  <a:cubicBezTo>
                    <a:pt x="6165850" y="279400"/>
                    <a:pt x="6183630" y="274320"/>
                    <a:pt x="6198870" y="273050"/>
                  </a:cubicBezTo>
                  <a:cubicBezTo>
                    <a:pt x="6206490" y="274320"/>
                    <a:pt x="6214110" y="274320"/>
                    <a:pt x="6221730" y="275590"/>
                  </a:cubicBezTo>
                  <a:cubicBezTo>
                    <a:pt x="6225540" y="276860"/>
                    <a:pt x="6228080" y="278130"/>
                    <a:pt x="6231890" y="280670"/>
                  </a:cubicBezTo>
                  <a:cubicBezTo>
                    <a:pt x="6228080" y="283210"/>
                    <a:pt x="6229350" y="288290"/>
                    <a:pt x="6223000" y="292100"/>
                  </a:cubicBezTo>
                  <a:cubicBezTo>
                    <a:pt x="6308090" y="363220"/>
                    <a:pt x="6407150" y="289560"/>
                    <a:pt x="6498590" y="294640"/>
                  </a:cubicBezTo>
                  <a:lnTo>
                    <a:pt x="6487160" y="326390"/>
                  </a:lnTo>
                  <a:cubicBezTo>
                    <a:pt x="6532880" y="289560"/>
                    <a:pt x="6612890" y="327660"/>
                    <a:pt x="6671310" y="311150"/>
                  </a:cubicBezTo>
                  <a:lnTo>
                    <a:pt x="6667500" y="326390"/>
                  </a:lnTo>
                  <a:lnTo>
                    <a:pt x="6697980" y="306070"/>
                  </a:lnTo>
                  <a:lnTo>
                    <a:pt x="6697980" y="336550"/>
                  </a:lnTo>
                  <a:cubicBezTo>
                    <a:pt x="6731000" y="337820"/>
                    <a:pt x="6764020" y="334010"/>
                    <a:pt x="6795770" y="330200"/>
                  </a:cubicBezTo>
                  <a:cubicBezTo>
                    <a:pt x="6917690" y="365760"/>
                    <a:pt x="7039610" y="360680"/>
                    <a:pt x="7161530" y="339090"/>
                  </a:cubicBezTo>
                  <a:cubicBezTo>
                    <a:pt x="7308850" y="346710"/>
                    <a:pt x="7448550" y="321310"/>
                    <a:pt x="7593330" y="303530"/>
                  </a:cubicBezTo>
                  <a:cubicBezTo>
                    <a:pt x="7616190" y="300990"/>
                    <a:pt x="7649210" y="297180"/>
                    <a:pt x="7670800" y="295910"/>
                  </a:cubicBezTo>
                  <a:cubicBezTo>
                    <a:pt x="7668260" y="298450"/>
                    <a:pt x="7666990" y="307340"/>
                    <a:pt x="7663180" y="309880"/>
                  </a:cubicBezTo>
                  <a:cubicBezTo>
                    <a:pt x="7670800" y="302260"/>
                    <a:pt x="7678420" y="289560"/>
                    <a:pt x="7687310" y="287020"/>
                  </a:cubicBezTo>
                  <a:lnTo>
                    <a:pt x="7693660" y="287020"/>
                  </a:lnTo>
                  <a:cubicBezTo>
                    <a:pt x="7696200" y="293370"/>
                    <a:pt x="7689850" y="299720"/>
                    <a:pt x="7687310" y="302260"/>
                  </a:cubicBezTo>
                  <a:cubicBezTo>
                    <a:pt x="7725410" y="349250"/>
                    <a:pt x="7801610" y="276860"/>
                    <a:pt x="7825740" y="312420"/>
                  </a:cubicBezTo>
                  <a:cubicBezTo>
                    <a:pt x="7835900" y="308610"/>
                    <a:pt x="7840980" y="292100"/>
                    <a:pt x="7837170" y="278130"/>
                  </a:cubicBezTo>
                  <a:cubicBezTo>
                    <a:pt x="7931150" y="274320"/>
                    <a:pt x="8023860" y="279400"/>
                    <a:pt x="8115300" y="317500"/>
                  </a:cubicBezTo>
                  <a:cubicBezTo>
                    <a:pt x="8223250" y="264160"/>
                    <a:pt x="8336280" y="392430"/>
                    <a:pt x="8454390" y="379730"/>
                  </a:cubicBezTo>
                  <a:lnTo>
                    <a:pt x="8450580" y="360680"/>
                  </a:lnTo>
                  <a:cubicBezTo>
                    <a:pt x="8491220" y="420370"/>
                    <a:pt x="8547100" y="280670"/>
                    <a:pt x="8571230" y="369570"/>
                  </a:cubicBezTo>
                  <a:lnTo>
                    <a:pt x="8566150" y="373380"/>
                  </a:lnTo>
                  <a:cubicBezTo>
                    <a:pt x="8587740" y="417830"/>
                    <a:pt x="8620760" y="270510"/>
                    <a:pt x="8633460" y="323850"/>
                  </a:cubicBezTo>
                  <a:lnTo>
                    <a:pt x="8637270" y="302260"/>
                  </a:lnTo>
                  <a:cubicBezTo>
                    <a:pt x="8665210" y="297180"/>
                    <a:pt x="8639810" y="327660"/>
                    <a:pt x="8660130" y="336550"/>
                  </a:cubicBezTo>
                  <a:cubicBezTo>
                    <a:pt x="8667750" y="334010"/>
                    <a:pt x="8663940" y="297180"/>
                    <a:pt x="8680450" y="309880"/>
                  </a:cubicBezTo>
                  <a:cubicBezTo>
                    <a:pt x="8681720" y="398780"/>
                    <a:pt x="8747760" y="292100"/>
                    <a:pt x="8746490" y="392430"/>
                  </a:cubicBezTo>
                  <a:cubicBezTo>
                    <a:pt x="8731250" y="392430"/>
                    <a:pt x="8768080" y="431800"/>
                    <a:pt x="8735060" y="452120"/>
                  </a:cubicBezTo>
                  <a:cubicBezTo>
                    <a:pt x="8743950" y="462280"/>
                    <a:pt x="8789670" y="458470"/>
                    <a:pt x="8787130" y="416560"/>
                  </a:cubicBezTo>
                  <a:cubicBezTo>
                    <a:pt x="8789670" y="369570"/>
                    <a:pt x="8808720" y="330200"/>
                    <a:pt x="8782050" y="294640"/>
                  </a:cubicBezTo>
                  <a:close/>
                  <a:moveTo>
                    <a:pt x="200660" y="226060"/>
                  </a:moveTo>
                  <a:cubicBezTo>
                    <a:pt x="201930" y="224790"/>
                    <a:pt x="201930" y="224790"/>
                    <a:pt x="201930" y="226060"/>
                  </a:cubicBezTo>
                  <a:lnTo>
                    <a:pt x="200660" y="226060"/>
                  </a:lnTo>
                  <a:close/>
                  <a:moveTo>
                    <a:pt x="8314690" y="250190"/>
                  </a:moveTo>
                  <a:cubicBezTo>
                    <a:pt x="8317230" y="248920"/>
                    <a:pt x="8318500" y="248920"/>
                    <a:pt x="8321040" y="247650"/>
                  </a:cubicBezTo>
                  <a:cubicBezTo>
                    <a:pt x="8319770" y="252730"/>
                    <a:pt x="8319770" y="259080"/>
                    <a:pt x="8323580" y="269240"/>
                  </a:cubicBezTo>
                  <a:cubicBezTo>
                    <a:pt x="8321040" y="262890"/>
                    <a:pt x="8318500" y="256540"/>
                    <a:pt x="8314690" y="250190"/>
                  </a:cubicBezTo>
                  <a:close/>
                  <a:moveTo>
                    <a:pt x="8407400" y="224790"/>
                  </a:moveTo>
                  <a:cubicBezTo>
                    <a:pt x="8445500" y="219710"/>
                    <a:pt x="8484870" y="220980"/>
                    <a:pt x="8522970" y="223520"/>
                  </a:cubicBezTo>
                  <a:cubicBezTo>
                    <a:pt x="8484870" y="226060"/>
                    <a:pt x="8446770" y="226060"/>
                    <a:pt x="8407400" y="224790"/>
                  </a:cubicBezTo>
                  <a:close/>
                  <a:moveTo>
                    <a:pt x="8606790" y="234950"/>
                  </a:moveTo>
                  <a:lnTo>
                    <a:pt x="8608061" y="234950"/>
                  </a:lnTo>
                  <a:cubicBezTo>
                    <a:pt x="8608061" y="236220"/>
                    <a:pt x="8606790" y="236220"/>
                    <a:pt x="8606790" y="234950"/>
                  </a:cubicBezTo>
                  <a:close/>
                </a:path>
              </a:pathLst>
            </a:custGeom>
            <a:solidFill>
              <a:srgbClr val="FFD147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5204" y="1028700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2065857"/>
            <a:ext cx="7111978" cy="6728006"/>
            <a:chOff x="0" y="0"/>
            <a:chExt cx="9482637" cy="8970675"/>
          </a:xfrm>
        </p:grpSpPr>
        <p:sp>
          <p:nvSpPr>
            <p:cNvPr id="7" name="TextBox 7"/>
            <p:cNvSpPr txBox="1"/>
            <p:nvPr/>
          </p:nvSpPr>
          <p:spPr>
            <a:xfrm>
              <a:off x="0" y="3448738"/>
              <a:ext cx="9482637" cy="5521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6"/>
                </a:lnSpc>
                <a:spcBef>
                  <a:spcPct val="0"/>
                </a:spcBef>
              </a:pPr>
              <a:r>
                <a:rPr lang="en-US" sz="3347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Length of Time Lockers Have Been In Use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Who Manages the Lockers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What Material is Placed in Lockers</a:t>
              </a:r>
            </a:p>
            <a:p>
              <a:pPr marL="1209040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Impact of Temperature</a:t>
              </a:r>
            </a:p>
            <a:p>
              <a:pPr>
                <a:lnSpc>
                  <a:spcPts val="4100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9482637" cy="2825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84"/>
                </a:lnSpc>
              </a:pPr>
              <a:r>
                <a:rPr lang="en-US" sz="7531" spc="-75">
                  <a:solidFill>
                    <a:srgbClr val="0048CD"/>
                  </a:solidFill>
                  <a:latin typeface="Muli Bold"/>
                </a:rPr>
                <a:t>Use of Lockers...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428139" y="1722733"/>
            <a:ext cx="8276967" cy="7159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59647"/>
            <a:ext cx="9007390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51554"/>
            <a:chOff x="0" y="0"/>
            <a:chExt cx="4058303" cy="2206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06016"/>
            </a:xfrm>
            <a:custGeom>
              <a:avLst/>
              <a:gdLst/>
              <a:ahLst/>
              <a:cxnLst/>
              <a:rect l="l" t="t" r="r" b="b"/>
              <a:pathLst>
                <a:path w="4058303" h="2206016">
                  <a:moveTo>
                    <a:pt x="3933843" y="2206016"/>
                  </a:moveTo>
                  <a:lnTo>
                    <a:pt x="124460" y="2206016"/>
                  </a:lnTo>
                  <a:cubicBezTo>
                    <a:pt x="55880" y="2206016"/>
                    <a:pt x="0" y="2150136"/>
                    <a:pt x="0" y="2081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081556"/>
                  </a:lnTo>
                  <a:cubicBezTo>
                    <a:pt x="4058303" y="2150136"/>
                    <a:pt x="4002423" y="2206016"/>
                    <a:pt x="3933843" y="22060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97271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23326">
            <a:off x="848750" y="5867567"/>
            <a:ext cx="5171886" cy="31548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97254" y="749861"/>
            <a:ext cx="7398917" cy="44711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004190"/>
            <a:ext cx="6951824" cy="302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How Long Have Lockers Been in Use?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7197" y="5535034"/>
            <a:ext cx="7679033" cy="399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06060"/>
                </a:solidFill>
                <a:latin typeface="Muli Regular Bold"/>
              </a:rPr>
              <a:t>Based on results, this appears to be a fairly new service, trending after the onset of COVID-19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606060"/>
                </a:solidFill>
                <a:latin typeface="Muli Regular Bold"/>
              </a:rPr>
              <a:t>Only one respondent had been using lockers prior to the pandemic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606060"/>
                </a:solidFill>
                <a:latin typeface="Muli Regular Bold"/>
              </a:rPr>
              <a:t>42% were either in planning stages or had been using less than 1 month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809" y="813071"/>
            <a:ext cx="7036165" cy="4983036"/>
            <a:chOff x="0" y="0"/>
            <a:chExt cx="9381553" cy="6644048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5396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19"/>
                </a:lnSpc>
              </a:pPr>
              <a:r>
                <a:rPr lang="en-US" sz="7199" spc="-71">
                  <a:solidFill>
                    <a:srgbClr val="0048CD"/>
                  </a:solidFill>
                  <a:latin typeface="Muli Bold"/>
                </a:rPr>
                <a:t>What Department Manages the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915935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98877" y="4949188"/>
            <a:ext cx="4753609" cy="4753609"/>
            <a:chOff x="0" y="0"/>
            <a:chExt cx="14400530" cy="14400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2D16A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26445">
            <a:off x="4511336" y="5116456"/>
            <a:ext cx="222199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t="13651" r="7660"/>
          <a:stretch>
            <a:fillRect/>
          </a:stretch>
        </p:blipFill>
        <p:spPr>
          <a:xfrm>
            <a:off x="8664428" y="1048230"/>
            <a:ext cx="8234714" cy="451271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863708" y="5906132"/>
            <a:ext cx="8035434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strongly indicate that this is a responsibility of the Access, User, or Public Services Department--primarily the Circulation, Interlibrary Loan or Patron Experience Desks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44651"/>
            <a:ext cx="8925174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94745"/>
            <a:chOff x="0" y="0"/>
            <a:chExt cx="4058303" cy="2225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25655"/>
            </a:xfrm>
            <a:custGeom>
              <a:avLst/>
              <a:gdLst/>
              <a:ahLst/>
              <a:cxnLst/>
              <a:rect l="l" t="t" r="r" b="b"/>
              <a:pathLst>
                <a:path w="4058303" h="2225655">
                  <a:moveTo>
                    <a:pt x="3933843" y="2225655"/>
                  </a:moveTo>
                  <a:lnTo>
                    <a:pt x="124460" y="2225655"/>
                  </a:lnTo>
                  <a:cubicBezTo>
                    <a:pt x="55880" y="2225655"/>
                    <a:pt x="0" y="2169775"/>
                    <a:pt x="0" y="21011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101195"/>
                  </a:lnTo>
                  <a:cubicBezTo>
                    <a:pt x="4058303" y="2169775"/>
                    <a:pt x="4002423" y="2225655"/>
                    <a:pt x="3933843" y="22256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9921" y="4751995"/>
            <a:ext cx="7647578" cy="507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8"/>
              </a:lnSpc>
            </a:pPr>
            <a:r>
              <a:rPr lang="en-US" sz="3213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3800" lvl="1" indent="-346900">
              <a:lnSpc>
                <a:spcPts val="4498"/>
              </a:lnSpc>
              <a:buFont typeface="Arial"/>
              <a:buChar char="•"/>
            </a:pPr>
            <a:r>
              <a:rPr lang="en-US" sz="3213">
                <a:solidFill>
                  <a:srgbClr val="FFFFFF"/>
                </a:solidFill>
                <a:latin typeface="Muli Regular Bold"/>
              </a:rPr>
              <a:t>A majority of the libraries place local collection books, DVD's, Interlibrary Loan and Consortia Material in the lockers</a:t>
            </a:r>
          </a:p>
          <a:p>
            <a:pPr marL="693799" lvl="1" indent="-346900">
              <a:lnSpc>
                <a:spcPts val="4498"/>
              </a:lnSpc>
              <a:buFont typeface="Arial"/>
              <a:buChar char="•"/>
            </a:pPr>
            <a:r>
              <a:rPr lang="en-US" sz="3213">
                <a:solidFill>
                  <a:srgbClr val="FFFFFF"/>
                </a:solidFill>
                <a:latin typeface="Muli Regular Bold"/>
              </a:rPr>
              <a:t>A few libraries loaned Equipmetn/Technology, VHS, Microforms, or material owned by another department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67194" y="6476661"/>
            <a:ext cx="4326705" cy="29205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34126" y="8204547"/>
            <a:ext cx="2266135" cy="21075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t="22667" r="6174"/>
          <a:stretch>
            <a:fillRect/>
          </a:stretch>
        </p:blipFill>
        <p:spPr>
          <a:xfrm>
            <a:off x="8334126" y="1196450"/>
            <a:ext cx="8925174" cy="42579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02097" y="1104900"/>
            <a:ext cx="7615402" cy="322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36"/>
              </a:lnSpc>
            </a:pPr>
            <a:r>
              <a:rPr lang="en-US" sz="7669" spc="-76">
                <a:solidFill>
                  <a:srgbClr val="FFFFFF"/>
                </a:solidFill>
                <a:latin typeface="Muli Bold"/>
              </a:rPr>
              <a:t>What Material is Placed in Lockers?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310" y="4188869"/>
            <a:ext cx="7036165" cy="5986336"/>
            <a:chOff x="0" y="0"/>
            <a:chExt cx="9381553" cy="7981782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9381553" cy="6734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Does Temperature Determine What Goes into Lockers?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253668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309"/>
            <a:ext cx="8925174" cy="8789149"/>
            <a:chOff x="0" y="0"/>
            <a:chExt cx="3690051" cy="36338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633813"/>
            </a:xfrm>
            <a:custGeom>
              <a:avLst/>
              <a:gdLst/>
              <a:ahLst/>
              <a:cxnLst/>
              <a:rect l="l" t="t" r="r" b="b"/>
              <a:pathLst>
                <a:path w="3690051" h="3633813">
                  <a:moveTo>
                    <a:pt x="3565591" y="3633813"/>
                  </a:moveTo>
                  <a:lnTo>
                    <a:pt x="124460" y="3633813"/>
                  </a:lnTo>
                  <a:cubicBezTo>
                    <a:pt x="55880" y="3633813"/>
                    <a:pt x="0" y="3577932"/>
                    <a:pt x="0" y="3509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509353"/>
                  </a:lnTo>
                  <a:cubicBezTo>
                    <a:pt x="3690051" y="3577933"/>
                    <a:pt x="3634171" y="3633813"/>
                    <a:pt x="3565591" y="363381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 amt="44999"/>
          </a:blip>
          <a:srcRect/>
          <a:stretch>
            <a:fillRect/>
          </a:stretch>
        </p:blipFill>
        <p:spPr>
          <a:xfrm>
            <a:off x="0" y="0"/>
            <a:ext cx="4556514" cy="4402193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14753" y="2090663"/>
            <a:ext cx="979647" cy="12005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37422" y="3528740"/>
            <a:ext cx="1077331" cy="132025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76669" y="2311530"/>
            <a:ext cx="799419" cy="9796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 l="15787" t="5011" r="2221" b="5011"/>
          <a:stretch>
            <a:fillRect/>
          </a:stretch>
        </p:blipFill>
        <p:spPr>
          <a:xfrm>
            <a:off x="9701025" y="1255443"/>
            <a:ext cx="6231476" cy="592659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003523" y="7596505"/>
            <a:ext cx="7626481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show that temperature does not play a role in what material is placed in lockers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176594"/>
            <a:ext cx="16230600" cy="7220593"/>
            <a:chOff x="0" y="0"/>
            <a:chExt cx="5490351" cy="24425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442522"/>
            </a:xfrm>
            <a:custGeom>
              <a:avLst/>
              <a:gdLst/>
              <a:ahLst/>
              <a:cxnLst/>
              <a:rect l="l" t="t" r="r" b="b"/>
              <a:pathLst>
                <a:path w="5490351" h="2442522">
                  <a:moveTo>
                    <a:pt x="5365891" y="2442521"/>
                  </a:moveTo>
                  <a:lnTo>
                    <a:pt x="124460" y="2442521"/>
                  </a:lnTo>
                  <a:cubicBezTo>
                    <a:pt x="55880" y="2442521"/>
                    <a:pt x="0" y="2386642"/>
                    <a:pt x="0" y="2318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318062"/>
                  </a:lnTo>
                  <a:cubicBezTo>
                    <a:pt x="5490351" y="2386642"/>
                    <a:pt x="5434471" y="2442522"/>
                    <a:pt x="5365891" y="2442522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88470" y="2607880"/>
            <a:ext cx="15510672" cy="658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knut Antiqua Medium Bold"/>
              </a:rPr>
              <a:t>Respondent feedback:</a:t>
            </a:r>
          </a:p>
          <a:p>
            <a:pPr>
              <a:lnSpc>
                <a:spcPts val="2520"/>
              </a:lnSpc>
            </a:pPr>
            <a:endParaRPr lang="en-US" sz="3600">
              <a:solidFill>
                <a:srgbClr val="FFFFFF"/>
              </a:solidFill>
              <a:latin typeface="Inknut Antiqua Medium Bold"/>
            </a:endParaRP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Unsure if media outside of DVD's will be placed in lockers       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90% respondents don't allow material from other departments in the lockers       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If campus partners are allowed to place items in the lockers, responses were mixed 50/50 between whether the other department or Library employees would manage the locker activity        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Materials from other departments are not added to or tracked in the ILS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None of the respondents allow users to drop off material to a locker currently, however one indicated that faculty will be allowed to drop off their personal copies for Reserves next semester  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 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69089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672307"/>
            <a:ext cx="16230600" cy="1300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7577">
                <a:solidFill>
                  <a:srgbClr val="0048CD"/>
                </a:solidFill>
                <a:latin typeface="Muli Bold"/>
              </a:rPr>
              <a:t>Other Comments on Locker Use...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94302" y="220693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8234" y="84466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53849" y="1198035"/>
            <a:ext cx="7796869" cy="8645015"/>
            <a:chOff x="0" y="76200"/>
            <a:chExt cx="10395825" cy="11526686"/>
          </a:xfrm>
        </p:grpSpPr>
        <p:sp>
          <p:nvSpPr>
            <p:cNvPr id="7" name="TextBox 7"/>
            <p:cNvSpPr txBox="1"/>
            <p:nvPr/>
          </p:nvSpPr>
          <p:spPr>
            <a:xfrm>
              <a:off x="1" y="3353706"/>
              <a:ext cx="10394210" cy="8249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6"/>
                </a:lnSpc>
                <a:spcBef>
                  <a:spcPct val="0"/>
                </a:spcBef>
              </a:pPr>
              <a:r>
                <a:rPr lang="en-US" sz="3347" dirty="0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How Items are Requested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Number of Requests Received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How Frequently Requests are Processed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Amount of Time it Takes to Process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Point at Which Items are Checked Out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How Users are Notified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Number of Notices Received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Days Items Remain in Lockers</a:t>
              </a:r>
            </a:p>
            <a:p>
              <a:pPr marL="604520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000000"/>
                  </a:solidFill>
                  <a:latin typeface="Muli Regular"/>
                </a:rPr>
                <a:t>Quarantine of Non-Pickups</a:t>
              </a:r>
            </a:p>
            <a:p>
              <a:pPr>
                <a:lnSpc>
                  <a:spcPts val="4100"/>
                </a:lnSpc>
                <a:spcBef>
                  <a:spcPct val="0"/>
                </a:spcBef>
              </a:pPr>
              <a:endParaRPr lang="en-US" sz="2799" dirty="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10395825" cy="2721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Requesting &amp; Locker Processing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25569" y="1559164"/>
            <a:ext cx="8433731" cy="71686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4126" y="559647"/>
            <a:ext cx="8925174" cy="9197698"/>
            <a:chOff x="0" y="0"/>
            <a:chExt cx="3690051" cy="380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90051" cy="3802724"/>
            </a:xfrm>
            <a:custGeom>
              <a:avLst/>
              <a:gdLst/>
              <a:ahLst/>
              <a:cxnLst/>
              <a:rect l="l" t="t" r="r" b="b"/>
              <a:pathLst>
                <a:path w="3690051" h="3802724">
                  <a:moveTo>
                    <a:pt x="3565591" y="3802724"/>
                  </a:moveTo>
                  <a:lnTo>
                    <a:pt x="124460" y="3802724"/>
                  </a:lnTo>
                  <a:cubicBezTo>
                    <a:pt x="55880" y="3802724"/>
                    <a:pt x="0" y="3746845"/>
                    <a:pt x="0" y="36782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678265"/>
                  </a:lnTo>
                  <a:cubicBezTo>
                    <a:pt x="3690051" y="3746845"/>
                    <a:pt x="3634171" y="3802724"/>
                    <a:pt x="3565591" y="3802724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559647"/>
            <a:ext cx="8925174" cy="4851554"/>
            <a:chOff x="0" y="0"/>
            <a:chExt cx="4058303" cy="2206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58303" cy="2206016"/>
            </a:xfrm>
            <a:custGeom>
              <a:avLst/>
              <a:gdLst/>
              <a:ahLst/>
              <a:cxnLst/>
              <a:rect l="l" t="t" r="r" b="b"/>
              <a:pathLst>
                <a:path w="4058303" h="2206016">
                  <a:moveTo>
                    <a:pt x="3933843" y="2206016"/>
                  </a:moveTo>
                  <a:lnTo>
                    <a:pt x="124460" y="2206016"/>
                  </a:lnTo>
                  <a:cubicBezTo>
                    <a:pt x="55880" y="2206016"/>
                    <a:pt x="0" y="2150136"/>
                    <a:pt x="0" y="20815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3843" y="0"/>
                  </a:lnTo>
                  <a:cubicBezTo>
                    <a:pt x="4002423" y="0"/>
                    <a:pt x="4058303" y="55880"/>
                    <a:pt x="4058303" y="124460"/>
                  </a:cubicBezTo>
                  <a:lnTo>
                    <a:pt x="4058303" y="2081556"/>
                  </a:lnTo>
                  <a:cubicBezTo>
                    <a:pt x="4058303" y="2150136"/>
                    <a:pt x="4002423" y="2206016"/>
                    <a:pt x="3933843" y="22060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597621" y="4370610"/>
            <a:ext cx="5657850" cy="5657850"/>
            <a:chOff x="0" y="0"/>
            <a:chExt cx="2787650" cy="27876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1493" y="5910245"/>
            <a:ext cx="4996233" cy="38470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323" r="6758"/>
          <a:stretch>
            <a:fillRect/>
          </a:stretch>
        </p:blipFill>
        <p:spPr>
          <a:xfrm>
            <a:off x="8502217" y="1380787"/>
            <a:ext cx="8588993" cy="37627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2012604"/>
            <a:ext cx="7051567" cy="202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How Are Items Requested?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57197" y="5862620"/>
            <a:ext cx="7679033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606060"/>
                </a:solidFill>
                <a:latin typeface="Muli Regular Bold"/>
              </a:rPr>
              <a:t>Based on results, requests for locker pickup typically come in through the library catalog, however some also come through interlibrary loan, a consortia catalog, or email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C8BFE83-246D-4155-A439-1FE024127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48" y="4416819"/>
            <a:ext cx="5326351" cy="532635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71350" y="1186918"/>
            <a:ext cx="7462777" cy="4617434"/>
            <a:chOff x="0" y="0"/>
            <a:chExt cx="9950369" cy="6156579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9950369" cy="5013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8"/>
                </a:lnSpc>
              </a:pPr>
              <a:r>
                <a:rPr lang="en-US" sz="6771" spc="-67" dirty="0">
                  <a:solidFill>
                    <a:srgbClr val="0048CD"/>
                  </a:solidFill>
                  <a:latin typeface="Muli Bold"/>
                </a:rPr>
                <a:t>How Many Requests Do You Receive ?</a:t>
              </a:r>
            </a:p>
            <a:p>
              <a:pPr>
                <a:lnSpc>
                  <a:spcPts val="7081"/>
                </a:lnSpc>
              </a:pPr>
              <a:endParaRPr lang="en-US" sz="6771" spc="-67" dirty="0">
                <a:solidFill>
                  <a:srgbClr val="0048CD"/>
                </a:solidFill>
                <a:latin typeface="Muli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482937"/>
              <a:ext cx="7970106" cy="6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74974" y="8334822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40550" y="-90883"/>
            <a:ext cx="1978908" cy="184038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3343" r="3343"/>
          <a:stretch>
            <a:fillRect/>
          </a:stretch>
        </p:blipFill>
        <p:spPr>
          <a:xfrm>
            <a:off x="8664428" y="1186918"/>
            <a:ext cx="8332574" cy="453889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812998" y="6471283"/>
            <a:ext cx="8035434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Muli Regular"/>
              </a:rPr>
              <a:t>Results show that a majority of the respondents (67%) received between 25-99 request per week, the highest number receiving between 50-99 requests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10544" y="5413183"/>
            <a:ext cx="5714662" cy="4343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9560" y="2735788"/>
            <a:ext cx="6227932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 dirty="0">
                <a:solidFill>
                  <a:srgbClr val="0048CD"/>
                </a:solidFill>
                <a:latin typeface="Muli Bold"/>
              </a:rPr>
              <a:t>About the Survey...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9962" y="8258034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49522" y="0"/>
            <a:ext cx="2151110" cy="20005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889962" y="829571"/>
            <a:ext cx="8816708" cy="8068571"/>
            <a:chOff x="0" y="0"/>
            <a:chExt cx="3807918" cy="3484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07919" cy="3484800"/>
            </a:xfrm>
            <a:custGeom>
              <a:avLst/>
              <a:gdLst/>
              <a:ahLst/>
              <a:cxnLst/>
              <a:rect l="l" t="t" r="r" b="b"/>
              <a:pathLst>
                <a:path w="3807919" h="3484800">
                  <a:moveTo>
                    <a:pt x="3683458" y="3484800"/>
                  </a:moveTo>
                  <a:lnTo>
                    <a:pt x="124460" y="3484800"/>
                  </a:lnTo>
                  <a:cubicBezTo>
                    <a:pt x="55880" y="3484800"/>
                    <a:pt x="0" y="3428919"/>
                    <a:pt x="0" y="336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360340"/>
                  </a:lnTo>
                  <a:cubicBezTo>
                    <a:pt x="3807919" y="3428920"/>
                    <a:pt x="3752038" y="3484800"/>
                    <a:pt x="3683458" y="3484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835730" y="1288577"/>
            <a:ext cx="8925174" cy="7482156"/>
            <a:chOff x="0" y="0"/>
            <a:chExt cx="3690051" cy="30934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0051" cy="3093446"/>
            </a:xfrm>
            <a:custGeom>
              <a:avLst/>
              <a:gdLst/>
              <a:ahLst/>
              <a:cxnLst/>
              <a:rect l="l" t="t" r="r" b="b"/>
              <a:pathLst>
                <a:path w="3690051" h="3093446">
                  <a:moveTo>
                    <a:pt x="3565591" y="3093446"/>
                  </a:moveTo>
                  <a:lnTo>
                    <a:pt x="124460" y="3093446"/>
                  </a:lnTo>
                  <a:cubicBezTo>
                    <a:pt x="55880" y="3093446"/>
                    <a:pt x="0" y="3037566"/>
                    <a:pt x="0" y="29689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968986"/>
                  </a:lnTo>
                  <a:cubicBezTo>
                    <a:pt x="3690051" y="3037566"/>
                    <a:pt x="3634171" y="3093446"/>
                    <a:pt x="3565591" y="3093446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28751" y="1756268"/>
            <a:ext cx="8687786" cy="7386138"/>
            <a:chOff x="-47692" y="-66675"/>
            <a:chExt cx="11583716" cy="9848185"/>
          </a:xfrm>
        </p:grpSpPr>
        <p:sp>
          <p:nvSpPr>
            <p:cNvPr id="10" name="TextBox 10"/>
            <p:cNvSpPr txBox="1"/>
            <p:nvPr/>
          </p:nvSpPr>
          <p:spPr>
            <a:xfrm>
              <a:off x="-47692" y="1886571"/>
              <a:ext cx="11536024" cy="227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197" lvl="1" indent="-356098">
                <a:lnSpc>
                  <a:spcPts val="4618"/>
                </a:lnSpc>
                <a:buFont typeface="Arial"/>
                <a:buChar char="•"/>
              </a:pPr>
              <a:r>
                <a:rPr lang="en-US" sz="3298" dirty="0">
                  <a:solidFill>
                    <a:srgbClr val="FFFFFF"/>
                  </a:solidFill>
                  <a:latin typeface="Muli Regular"/>
                </a:rPr>
                <a:t>Locker Type &amp; Functionality </a:t>
              </a:r>
            </a:p>
            <a:p>
              <a:pPr marL="712197" lvl="1" indent="-356098">
                <a:lnSpc>
                  <a:spcPts val="4618"/>
                </a:lnSpc>
                <a:buFont typeface="Arial"/>
                <a:buChar char="•"/>
              </a:pPr>
              <a:r>
                <a:rPr lang="en-US" sz="3298" dirty="0">
                  <a:solidFill>
                    <a:srgbClr val="FFFFFF"/>
                  </a:solidFill>
                  <a:latin typeface="Muli Regular"/>
                </a:rPr>
                <a:t>Locker Use &amp; Best Practices</a:t>
              </a:r>
            </a:p>
            <a:p>
              <a:pPr marL="712197" lvl="1" indent="-356099">
                <a:lnSpc>
                  <a:spcPts val="4618"/>
                </a:lnSpc>
                <a:buFont typeface="Arial"/>
                <a:buChar char="•"/>
              </a:pPr>
              <a:r>
                <a:rPr lang="en-US" sz="3298" dirty="0">
                  <a:solidFill>
                    <a:srgbClr val="FFFFFF"/>
                  </a:solidFill>
                  <a:latin typeface="Muli Regular"/>
                </a:rPr>
                <a:t>Maintenance, Safety &amp; Security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536024" cy="1638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2"/>
                </a:lnSpc>
                <a:spcBef>
                  <a:spcPct val="0"/>
                </a:spcBef>
              </a:pPr>
              <a:r>
                <a:rPr lang="en-US" sz="3601" dirty="0">
                  <a:solidFill>
                    <a:srgbClr val="75C7FB"/>
                  </a:solidFill>
                  <a:latin typeface="Inknut Antiqua Medium"/>
                </a:rPr>
                <a:t>Created to get input from other libraries using lockers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254907"/>
              <a:ext cx="11536024" cy="723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197" lvl="1" indent="-356099">
                <a:lnSpc>
                  <a:spcPts val="4618"/>
                </a:lnSpc>
                <a:buFont typeface="Arial"/>
                <a:buChar char="•"/>
              </a:pPr>
              <a:r>
                <a:rPr lang="en-US" sz="3298" dirty="0">
                  <a:solidFill>
                    <a:srgbClr val="FFFFFF"/>
                  </a:solidFill>
                  <a:latin typeface="Muli Regular"/>
                </a:rPr>
                <a:t>Sent also to ALA Connect Group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409514"/>
              <a:ext cx="11536024" cy="1638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2"/>
                </a:lnSpc>
                <a:spcBef>
                  <a:spcPct val="0"/>
                </a:spcBef>
              </a:pPr>
              <a:r>
                <a:rPr lang="en-US" sz="3601" dirty="0">
                  <a:solidFill>
                    <a:srgbClr val="75C7FB"/>
                  </a:solidFill>
                  <a:latin typeface="Inknut Antiqua Medium"/>
                </a:rPr>
                <a:t>Survey sent to </a:t>
              </a:r>
              <a:r>
                <a:rPr lang="en-US" sz="3601" dirty="0" err="1">
                  <a:solidFill>
                    <a:srgbClr val="75C7FB"/>
                  </a:solidFill>
                  <a:latin typeface="Inknut Antiqua Medium"/>
                </a:rPr>
                <a:t>LibCircPlus</a:t>
              </a:r>
              <a:r>
                <a:rPr lang="en-US" sz="3601" dirty="0">
                  <a:solidFill>
                    <a:srgbClr val="75C7FB"/>
                  </a:solidFill>
                  <a:latin typeface="Inknut Antiqua Medium"/>
                </a:rPr>
                <a:t> listserv on September 17, 2020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048440"/>
              <a:ext cx="11536024" cy="733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3077"/>
            <a:ext cx="7690137" cy="6685381"/>
            <a:chOff x="0" y="0"/>
            <a:chExt cx="2229138" cy="1937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9139" cy="1937890"/>
            </a:xfrm>
            <a:custGeom>
              <a:avLst/>
              <a:gdLst/>
              <a:ahLst/>
              <a:cxnLst/>
              <a:rect l="l" t="t" r="r" b="b"/>
              <a:pathLst>
                <a:path w="2229139" h="1937890">
                  <a:moveTo>
                    <a:pt x="2104678" y="1937890"/>
                  </a:moveTo>
                  <a:lnTo>
                    <a:pt x="124460" y="1937890"/>
                  </a:lnTo>
                  <a:cubicBezTo>
                    <a:pt x="55880" y="1937890"/>
                    <a:pt x="0" y="1882010"/>
                    <a:pt x="0" y="1813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4679" y="0"/>
                  </a:lnTo>
                  <a:cubicBezTo>
                    <a:pt x="2173259" y="0"/>
                    <a:pt x="2229139" y="55880"/>
                    <a:pt x="2229139" y="124460"/>
                  </a:cubicBezTo>
                  <a:lnTo>
                    <a:pt x="2229139" y="1813430"/>
                  </a:lnTo>
                  <a:cubicBezTo>
                    <a:pt x="2229139" y="1882010"/>
                    <a:pt x="2173259" y="1937890"/>
                    <a:pt x="2104679" y="193789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2933077"/>
            <a:ext cx="8115300" cy="6685381"/>
            <a:chOff x="0" y="0"/>
            <a:chExt cx="2352380" cy="1937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2380" cy="1937890"/>
            </a:xfrm>
            <a:custGeom>
              <a:avLst/>
              <a:gdLst/>
              <a:ahLst/>
              <a:cxnLst/>
              <a:rect l="l" t="t" r="r" b="b"/>
              <a:pathLst>
                <a:path w="2352380" h="1937890">
                  <a:moveTo>
                    <a:pt x="2227920" y="1937890"/>
                  </a:moveTo>
                  <a:lnTo>
                    <a:pt x="124460" y="1937890"/>
                  </a:lnTo>
                  <a:cubicBezTo>
                    <a:pt x="55880" y="1937890"/>
                    <a:pt x="0" y="1882010"/>
                    <a:pt x="0" y="1813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7920" y="0"/>
                  </a:lnTo>
                  <a:cubicBezTo>
                    <a:pt x="2296500" y="0"/>
                    <a:pt x="2352380" y="55880"/>
                    <a:pt x="2352380" y="124460"/>
                  </a:cubicBezTo>
                  <a:lnTo>
                    <a:pt x="2352380" y="1813430"/>
                  </a:lnTo>
                  <a:cubicBezTo>
                    <a:pt x="2352380" y="1882010"/>
                    <a:pt x="2296500" y="1937890"/>
                    <a:pt x="2227920" y="193789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9292" y="0"/>
            <a:ext cx="1856472" cy="18286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2686" y="229526"/>
            <a:ext cx="17222627" cy="249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Frequency of    </a:t>
            </a:r>
            <a:r>
              <a:rPr lang="en-US" sz="7200">
                <a:solidFill>
                  <a:srgbClr val="0048CD"/>
                </a:solidFill>
                <a:latin typeface="Muli Bold Bold"/>
              </a:rPr>
              <a:t>&amp; 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 Time Needed</a:t>
            </a:r>
          </a:p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795FF"/>
                </a:solidFill>
                <a:latin typeface="Muli Bold Bold"/>
              </a:rPr>
              <a:t>For </a:t>
            </a:r>
            <a:r>
              <a:rPr lang="en-US" sz="7200">
                <a:solidFill>
                  <a:srgbClr val="FFFFFF"/>
                </a:solidFill>
                <a:latin typeface="Muli Bold Bold"/>
              </a:rPr>
              <a:t>Request Processing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3563" r="3563"/>
          <a:stretch>
            <a:fillRect/>
          </a:stretch>
        </p:blipFill>
        <p:spPr>
          <a:xfrm>
            <a:off x="1468352" y="3385697"/>
            <a:ext cx="6660940" cy="38725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2289" r="6818" b="446"/>
          <a:stretch>
            <a:fillRect/>
          </a:stretch>
        </p:blipFill>
        <p:spPr>
          <a:xfrm>
            <a:off x="9667616" y="3385697"/>
            <a:ext cx="7068068" cy="433189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68352" y="7660443"/>
            <a:ext cx="6810834" cy="159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</a:pPr>
            <a:r>
              <a:rPr lang="en-US" sz="3045">
                <a:solidFill>
                  <a:srgbClr val="FFFFFF"/>
                </a:solidFill>
                <a:latin typeface="Muli Regular"/>
              </a:rPr>
              <a:t>Results show that most Libraries process requests daily, including weekends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96233" y="7895211"/>
            <a:ext cx="6939451" cy="105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</a:pPr>
            <a:r>
              <a:rPr lang="en-US" sz="3045">
                <a:solidFill>
                  <a:srgbClr val="FFFFFF"/>
                </a:solidFill>
                <a:latin typeface="Muli Regular"/>
              </a:rPr>
              <a:t>75% of Libraries can process weekly requests within 10 hours per week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511084"/>
            <a:ext cx="16230600" cy="6886103"/>
            <a:chOff x="0" y="0"/>
            <a:chExt cx="5490351" cy="23293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329373"/>
            </a:xfrm>
            <a:custGeom>
              <a:avLst/>
              <a:gdLst/>
              <a:ahLst/>
              <a:cxnLst/>
              <a:rect l="l" t="t" r="r" b="b"/>
              <a:pathLst>
                <a:path w="5490351" h="2329373">
                  <a:moveTo>
                    <a:pt x="5365891" y="2329373"/>
                  </a:moveTo>
                  <a:lnTo>
                    <a:pt x="124460" y="2329373"/>
                  </a:lnTo>
                  <a:cubicBezTo>
                    <a:pt x="55880" y="2329373"/>
                    <a:pt x="0" y="2273493"/>
                    <a:pt x="0" y="22049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204913"/>
                  </a:lnTo>
                  <a:cubicBezTo>
                    <a:pt x="5490351" y="2273493"/>
                    <a:pt x="5434471" y="2329373"/>
                    <a:pt x="5365891" y="232937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88470" y="2683510"/>
            <a:ext cx="15510672" cy="403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Inknut Antiqua Medium Bold"/>
              </a:rPr>
              <a:t>Based on Survey Responses:</a:t>
            </a:r>
          </a:p>
          <a:p>
            <a:pPr>
              <a:lnSpc>
                <a:spcPts val="3919"/>
              </a:lnSpc>
            </a:pPr>
            <a:endParaRPr lang="en-US" sz="3200" dirty="0">
              <a:solidFill>
                <a:srgbClr val="FFFFFF"/>
              </a:solidFill>
              <a:latin typeface="Inknut Antiqua Medium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uli Regular"/>
              </a:rPr>
              <a:t>All respondents indicated that they batch items for the same user into a single locker 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uli Regular"/>
              </a:rPr>
              <a:t>75% of the respondents have never reached capacity in their lockers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uli Regular"/>
              </a:rPr>
              <a:t>3 respondents or 25% have indicated they have had times when all lockers were at capacity</a:t>
            </a:r>
          </a:p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 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69089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9037029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904875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Other Responses on Request Processing...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5510672" y="4570964"/>
            <a:ext cx="15510672" cy="69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will likely have a one-week holds pickup requirement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Pick up at the Check Out Desk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use LibCal's seats, user has to book a locker, lockers will run out and they will have to book a different day for pickup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Email patron 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Audit for expired requests, contact patrons for a choice for grab and go pickup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Items remain "in-transit" and aren't checked in to trigger the hold until there is space for the lockers. We put those in transit items together by name so that when a locker comes available, we can check in all items for that patron and activate the holds.   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     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We will keep them on the library hold shelf and email the patron asking if they want to do a pickup where the staff brings the items outside to them, or if they would rather us mail the items to them.       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07847" y="6722747"/>
            <a:ext cx="2489662" cy="21660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818508" y="6879010"/>
            <a:ext cx="6126002" cy="175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9"/>
              </a:lnSpc>
            </a:pPr>
            <a:r>
              <a:rPr lang="en-US" sz="5064">
                <a:solidFill>
                  <a:srgbClr val="75C7FB"/>
                </a:solidFill>
                <a:latin typeface="Eczar SemiBold"/>
              </a:rPr>
              <a:t>Batch Items</a:t>
            </a:r>
          </a:p>
          <a:p>
            <a:pPr>
              <a:lnSpc>
                <a:spcPts val="7089"/>
              </a:lnSpc>
            </a:pPr>
            <a:r>
              <a:rPr lang="en-US" sz="5064">
                <a:solidFill>
                  <a:srgbClr val="75C7FB"/>
                </a:solidFill>
                <a:latin typeface="Eczar SemiBold"/>
              </a:rPr>
              <a:t>Capacity Reached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4589" y="1837954"/>
            <a:ext cx="17190320" cy="7919391"/>
            <a:chOff x="0" y="0"/>
            <a:chExt cx="5490351" cy="2529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529344"/>
            </a:xfrm>
            <a:custGeom>
              <a:avLst/>
              <a:gdLst/>
              <a:ahLst/>
              <a:cxnLst/>
              <a:rect l="l" t="t" r="r" b="b"/>
              <a:pathLst>
                <a:path w="5490351" h="2529344">
                  <a:moveTo>
                    <a:pt x="5365891" y="2529344"/>
                  </a:moveTo>
                  <a:lnTo>
                    <a:pt x="124460" y="2529344"/>
                  </a:lnTo>
                  <a:cubicBezTo>
                    <a:pt x="55880" y="2529344"/>
                    <a:pt x="0" y="2473464"/>
                    <a:pt x="0" y="24048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404884"/>
                  </a:lnTo>
                  <a:cubicBezTo>
                    <a:pt x="5490351" y="2473464"/>
                    <a:pt x="5434471" y="2529344"/>
                    <a:pt x="5365891" y="2529344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57324" y="2453934"/>
            <a:ext cx="16144851" cy="748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6"/>
              </a:lnSpc>
            </a:pPr>
            <a:r>
              <a:rPr lang="en-US" sz="3183" dirty="0">
                <a:solidFill>
                  <a:srgbClr val="FFFFFF"/>
                </a:solidFill>
                <a:latin typeface="Inknut Antiqua Medium Bold"/>
              </a:rPr>
              <a:t>Respondent feedback:</a:t>
            </a:r>
          </a:p>
          <a:p>
            <a:pPr>
              <a:lnSpc>
                <a:spcPts val="3419"/>
              </a:lnSpc>
            </a:pPr>
            <a:endParaRPr lang="en-US" sz="3183" dirty="0">
              <a:solidFill>
                <a:srgbClr val="FFFFFF"/>
              </a:solidFill>
              <a:latin typeface="Inknut Antiqua Medium Bold"/>
            </a:endParaRP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will likely have a one-week holds pickup requirement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Pick up at the Check Out Desk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use </a:t>
            </a:r>
            <a:r>
              <a:rPr lang="en-US" sz="2800" dirty="0" err="1">
                <a:solidFill>
                  <a:srgbClr val="FFFFFF"/>
                </a:solidFill>
                <a:latin typeface="Muli Regular"/>
              </a:rPr>
              <a:t>LibCal's</a:t>
            </a:r>
            <a:r>
              <a:rPr lang="en-US" sz="2800" dirty="0">
                <a:solidFill>
                  <a:srgbClr val="FFFFFF"/>
                </a:solidFill>
                <a:latin typeface="Muli Regular"/>
              </a:rPr>
              <a:t> seats, user has to book a locker, lockers will run out and they will have to book a different day for pickup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Email patron 							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Audit for expired requests, contact patrons for a choice for grab and go pickup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Items remain "in-transit" and aren't checked in to trigger the hold until there is space for the lockers. We put those in transit items together by name so that when a locker comes available, we can check in all items for that patron and activate the holds.	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Muli Regular"/>
              </a:rPr>
              <a:t>We will keep them on the library hold shelf and email the patron asking if they want to do a pickup where the staff brings the items outside to them, or if they would rather us mail the items to them.</a:t>
            </a:r>
          </a:p>
          <a:p>
            <a:pPr>
              <a:lnSpc>
                <a:spcPts val="3989"/>
              </a:lnSpc>
            </a:pPr>
            <a:endParaRPr lang="en-US" sz="2800" dirty="0">
              <a:solidFill>
                <a:srgbClr val="FFFFFF"/>
              </a:solidFill>
              <a:latin typeface="Muli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0"/>
            <a:ext cx="2266135" cy="21075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417830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Comments on When All Lockers are Full...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310" y="5223883"/>
            <a:ext cx="6341176" cy="4314677"/>
            <a:chOff x="0" y="0"/>
            <a:chExt cx="2812798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2798" cy="1913890"/>
            </a:xfrm>
            <a:custGeom>
              <a:avLst/>
              <a:gdLst/>
              <a:ahLst/>
              <a:cxnLst/>
              <a:rect l="l" t="t" r="r" b="b"/>
              <a:pathLst>
                <a:path w="2812798" h="1913890">
                  <a:moveTo>
                    <a:pt x="2688338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88338" y="0"/>
                  </a:lnTo>
                  <a:cubicBezTo>
                    <a:pt x="2756918" y="0"/>
                    <a:pt x="2812798" y="55880"/>
                    <a:pt x="2812798" y="124460"/>
                  </a:cubicBezTo>
                  <a:lnTo>
                    <a:pt x="2812798" y="1789430"/>
                  </a:lnTo>
                  <a:cubicBezTo>
                    <a:pt x="2812798" y="1858010"/>
                    <a:pt x="2756918" y="1913890"/>
                    <a:pt x="2688338" y="191389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0310" y="1417323"/>
            <a:ext cx="7036165" cy="3979736"/>
            <a:chOff x="0" y="0"/>
            <a:chExt cx="9381553" cy="5306315"/>
          </a:xfrm>
        </p:grpSpPr>
        <p:sp>
          <p:nvSpPr>
            <p:cNvPr id="5" name="TextBox 5"/>
            <p:cNvSpPr txBox="1"/>
            <p:nvPr/>
          </p:nvSpPr>
          <p:spPr>
            <a:xfrm>
              <a:off x="0" y="76200"/>
              <a:ext cx="9381553" cy="405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 dirty="0">
                  <a:solidFill>
                    <a:srgbClr val="0048CD"/>
                  </a:solidFill>
                  <a:latin typeface="Muli Bold"/>
                </a:rPr>
                <a:t>At What Point Are Items Checked Out?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78201"/>
              <a:ext cx="7514492" cy="72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54177" y="749411"/>
            <a:ext cx="8925174" cy="8789149"/>
            <a:chOff x="0" y="0"/>
            <a:chExt cx="3690051" cy="36338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0051" cy="3633813"/>
            </a:xfrm>
            <a:custGeom>
              <a:avLst/>
              <a:gdLst/>
              <a:ahLst/>
              <a:cxnLst/>
              <a:rect l="l" t="t" r="r" b="b"/>
              <a:pathLst>
                <a:path w="3690051" h="3633813">
                  <a:moveTo>
                    <a:pt x="3565591" y="3633813"/>
                  </a:moveTo>
                  <a:lnTo>
                    <a:pt x="124460" y="3633813"/>
                  </a:lnTo>
                  <a:cubicBezTo>
                    <a:pt x="55880" y="3633813"/>
                    <a:pt x="0" y="3577932"/>
                    <a:pt x="0" y="35093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509353"/>
                  </a:lnTo>
                  <a:cubicBezTo>
                    <a:pt x="3690051" y="3577933"/>
                    <a:pt x="3634171" y="3633813"/>
                    <a:pt x="3565591" y="363381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6526" y="108508"/>
            <a:ext cx="1978908" cy="18403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74974" y="8898142"/>
            <a:ext cx="1978908" cy="18403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56845" y="5709833"/>
            <a:ext cx="4188105" cy="35484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 l="3027" r="5895"/>
          <a:stretch>
            <a:fillRect/>
          </a:stretch>
        </p:blipFill>
        <p:spPr>
          <a:xfrm>
            <a:off x="9003523" y="1336923"/>
            <a:ext cx="7626481" cy="41405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-79258">
            <a:off x="3173740" y="6504064"/>
            <a:ext cx="1754314" cy="175431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003523" y="5883257"/>
            <a:ext cx="7606431" cy="294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75% of the respondents indicated that items are checked out before they are placed in the lockers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Muli Regular"/>
              </a:rPr>
              <a:t>The other 25% are checked out automatically at the time of pickup as a result of system integration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6847" y="643295"/>
            <a:ext cx="8400738" cy="7521200"/>
            <a:chOff x="0" y="0"/>
            <a:chExt cx="5480002" cy="49062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0002" cy="4906259"/>
            </a:xfrm>
            <a:custGeom>
              <a:avLst/>
              <a:gdLst/>
              <a:ahLst/>
              <a:cxnLst/>
              <a:rect l="l" t="t" r="r" b="b"/>
              <a:pathLst>
                <a:path w="5480002" h="4906259">
                  <a:moveTo>
                    <a:pt x="5355542" y="4906259"/>
                  </a:moveTo>
                  <a:lnTo>
                    <a:pt x="124460" y="4906259"/>
                  </a:lnTo>
                  <a:cubicBezTo>
                    <a:pt x="55880" y="4906259"/>
                    <a:pt x="0" y="4850379"/>
                    <a:pt x="0" y="4781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5542" y="0"/>
                  </a:lnTo>
                  <a:cubicBezTo>
                    <a:pt x="5424122" y="0"/>
                    <a:pt x="5480002" y="55880"/>
                    <a:pt x="5480002" y="124460"/>
                  </a:cubicBezTo>
                  <a:lnTo>
                    <a:pt x="5480002" y="4781799"/>
                  </a:lnTo>
                  <a:cubicBezTo>
                    <a:pt x="5480002" y="4850379"/>
                    <a:pt x="5424122" y="4906259"/>
                    <a:pt x="5355542" y="4906259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 rot="1457070">
            <a:off x="7060945" y="6947629"/>
            <a:ext cx="2447973" cy="2369785"/>
            <a:chOff x="0" y="0"/>
            <a:chExt cx="2131899" cy="20638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1899" cy="2063807"/>
            </a:xfrm>
            <a:custGeom>
              <a:avLst/>
              <a:gdLst/>
              <a:ahLst/>
              <a:cxnLst/>
              <a:rect l="l" t="t" r="r" b="b"/>
              <a:pathLst>
                <a:path w="2131899" h="2063807">
                  <a:moveTo>
                    <a:pt x="2007439" y="2063807"/>
                  </a:moveTo>
                  <a:lnTo>
                    <a:pt x="124460" y="2063807"/>
                  </a:lnTo>
                  <a:cubicBezTo>
                    <a:pt x="55880" y="2063807"/>
                    <a:pt x="0" y="2007927"/>
                    <a:pt x="0" y="1939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7439" y="0"/>
                  </a:lnTo>
                  <a:cubicBezTo>
                    <a:pt x="2076019" y="0"/>
                    <a:pt x="2131899" y="55880"/>
                    <a:pt x="2131899" y="124460"/>
                  </a:cubicBezTo>
                  <a:lnTo>
                    <a:pt x="2131899" y="1939347"/>
                  </a:lnTo>
                  <a:cubicBezTo>
                    <a:pt x="2131899" y="2007927"/>
                    <a:pt x="2076019" y="2063807"/>
                    <a:pt x="2007439" y="206380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94199" y="4783105"/>
            <a:ext cx="7243516" cy="4475195"/>
            <a:chOff x="0" y="0"/>
            <a:chExt cx="5106569" cy="31549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6569" cy="3154945"/>
            </a:xfrm>
            <a:custGeom>
              <a:avLst/>
              <a:gdLst/>
              <a:ahLst/>
              <a:cxnLst/>
              <a:rect l="l" t="t" r="r" b="b"/>
              <a:pathLst>
                <a:path w="5106569" h="3154945">
                  <a:moveTo>
                    <a:pt x="4982109" y="3154945"/>
                  </a:moveTo>
                  <a:lnTo>
                    <a:pt x="124460" y="3154945"/>
                  </a:lnTo>
                  <a:cubicBezTo>
                    <a:pt x="55880" y="3154945"/>
                    <a:pt x="0" y="3099065"/>
                    <a:pt x="0" y="30304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82109" y="0"/>
                  </a:lnTo>
                  <a:cubicBezTo>
                    <a:pt x="5050689" y="0"/>
                    <a:pt x="5106569" y="55880"/>
                    <a:pt x="5106569" y="124460"/>
                  </a:cubicBezTo>
                  <a:lnTo>
                    <a:pt x="5106569" y="3030485"/>
                  </a:lnTo>
                  <a:cubicBezTo>
                    <a:pt x="5106569" y="3099065"/>
                    <a:pt x="5050689" y="3154945"/>
                    <a:pt x="4982109" y="3154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75870" y="135638"/>
            <a:ext cx="1383430" cy="128659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0800000">
            <a:off x="16817399" y="8803796"/>
            <a:ext cx="720315" cy="720315"/>
            <a:chOff x="0" y="0"/>
            <a:chExt cx="960421" cy="96042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1785"/>
          <a:stretch>
            <a:fillRect/>
          </a:stretch>
        </p:blipFill>
        <p:spPr>
          <a:xfrm>
            <a:off x="8436118" y="1028700"/>
            <a:ext cx="7862195" cy="3029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4372">
            <a:off x="8225879" y="6428261"/>
            <a:ext cx="1320002" cy="24444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l="5554" t="67" r="10495" b="67"/>
          <a:stretch>
            <a:fillRect/>
          </a:stretch>
        </p:blipFill>
        <p:spPr>
          <a:xfrm>
            <a:off x="10833100" y="5240097"/>
            <a:ext cx="6165713" cy="35636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0570" y="9000410"/>
            <a:ext cx="1383430" cy="12865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96051">
            <a:off x="6588761" y="7379473"/>
            <a:ext cx="2293716" cy="1880847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40617" y="739320"/>
            <a:ext cx="7119952" cy="8856069"/>
            <a:chOff x="0" y="76200"/>
            <a:chExt cx="9493270" cy="1180809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6200"/>
              <a:ext cx="9493270" cy="2717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FFFFFF"/>
                  </a:solidFill>
                  <a:latin typeface="Muli Bold"/>
                </a:rPr>
                <a:t>Notification &amp; Notices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164896"/>
              <a:ext cx="9493270" cy="871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Muli Bold Bold"/>
                </a:rPr>
                <a:t>Highlights: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uli Regular" panose="020B0604020202020204" charset="0"/>
                </a:rPr>
                <a:t>A majority of respondents </a:t>
              </a:r>
              <a:r>
                <a:rPr lang="en-US" sz="2800" dirty="0">
                  <a:solidFill>
                    <a:srgbClr val="FFFFFF"/>
                  </a:solidFill>
                  <a:latin typeface="Muli Regular"/>
                </a:rPr>
                <a:t>report that users are sent notices automatically generated through the local ILS  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uli Regular"/>
                </a:rPr>
                <a:t>A fair number of others report sending manually created emails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uli Regular"/>
                </a:rPr>
                <a:t>There were also a couple of responses indicating that notices are sent from the vendor</a:t>
              </a:r>
            </a:p>
            <a:p>
              <a:pPr marL="604520" lvl="1" indent="-302260">
                <a:lnSpc>
                  <a:spcPts val="3920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Muli Regular"/>
                </a:rPr>
                <a:t>41% of the responding libraries reported sending only</a:t>
              </a:r>
              <a:r>
                <a:rPr lang="en-US" sz="2799" dirty="0">
                  <a:solidFill>
                    <a:srgbClr val="FFFFFF"/>
                  </a:solidFill>
                  <a:latin typeface="Muli Regular Bold"/>
                </a:rPr>
                <a:t> ONE</a:t>
              </a:r>
              <a:r>
                <a:rPr lang="en-US" sz="2799" dirty="0">
                  <a:solidFill>
                    <a:srgbClr val="FFFFFF"/>
                  </a:solidFill>
                  <a:latin typeface="Muli Regular"/>
                </a:rPr>
                <a:t> notice</a:t>
              </a:r>
            </a:p>
            <a:p>
              <a:pPr>
                <a:lnSpc>
                  <a:spcPts val="3920"/>
                </a:lnSpc>
              </a:pPr>
              <a:endParaRPr lang="en-US" sz="2799" dirty="0">
                <a:solidFill>
                  <a:srgbClr val="FFFFFF"/>
                </a:solidFill>
                <a:latin typeface="Muli Regular"/>
              </a:endParaRP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uli Regular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4460" y="450466"/>
            <a:ext cx="8802275" cy="9007225"/>
            <a:chOff x="0" y="0"/>
            <a:chExt cx="3639240" cy="3723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240" cy="3723975"/>
            </a:xfrm>
            <a:custGeom>
              <a:avLst/>
              <a:gdLst/>
              <a:ahLst/>
              <a:cxnLst/>
              <a:rect l="l" t="t" r="r" b="b"/>
              <a:pathLst>
                <a:path w="3639240" h="3723975">
                  <a:moveTo>
                    <a:pt x="3514780" y="3723975"/>
                  </a:moveTo>
                  <a:lnTo>
                    <a:pt x="124460" y="3723975"/>
                  </a:lnTo>
                  <a:cubicBezTo>
                    <a:pt x="55880" y="3723975"/>
                    <a:pt x="0" y="3668095"/>
                    <a:pt x="0" y="35995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4780" y="0"/>
                  </a:lnTo>
                  <a:cubicBezTo>
                    <a:pt x="3583360" y="0"/>
                    <a:pt x="3639240" y="55880"/>
                    <a:pt x="3639240" y="124460"/>
                  </a:cubicBezTo>
                  <a:lnTo>
                    <a:pt x="3639240" y="3599515"/>
                  </a:lnTo>
                  <a:cubicBezTo>
                    <a:pt x="3639240" y="3668095"/>
                    <a:pt x="3583360" y="3723975"/>
                    <a:pt x="3514780" y="37239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712970" y="816045"/>
            <a:ext cx="8829131" cy="8276067"/>
            <a:chOff x="0" y="0"/>
            <a:chExt cx="3650343" cy="34216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50343" cy="3421683"/>
            </a:xfrm>
            <a:custGeom>
              <a:avLst/>
              <a:gdLst/>
              <a:ahLst/>
              <a:cxnLst/>
              <a:rect l="l" t="t" r="r" b="b"/>
              <a:pathLst>
                <a:path w="3650343" h="3421683">
                  <a:moveTo>
                    <a:pt x="3525883" y="3421683"/>
                  </a:moveTo>
                  <a:lnTo>
                    <a:pt x="124460" y="3421683"/>
                  </a:lnTo>
                  <a:cubicBezTo>
                    <a:pt x="55880" y="3421683"/>
                    <a:pt x="0" y="3365803"/>
                    <a:pt x="0" y="32972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25883" y="0"/>
                  </a:lnTo>
                  <a:cubicBezTo>
                    <a:pt x="3594463" y="0"/>
                    <a:pt x="3650343" y="55880"/>
                    <a:pt x="3650343" y="124460"/>
                  </a:cubicBezTo>
                  <a:lnTo>
                    <a:pt x="3650343" y="3297223"/>
                  </a:lnTo>
                  <a:cubicBezTo>
                    <a:pt x="3650343" y="3365803"/>
                    <a:pt x="3594463" y="3421683"/>
                    <a:pt x="3525883" y="3421683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6089" y="4601735"/>
            <a:ext cx="2050862" cy="19073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6089" y="647700"/>
            <a:ext cx="2050862" cy="190730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96636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t="4004" b="4004"/>
          <a:stretch>
            <a:fillRect/>
          </a:stretch>
        </p:blipFill>
        <p:spPr>
          <a:xfrm>
            <a:off x="9412168" y="1028700"/>
            <a:ext cx="7389392" cy="32841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12168" y="4804893"/>
            <a:ext cx="7389392" cy="409324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24707" y="1104900"/>
            <a:ext cx="7297166" cy="30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0048CD"/>
                </a:solidFill>
                <a:latin typeface="Muli Bold"/>
              </a:rPr>
              <a:t>Days Held for Pickup &amp; Quarantine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707" y="4988107"/>
            <a:ext cx="7122315" cy="410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48CD"/>
                </a:solidFill>
                <a:latin typeface="Muli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48CD"/>
                </a:solidFill>
                <a:latin typeface="Muli Regular Bold"/>
              </a:rPr>
              <a:t>Most items are kept in the lockers for 1-3 days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48CD"/>
                </a:solidFill>
                <a:latin typeface="Muli Regular Bold"/>
              </a:rPr>
              <a:t>58% of libraries do not quarantine material not picked-up from lockers, however some report that the are held for an additional week</a:t>
            </a:r>
          </a:p>
          <a:p>
            <a:pPr>
              <a:lnSpc>
                <a:spcPts val="4759"/>
              </a:lnSpc>
            </a:pPr>
            <a:endParaRPr lang="en-US" sz="2800" dirty="0">
              <a:solidFill>
                <a:srgbClr val="0048CD"/>
              </a:solidFill>
              <a:latin typeface="Muli Regular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531116" y="1132438"/>
            <a:ext cx="6068260" cy="4681898"/>
            <a:chOff x="0" y="0"/>
            <a:chExt cx="1923367" cy="1483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483952"/>
            </a:xfrm>
            <a:custGeom>
              <a:avLst/>
              <a:gdLst/>
              <a:ahLst/>
              <a:cxnLst/>
              <a:rect l="l" t="t" r="r" b="b"/>
              <a:pathLst>
                <a:path w="1923367" h="1483952">
                  <a:moveTo>
                    <a:pt x="1798906" y="1483952"/>
                  </a:moveTo>
                  <a:lnTo>
                    <a:pt x="124460" y="1483952"/>
                  </a:lnTo>
                  <a:cubicBezTo>
                    <a:pt x="55880" y="1483952"/>
                    <a:pt x="0" y="1428072"/>
                    <a:pt x="0" y="13594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359492"/>
                  </a:lnTo>
                  <a:cubicBezTo>
                    <a:pt x="1923367" y="1428072"/>
                    <a:pt x="1867487" y="1483952"/>
                    <a:pt x="1798907" y="1483952"/>
                  </a:cubicBezTo>
                  <a:close/>
                </a:path>
              </a:pathLst>
            </a:custGeom>
            <a:solidFill>
              <a:srgbClr val="F7E08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73664" y="1956772"/>
            <a:ext cx="2141685" cy="19917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275498"/>
            <a:ext cx="8427994" cy="6012886"/>
            <a:chOff x="0" y="0"/>
            <a:chExt cx="11237325" cy="8017182"/>
          </a:xfrm>
        </p:grpSpPr>
        <p:sp>
          <p:nvSpPr>
            <p:cNvPr id="6" name="TextBox 6"/>
            <p:cNvSpPr txBox="1"/>
            <p:nvPr/>
          </p:nvSpPr>
          <p:spPr>
            <a:xfrm>
              <a:off x="0" y="3294051"/>
              <a:ext cx="11237325" cy="4723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0"/>
                </a:lnSpc>
                <a:spcBef>
                  <a:spcPct val="0"/>
                </a:spcBef>
              </a:pPr>
              <a:r>
                <a:rPr lang="en-US" sz="3350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Locker Audits &amp; Technical Support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Cleaning</a:t>
              </a:r>
            </a:p>
            <a:p>
              <a:pPr marL="723265" lvl="1" indent="-361632">
                <a:lnSpc>
                  <a:spcPts val="4690"/>
                </a:lnSpc>
                <a:buFont typeface="Arial"/>
                <a:buChar char="•"/>
              </a:pPr>
              <a:r>
                <a:rPr lang="en-US" sz="3350">
                  <a:solidFill>
                    <a:srgbClr val="000000"/>
                  </a:solidFill>
                  <a:latin typeface="Muli Regular"/>
                </a:rPr>
                <a:t>Safety &amp; Security Measures</a:t>
              </a:r>
            </a:p>
            <a:p>
              <a:pPr>
                <a:lnSpc>
                  <a:spcPts val="5040"/>
                </a:lnSpc>
                <a:spcBef>
                  <a:spcPct val="0"/>
                </a:spcBef>
              </a:pPr>
              <a:endParaRPr lang="en-US" sz="335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11237325" cy="2707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Maintenance, Cleaning &amp; Security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24297" y="8262417"/>
            <a:ext cx="2141685" cy="1991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54023" y="28434"/>
            <a:ext cx="2151110" cy="20005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11448">
            <a:off x="14423019" y="5617991"/>
            <a:ext cx="1549646" cy="21096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24297" y="3221539"/>
            <a:ext cx="4497387" cy="6036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67297" y="7490422"/>
            <a:ext cx="2231024" cy="182944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365981" y="1104739"/>
            <a:ext cx="966031" cy="2116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11615" y="2952655"/>
            <a:ext cx="3235926" cy="249166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 rot="-10800000">
            <a:off x="16996636" y="8898142"/>
            <a:ext cx="720315" cy="720315"/>
            <a:chOff x="0" y="0"/>
            <a:chExt cx="960421" cy="96042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7279" y="1028700"/>
            <a:ext cx="8529634" cy="8428802"/>
            <a:chOff x="0" y="0"/>
            <a:chExt cx="3409193" cy="336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9193" cy="3368892"/>
            </a:xfrm>
            <a:custGeom>
              <a:avLst/>
              <a:gdLst/>
              <a:ahLst/>
              <a:cxnLst/>
              <a:rect l="l" t="t" r="r" b="b"/>
              <a:pathLst>
                <a:path w="3409193" h="3368892">
                  <a:moveTo>
                    <a:pt x="3284733" y="3368892"/>
                  </a:moveTo>
                  <a:lnTo>
                    <a:pt x="124460" y="3368892"/>
                  </a:lnTo>
                  <a:cubicBezTo>
                    <a:pt x="55880" y="3368892"/>
                    <a:pt x="0" y="3313012"/>
                    <a:pt x="0" y="32444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84733" y="0"/>
                  </a:lnTo>
                  <a:cubicBezTo>
                    <a:pt x="3353313" y="0"/>
                    <a:pt x="3409193" y="55880"/>
                    <a:pt x="3409193" y="124460"/>
                  </a:cubicBezTo>
                  <a:lnTo>
                    <a:pt x="3409193" y="3244432"/>
                  </a:lnTo>
                  <a:cubicBezTo>
                    <a:pt x="3409193" y="3313012"/>
                    <a:pt x="3353313" y="3368892"/>
                    <a:pt x="3284733" y="336889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386097" y="1028700"/>
            <a:ext cx="8411580" cy="8428802"/>
            <a:chOff x="0" y="0"/>
            <a:chExt cx="5822734" cy="5834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5834657"/>
            </a:xfrm>
            <a:custGeom>
              <a:avLst/>
              <a:gdLst/>
              <a:ahLst/>
              <a:cxnLst/>
              <a:rect l="l" t="t" r="r" b="b"/>
              <a:pathLst>
                <a:path w="5822735" h="5834657">
                  <a:moveTo>
                    <a:pt x="5698274" y="5834656"/>
                  </a:moveTo>
                  <a:lnTo>
                    <a:pt x="124460" y="5834656"/>
                  </a:lnTo>
                  <a:cubicBezTo>
                    <a:pt x="55880" y="5834656"/>
                    <a:pt x="0" y="5778776"/>
                    <a:pt x="0" y="5710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5710196"/>
                  </a:lnTo>
                  <a:cubicBezTo>
                    <a:pt x="5822735" y="5778776"/>
                    <a:pt x="5766855" y="5834657"/>
                    <a:pt x="5698275" y="58346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5365"/>
          <a:stretch>
            <a:fillRect/>
          </a:stretch>
        </p:blipFill>
        <p:spPr>
          <a:xfrm>
            <a:off x="775330" y="5243101"/>
            <a:ext cx="7904354" cy="3951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586" t="6182" r="6479"/>
          <a:stretch>
            <a:fillRect/>
          </a:stretch>
        </p:blipFill>
        <p:spPr>
          <a:xfrm>
            <a:off x="9643031" y="5410896"/>
            <a:ext cx="7897713" cy="384740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7077362" y="9097344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9643031" y="904875"/>
            <a:ext cx="7897713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0795FF"/>
                </a:solidFill>
                <a:latin typeface="Muli Bold"/>
              </a:rPr>
              <a:t>Technical Support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5477" y="904875"/>
            <a:ext cx="5967412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5400" dirty="0">
                <a:solidFill>
                  <a:srgbClr val="0795FF"/>
                </a:solidFill>
                <a:latin typeface="Muli Bold"/>
              </a:rPr>
              <a:t>Locker Audits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5330" y="2474128"/>
            <a:ext cx="7904354" cy="212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191919"/>
                </a:solidFill>
                <a:latin typeface="Muli Bold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191919"/>
                </a:solidFill>
                <a:latin typeface="Muli Regular"/>
              </a:rPr>
              <a:t>67% of respondents report that locker audits are conducted at least weekly </a:t>
            </a:r>
          </a:p>
          <a:p>
            <a:pPr>
              <a:lnSpc>
                <a:spcPts val="4759"/>
              </a:lnSpc>
            </a:pPr>
            <a:endParaRPr lang="en-US" sz="2800" dirty="0">
              <a:solidFill>
                <a:srgbClr val="191919"/>
              </a:solidFill>
              <a:latin typeface="Muli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43031" y="2379751"/>
            <a:ext cx="7897713" cy="251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191919"/>
                </a:solidFill>
                <a:latin typeface="Muli Bold Bold"/>
              </a:rPr>
              <a:t>Highlights: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191919"/>
                </a:solidFill>
                <a:latin typeface="Muli Regular"/>
              </a:rPr>
              <a:t>75% of respondents report that technical support is done by library staff, with an additional 8% indicated that support is shared with vendors customer service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79359" y="0"/>
            <a:ext cx="1737370" cy="161575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519570" y="1942629"/>
            <a:ext cx="9755535" cy="7869366"/>
            <a:chOff x="0" y="0"/>
            <a:chExt cx="6260041" cy="50497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60041" cy="5049703"/>
            </a:xfrm>
            <a:custGeom>
              <a:avLst/>
              <a:gdLst/>
              <a:ahLst/>
              <a:cxnLst/>
              <a:rect l="l" t="t" r="r" b="b"/>
              <a:pathLst>
                <a:path w="6260041" h="5049703">
                  <a:moveTo>
                    <a:pt x="6135581" y="5049702"/>
                  </a:moveTo>
                  <a:lnTo>
                    <a:pt x="124460" y="5049702"/>
                  </a:lnTo>
                  <a:cubicBezTo>
                    <a:pt x="55880" y="5049702"/>
                    <a:pt x="0" y="4993822"/>
                    <a:pt x="0" y="4925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35581" y="0"/>
                  </a:lnTo>
                  <a:cubicBezTo>
                    <a:pt x="6204160" y="0"/>
                    <a:pt x="6260041" y="55880"/>
                    <a:pt x="6260041" y="124460"/>
                  </a:cubicBezTo>
                  <a:lnTo>
                    <a:pt x="6260041" y="4925242"/>
                  </a:lnTo>
                  <a:cubicBezTo>
                    <a:pt x="6260041" y="4993822"/>
                    <a:pt x="6204160" y="5049703"/>
                    <a:pt x="6135581" y="5049703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836538" y="793040"/>
            <a:ext cx="8930040" cy="8465260"/>
            <a:chOff x="0" y="0"/>
            <a:chExt cx="5833957" cy="55303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33957" cy="5530318"/>
            </a:xfrm>
            <a:custGeom>
              <a:avLst/>
              <a:gdLst/>
              <a:ahLst/>
              <a:cxnLst/>
              <a:rect l="l" t="t" r="r" b="b"/>
              <a:pathLst>
                <a:path w="5833957" h="5530318">
                  <a:moveTo>
                    <a:pt x="5709496" y="5530318"/>
                  </a:moveTo>
                  <a:lnTo>
                    <a:pt x="124460" y="5530318"/>
                  </a:lnTo>
                  <a:cubicBezTo>
                    <a:pt x="55880" y="5530318"/>
                    <a:pt x="0" y="5474438"/>
                    <a:pt x="0" y="54058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09496" y="0"/>
                  </a:lnTo>
                  <a:cubicBezTo>
                    <a:pt x="5778077" y="0"/>
                    <a:pt x="5833957" y="55880"/>
                    <a:pt x="5833957" y="124460"/>
                  </a:cubicBezTo>
                  <a:lnTo>
                    <a:pt x="5833957" y="5405858"/>
                  </a:lnTo>
                  <a:cubicBezTo>
                    <a:pt x="5833957" y="5474438"/>
                    <a:pt x="5778077" y="5530318"/>
                    <a:pt x="5709496" y="55303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7853" y="8671246"/>
            <a:ext cx="1737370" cy="161575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14947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78644" y="1134752"/>
            <a:ext cx="7400715" cy="36024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77589" y="5374636"/>
            <a:ext cx="7470455" cy="34889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21677" t="4573" r="19656"/>
          <a:stretch>
            <a:fillRect/>
          </a:stretch>
        </p:blipFill>
        <p:spPr>
          <a:xfrm rot="-8280646">
            <a:off x="3587000" y="5950158"/>
            <a:ext cx="1080352" cy="22477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20118" y="6732073"/>
            <a:ext cx="3003732" cy="27470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 l="16118" r="24211"/>
          <a:stretch>
            <a:fillRect/>
          </a:stretch>
        </p:blipFill>
        <p:spPr>
          <a:xfrm>
            <a:off x="1436142" y="6996432"/>
            <a:ext cx="1567953" cy="26863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3605810"/>
            <a:ext cx="6287772" cy="251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uli Regular Bold"/>
              </a:rPr>
              <a:t>Highlights: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Based on results, lockers are primarily cleaned by Library Staff as items are added to the lockers, multiple times a day or daily.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210952"/>
            <a:ext cx="5114437" cy="201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0048CD"/>
                </a:solidFill>
                <a:latin typeface="Muli Bold"/>
              </a:rPr>
              <a:t>Locker Cleaning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2511084"/>
            <a:ext cx="2266135" cy="2107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3165" y="0"/>
            <a:ext cx="2266135" cy="21075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52295" y="1747348"/>
            <a:ext cx="7507005" cy="5418901"/>
            <a:chOff x="0" y="0"/>
            <a:chExt cx="2482117" cy="17917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2117" cy="1791706"/>
            </a:xfrm>
            <a:custGeom>
              <a:avLst/>
              <a:gdLst/>
              <a:ahLst/>
              <a:cxnLst/>
              <a:rect l="l" t="t" r="r" b="b"/>
              <a:pathLst>
                <a:path w="2482117" h="1791706">
                  <a:moveTo>
                    <a:pt x="2357657" y="1791706"/>
                  </a:moveTo>
                  <a:lnTo>
                    <a:pt x="124460" y="1791706"/>
                  </a:lnTo>
                  <a:cubicBezTo>
                    <a:pt x="55880" y="1791706"/>
                    <a:pt x="0" y="1735826"/>
                    <a:pt x="0" y="1667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7657" y="0"/>
                  </a:lnTo>
                  <a:cubicBezTo>
                    <a:pt x="2426237" y="0"/>
                    <a:pt x="2482117" y="55880"/>
                    <a:pt x="2482117" y="124460"/>
                  </a:cubicBezTo>
                  <a:lnTo>
                    <a:pt x="2482117" y="1667246"/>
                  </a:lnTo>
                  <a:cubicBezTo>
                    <a:pt x="2482117" y="1735826"/>
                    <a:pt x="2426237" y="1791706"/>
                    <a:pt x="2357657" y="1791706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17830"/>
            <a:ext cx="16230600" cy="109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48CD"/>
                </a:solidFill>
                <a:latin typeface="Muli Bold"/>
              </a:rPr>
              <a:t>Comments on Supplies &amp; Cleaning...     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584767" y="1792651"/>
            <a:ext cx="7559233" cy="5373598"/>
            <a:chOff x="0" y="0"/>
            <a:chExt cx="1913890" cy="13605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360518"/>
            </a:xfrm>
            <a:custGeom>
              <a:avLst/>
              <a:gdLst/>
              <a:ahLst/>
              <a:cxnLst/>
              <a:rect l="l" t="t" r="r" b="b"/>
              <a:pathLst>
                <a:path w="1913890" h="1360518">
                  <a:moveTo>
                    <a:pt x="1789430" y="1360518"/>
                  </a:moveTo>
                  <a:lnTo>
                    <a:pt x="124460" y="1360518"/>
                  </a:lnTo>
                  <a:cubicBezTo>
                    <a:pt x="55880" y="1360518"/>
                    <a:pt x="0" y="1304638"/>
                    <a:pt x="0" y="12360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236058"/>
                  </a:lnTo>
                  <a:cubicBezTo>
                    <a:pt x="1913890" y="1304638"/>
                    <a:pt x="1858010" y="1360518"/>
                    <a:pt x="1789430" y="13605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6487">
            <a:off x="14478376" y="5756055"/>
            <a:ext cx="2465608" cy="375646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901875" y="2117036"/>
            <a:ext cx="720784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Inknut Antiqua Medium"/>
              </a:rPr>
              <a:t>Recommended Cleaning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84766" y="2117036"/>
            <a:ext cx="755923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48CD"/>
                </a:solidFill>
                <a:latin typeface="Inknut Antiqua Medium Bold"/>
              </a:rPr>
              <a:t>Recommended Supplies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4767" y="3249241"/>
            <a:ext cx="7559233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48CD"/>
                </a:solidFill>
                <a:latin typeface="Muli Regular"/>
              </a:rPr>
              <a:t>Cloths for wiping/drying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48CD"/>
                </a:solidFill>
                <a:latin typeface="Muli Regular"/>
              </a:rPr>
              <a:t>Disinfectant wipes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48CD"/>
                </a:solidFill>
                <a:latin typeface="Muli Regular"/>
              </a:rPr>
              <a:t>Mild Soap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48CD"/>
                </a:solidFill>
                <a:latin typeface="Muli Regular"/>
              </a:rPr>
              <a:t>Alcohol, Lysol, Sani-</a:t>
            </a:r>
            <a:r>
              <a:rPr lang="en-US" sz="3400" dirty="0" err="1">
                <a:solidFill>
                  <a:srgbClr val="0048CD"/>
                </a:solidFill>
                <a:latin typeface="Muli Regular"/>
              </a:rPr>
              <a:t>Quat</a:t>
            </a:r>
            <a:r>
              <a:rPr lang="en-US" sz="3400" dirty="0">
                <a:solidFill>
                  <a:srgbClr val="0048CD"/>
                </a:solidFill>
                <a:latin typeface="Muli Regular"/>
              </a:rPr>
              <a:t>  or Other Disinfecting Spray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48CD"/>
                </a:solidFill>
                <a:latin typeface="Muli Regular"/>
              </a:rPr>
              <a:t>Sanitizing Spray Mace or Digger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2295" y="2925010"/>
            <a:ext cx="7357426" cy="3254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3400" dirty="0">
                <a:solidFill>
                  <a:srgbClr val="FFFFFF"/>
                </a:solidFill>
                <a:latin typeface="Open Sans Light"/>
              </a:rPr>
              <a:t>								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 Light"/>
              </a:rPr>
              <a:t>Inside surface (when empty)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 Light"/>
              </a:rPr>
              <a:t>Outside lock, keypad, and door whenever touched</a:t>
            </a:r>
          </a:p>
          <a:p>
            <a:pPr marL="734060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 Light"/>
              </a:rPr>
              <a:t>Nightly spraying of exterior by campus facilities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79495"/>
            <a:ext cx="2266135" cy="210750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84767" y="7533858"/>
            <a:ext cx="12184185" cy="1935205"/>
            <a:chOff x="0" y="0"/>
            <a:chExt cx="4305439" cy="6838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05439" cy="683830"/>
            </a:xfrm>
            <a:custGeom>
              <a:avLst/>
              <a:gdLst/>
              <a:ahLst/>
              <a:cxnLst/>
              <a:rect l="l" t="t" r="r" b="b"/>
              <a:pathLst>
                <a:path w="4305439" h="683830">
                  <a:moveTo>
                    <a:pt x="4180979" y="683829"/>
                  </a:moveTo>
                  <a:lnTo>
                    <a:pt x="124460" y="683829"/>
                  </a:lnTo>
                  <a:cubicBezTo>
                    <a:pt x="55880" y="683829"/>
                    <a:pt x="0" y="627950"/>
                    <a:pt x="0" y="5593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0979" y="0"/>
                  </a:lnTo>
                  <a:cubicBezTo>
                    <a:pt x="4249559" y="0"/>
                    <a:pt x="4305439" y="55880"/>
                    <a:pt x="4305439" y="124460"/>
                  </a:cubicBezTo>
                  <a:lnTo>
                    <a:pt x="4305439" y="559370"/>
                  </a:lnTo>
                  <a:cubicBezTo>
                    <a:pt x="4305439" y="627950"/>
                    <a:pt x="4249559" y="683830"/>
                    <a:pt x="4180979" y="683830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958849" y="7692390"/>
            <a:ext cx="11520835" cy="156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spc="-28">
                <a:solidFill>
                  <a:srgbClr val="E9E9E9"/>
                </a:solidFill>
                <a:latin typeface="Anonymous Pro Bold"/>
              </a:rPr>
              <a:t>"</a:t>
            </a:r>
            <a:r>
              <a:rPr lang="en-US" sz="2800" spc="-28">
                <a:solidFill>
                  <a:srgbClr val="E9E9E9"/>
                </a:solidFill>
                <a:latin typeface="Anonymous Pro Bold Italics"/>
              </a:rPr>
              <a:t>Disinfectant sprayed on cloth wiped on surface of locker and keypad, let sit and clean off with clean cloth"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799" spc="-27">
                <a:solidFill>
                  <a:srgbClr val="E9E9E9"/>
                </a:solidFill>
                <a:latin typeface="Anonymous Pro Bold Italics"/>
              </a:rPr>
              <a:t>"Clorox wipes on interior; exterior is sprayed with a digger in the evening hours"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16475" y="829571"/>
            <a:ext cx="9210261" cy="7868918"/>
            <a:chOff x="0" y="0"/>
            <a:chExt cx="3807918" cy="3253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38341" y="1343104"/>
            <a:ext cx="9071272" cy="8280275"/>
            <a:chOff x="0" y="0"/>
            <a:chExt cx="3907888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7888" cy="3567128"/>
            </a:xfrm>
            <a:custGeom>
              <a:avLst/>
              <a:gdLst/>
              <a:ahLst/>
              <a:cxnLst/>
              <a:rect l="l" t="t" r="r" b="b"/>
              <a:pathLst>
                <a:path w="3907888" h="3567128">
                  <a:moveTo>
                    <a:pt x="3783428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428" y="0"/>
                  </a:lnTo>
                  <a:cubicBezTo>
                    <a:pt x="3852008" y="0"/>
                    <a:pt x="3907888" y="55880"/>
                    <a:pt x="3907888" y="124460"/>
                  </a:cubicBezTo>
                  <a:lnTo>
                    <a:pt x="3907888" y="3442668"/>
                  </a:lnTo>
                  <a:cubicBezTo>
                    <a:pt x="3907888" y="3511248"/>
                    <a:pt x="3852008" y="3567128"/>
                    <a:pt x="3783428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25345" y="1419304"/>
            <a:ext cx="5736313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Muli Bold"/>
              </a:rPr>
              <a:t>Who Responded?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989298" y="8903063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5345" y="3966183"/>
            <a:ext cx="5034368" cy="473230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06998" y="1570998"/>
            <a:ext cx="8779631" cy="186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9"/>
              </a:lnSpc>
            </a:pPr>
            <a:r>
              <a:rPr lang="en-US" sz="3421">
                <a:solidFill>
                  <a:srgbClr val="0048CD"/>
                </a:solidFill>
                <a:latin typeface="Inknut Antiqua Medium Bold"/>
              </a:rPr>
              <a:t>Thank you to the following Libraries...</a:t>
            </a:r>
          </a:p>
          <a:p>
            <a:pPr algn="ctr">
              <a:lnSpc>
                <a:spcPts val="5415"/>
              </a:lnSpc>
            </a:pPr>
            <a:endParaRPr lang="en-US" sz="3421">
              <a:solidFill>
                <a:srgbClr val="0048CD"/>
              </a:solidFill>
              <a:latin typeface="Inknut Antiqua Medium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38341" y="3247080"/>
            <a:ext cx="8848288" cy="542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Brandeis University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CSU Dominguez Hills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CSU Fullerton Pollak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Hoboken Public Library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MidPointe Library System - Liberty Branch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North Liberty Library (IA)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Northern Illinois University 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Undergraduate Library - University of Illinois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University of Alberta Library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University of Nevada Reno Knowledge Center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606060"/>
                </a:solidFill>
                <a:latin typeface="Muli Regular"/>
              </a:rPr>
              <a:t>UT Chattanooga / UTC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6475" y="829309"/>
            <a:ext cx="9210261" cy="7868918"/>
            <a:chOff x="0" y="0"/>
            <a:chExt cx="3807918" cy="3253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7919" cy="3253350"/>
            </a:xfrm>
            <a:custGeom>
              <a:avLst/>
              <a:gdLst/>
              <a:ahLst/>
              <a:cxnLst/>
              <a:rect l="l" t="t" r="r" b="b"/>
              <a:pathLst>
                <a:path w="3807919" h="3253350">
                  <a:moveTo>
                    <a:pt x="3683458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128890"/>
                  </a:lnTo>
                  <a:cubicBezTo>
                    <a:pt x="3807919" y="3197470"/>
                    <a:pt x="3752038" y="3253350"/>
                    <a:pt x="3683458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34126" y="829833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0048C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60990" y="1249555"/>
            <a:ext cx="7871447" cy="46555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93558" y="3138282"/>
            <a:ext cx="7097777" cy="648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0048CD"/>
                </a:solidFill>
                <a:latin typeface="Muli Bold Bold"/>
              </a:rPr>
              <a:t>Highlights: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000" dirty="0">
                <a:solidFill>
                  <a:srgbClr val="0048CD"/>
                </a:solidFill>
                <a:latin typeface="Muli Regular" panose="020B0604020202020204" charset="0"/>
              </a:rPr>
              <a:t>Most lockers are in well lit areas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000" dirty="0">
                <a:solidFill>
                  <a:srgbClr val="0048CD"/>
                </a:solidFill>
                <a:latin typeface="Muli Regular"/>
              </a:rPr>
              <a:t>Half of the respondents have surveillance cameras, and others rely on controlled access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000" dirty="0">
                <a:solidFill>
                  <a:srgbClr val="0048CD"/>
                </a:solidFill>
                <a:latin typeface="Muli Regular"/>
              </a:rPr>
              <a:t>Controlled access is by card swipe, or limited to when the building is open and staffed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3000" dirty="0">
                <a:solidFill>
                  <a:srgbClr val="0048CD"/>
                </a:solidFill>
                <a:latin typeface="Muli Regular"/>
              </a:rPr>
              <a:t>Surveillance cameras are primarily monitored by staff or security in the Library, but in one instance campus security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0048CD"/>
              </a:solidFill>
              <a:latin typeface="Muli Regular"/>
            </a:endParaRP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6766578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46983" y="1387904"/>
            <a:ext cx="2624619" cy="2247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860991" y="6320812"/>
            <a:ext cx="4169210" cy="25773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00793" y="905509"/>
            <a:ext cx="6658239" cy="201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9"/>
              </a:lnSpc>
            </a:pPr>
            <a:r>
              <a:rPr lang="en-US" sz="7199" spc="-71">
                <a:solidFill>
                  <a:srgbClr val="0048CD"/>
                </a:solidFill>
                <a:latin typeface="Muli Bold"/>
              </a:rPr>
              <a:t>Safety &amp; Security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16200000">
            <a:off x="10400264" y="2424363"/>
            <a:ext cx="7366239" cy="5438274"/>
          </a:xfrm>
          <a:custGeom>
            <a:avLst/>
            <a:gdLst/>
            <a:ahLst/>
            <a:cxnLst/>
            <a:rect l="l" t="t" r="r" b="b"/>
            <a:pathLst>
              <a:path w="1923367" h="1244915">
                <a:moveTo>
                  <a:pt x="1798906" y="1244915"/>
                </a:moveTo>
                <a:lnTo>
                  <a:pt x="124460" y="1244915"/>
                </a:lnTo>
                <a:cubicBezTo>
                  <a:pt x="55880" y="1244915"/>
                  <a:pt x="0" y="1189034"/>
                  <a:pt x="0" y="11204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798907" y="0"/>
                </a:lnTo>
                <a:cubicBezTo>
                  <a:pt x="1867487" y="0"/>
                  <a:pt x="1923367" y="55880"/>
                  <a:pt x="1923367" y="124460"/>
                </a:cubicBezTo>
                <a:lnTo>
                  <a:pt x="1923367" y="1120455"/>
                </a:lnTo>
                <a:cubicBezTo>
                  <a:pt x="1923367" y="1189035"/>
                  <a:pt x="1867487" y="1244915"/>
                  <a:pt x="1798907" y="124491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52543" y="632486"/>
            <a:ext cx="2114947" cy="1966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27767" y="1615936"/>
            <a:ext cx="7616233" cy="3070342"/>
            <a:chOff x="0" y="0"/>
            <a:chExt cx="10154977" cy="409378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0"/>
              <a:ext cx="10154977" cy="1910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91"/>
                </a:lnSpc>
              </a:pPr>
              <a:r>
                <a:rPr lang="en-US" sz="9901" spc="-99">
                  <a:solidFill>
                    <a:srgbClr val="0048CD"/>
                  </a:solidFill>
                  <a:latin typeface="Inknut Antiqua Medium"/>
                </a:rPr>
                <a:t>Questions?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306610"/>
              <a:ext cx="10154977" cy="787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30181" y="4274390"/>
            <a:ext cx="7813819" cy="339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Contact: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Teri Roudenbush</a:t>
            </a: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  <a:hlinkClick r:id="rId4"/>
              </a:rPr>
              <a:t>troudenb@csusm.edu</a:t>
            </a:r>
            <a:endParaRPr lang="en-US" sz="4800" dirty="0">
              <a:solidFill>
                <a:srgbClr val="606060"/>
              </a:solidFill>
              <a:latin typeface="Garamond" panose="02020404030301010803" pitchFamily="18" charset="0"/>
              <a:cs typeface="Aparajita" panose="02020603050405020304" pitchFamily="18" charset="0"/>
            </a:endParaRPr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606060"/>
                </a:solidFill>
                <a:latin typeface="Garamond" panose="02020404030301010803" pitchFamily="18" charset="0"/>
                <a:cs typeface="Aparajita" panose="02020603050405020304" pitchFamily="18" charset="0"/>
              </a:rPr>
              <a:t>(760) 750-4376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AC20C-1AB4-4FE0-A5C7-5A489AE5D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325971" y="2235800"/>
            <a:ext cx="5438274" cy="54518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7779" y="8338108"/>
            <a:ext cx="1978908" cy="18403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9846" y="0"/>
            <a:ext cx="1978908" cy="184038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585135" y="1664463"/>
            <a:ext cx="9269077" cy="7947978"/>
            <a:chOff x="0" y="0"/>
            <a:chExt cx="3741482" cy="3208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41482" cy="3208217"/>
            </a:xfrm>
            <a:custGeom>
              <a:avLst/>
              <a:gdLst/>
              <a:ahLst/>
              <a:cxnLst/>
              <a:rect l="l" t="t" r="r" b="b"/>
              <a:pathLst>
                <a:path w="3741482" h="3208217">
                  <a:moveTo>
                    <a:pt x="3617021" y="3208217"/>
                  </a:moveTo>
                  <a:lnTo>
                    <a:pt x="124460" y="3208217"/>
                  </a:lnTo>
                  <a:cubicBezTo>
                    <a:pt x="55880" y="3208217"/>
                    <a:pt x="0" y="3152337"/>
                    <a:pt x="0" y="30837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7021" y="0"/>
                  </a:lnTo>
                  <a:cubicBezTo>
                    <a:pt x="3685602" y="0"/>
                    <a:pt x="3741482" y="55880"/>
                    <a:pt x="3741482" y="124460"/>
                  </a:cubicBezTo>
                  <a:lnTo>
                    <a:pt x="3741482" y="3083757"/>
                  </a:lnTo>
                  <a:cubicBezTo>
                    <a:pt x="3741482" y="3152337"/>
                    <a:pt x="3685602" y="3208217"/>
                    <a:pt x="3617021" y="3208217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207233" y="754584"/>
            <a:ext cx="9590240" cy="7980059"/>
            <a:chOff x="0" y="0"/>
            <a:chExt cx="3827524" cy="31848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7525" cy="3184891"/>
            </a:xfrm>
            <a:custGeom>
              <a:avLst/>
              <a:gdLst/>
              <a:ahLst/>
              <a:cxnLst/>
              <a:rect l="l" t="t" r="r" b="b"/>
              <a:pathLst>
                <a:path w="3827525" h="3184891">
                  <a:moveTo>
                    <a:pt x="3703064" y="3184891"/>
                  </a:moveTo>
                  <a:lnTo>
                    <a:pt x="124460" y="3184891"/>
                  </a:lnTo>
                  <a:cubicBezTo>
                    <a:pt x="55880" y="3184891"/>
                    <a:pt x="0" y="3129011"/>
                    <a:pt x="0" y="30604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03065" y="0"/>
                  </a:lnTo>
                  <a:cubicBezTo>
                    <a:pt x="3771645" y="0"/>
                    <a:pt x="3827525" y="55880"/>
                    <a:pt x="3827525" y="124460"/>
                  </a:cubicBezTo>
                  <a:lnTo>
                    <a:pt x="3827525" y="3060431"/>
                  </a:lnTo>
                  <a:cubicBezTo>
                    <a:pt x="3827525" y="3129011"/>
                    <a:pt x="3771645" y="3184891"/>
                    <a:pt x="3703065" y="3184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7013268" y="889814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60185" y="1912514"/>
            <a:ext cx="6987360" cy="6461972"/>
            <a:chOff x="0" y="0"/>
            <a:chExt cx="9316481" cy="861596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381913"/>
              <a:ext cx="9316481" cy="5234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3211">
                  <a:solidFill>
                    <a:srgbClr val="FFFFFF"/>
                  </a:solidFill>
                  <a:latin typeface="Muli Bold"/>
                </a:rPr>
                <a:t>Highlights:</a:t>
              </a:r>
            </a:p>
            <a:p>
              <a:pPr marL="693383" lvl="1" indent="-346691" algn="l">
                <a:lnSpc>
                  <a:spcPts val="4496"/>
                </a:lnSpc>
                <a:buFont typeface="Arial"/>
                <a:buChar char="•"/>
              </a:pPr>
              <a:r>
                <a:rPr lang="en-US" sz="3211">
                  <a:solidFill>
                    <a:srgbClr val="FFFFFF"/>
                  </a:solidFill>
                  <a:latin typeface="Muli Regular"/>
                </a:rPr>
                <a:t>Received 12 responses from 11 different institutions</a:t>
              </a:r>
            </a:p>
            <a:p>
              <a:pPr marL="693383" lvl="1" indent="-346691" algn="l">
                <a:lnSpc>
                  <a:spcPts val="4496"/>
                </a:lnSpc>
                <a:buFont typeface="Arial"/>
                <a:buChar char="•"/>
              </a:pPr>
              <a:r>
                <a:rPr lang="en-US" sz="3211">
                  <a:solidFill>
                    <a:srgbClr val="FFFFFF"/>
                  </a:solidFill>
                  <a:latin typeface="Muli Regular"/>
                </a:rPr>
                <a:t>Majority of responses from Academic 4 year</a:t>
              </a:r>
            </a:p>
            <a:p>
              <a:pPr algn="l">
                <a:lnSpc>
                  <a:spcPts val="4496"/>
                </a:lnSpc>
                <a:spcBef>
                  <a:spcPct val="0"/>
                </a:spcBef>
              </a:pPr>
              <a:r>
                <a:rPr lang="en-US" sz="3211">
                  <a:solidFill>
                    <a:srgbClr val="FFFFFF"/>
                  </a:solidFill>
                  <a:latin typeface="Muli Regular Italics"/>
                </a:rPr>
                <a:t>*Includes responses from 2 CSU’s</a:t>
              </a:r>
            </a:p>
            <a:p>
              <a:pPr algn="l">
                <a:lnSpc>
                  <a:spcPts val="4496"/>
                </a:lnSpc>
                <a:spcBef>
                  <a:spcPct val="0"/>
                </a:spcBef>
              </a:pPr>
              <a:endParaRPr lang="en-US" sz="3211">
                <a:solidFill>
                  <a:srgbClr val="FFFFFF"/>
                </a:solidFill>
                <a:latin typeface="Muli Regular Itali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200"/>
              <a:ext cx="9316481" cy="2721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FFFFFF"/>
                  </a:solidFill>
                  <a:latin typeface="Muli Bold"/>
                </a:rPr>
                <a:t>Survey Demographics...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5428" r="5428"/>
          <a:stretch>
            <a:fillRect/>
          </a:stretch>
        </p:blipFill>
        <p:spPr>
          <a:xfrm>
            <a:off x="9376971" y="1028700"/>
            <a:ext cx="7133039" cy="3877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30598" y="5539129"/>
            <a:ext cx="4512892" cy="24490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4513" r="6786"/>
          <a:stretch>
            <a:fillRect/>
          </a:stretch>
        </p:blipFill>
        <p:spPr>
          <a:xfrm>
            <a:off x="13261601" y="5539129"/>
            <a:ext cx="4357857" cy="2449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83772" y="2236580"/>
            <a:ext cx="6480487" cy="3791512"/>
            <a:chOff x="0" y="0"/>
            <a:chExt cx="1923367" cy="1125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5204" y="1028700"/>
            <a:ext cx="1978908" cy="18403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1028700"/>
            <a:ext cx="7265104" cy="8520742"/>
            <a:chOff x="0" y="0"/>
            <a:chExt cx="9686805" cy="11360989"/>
          </a:xfrm>
        </p:grpSpPr>
        <p:sp>
          <p:nvSpPr>
            <p:cNvPr id="7" name="TextBox 7"/>
            <p:cNvSpPr txBox="1"/>
            <p:nvPr/>
          </p:nvSpPr>
          <p:spPr>
            <a:xfrm>
              <a:off x="0" y="3303897"/>
              <a:ext cx="9686805" cy="8057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000000"/>
                  </a:solidFill>
                  <a:latin typeface="Muli Bold Bold"/>
                </a:rPr>
                <a:t>In this section of the survey we investigated: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Locker Brand/Type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Integration with ILS system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Number of Lockers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Location(s) of Lockers </a:t>
              </a:r>
            </a:p>
            <a:p>
              <a:pPr marL="1209039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In relation to Library/Campus </a:t>
              </a:r>
            </a:p>
            <a:p>
              <a:pPr marL="1209039" lvl="2" indent="-403013">
                <a:lnSpc>
                  <a:spcPts val="3919"/>
                </a:lnSpc>
                <a:buFont typeface="Arial"/>
                <a:buChar char="⚬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Shelter from Environmental Elements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Method Used for Transporting Items To/From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>
                <a:solidFill>
                  <a:srgbClr val="000000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9686805" cy="2688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0048CD"/>
                  </a:solidFill>
                  <a:latin typeface="Muli Bold"/>
                </a:rPr>
                <a:t>Locker Type &amp; Functionality...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74492" y="3174529"/>
            <a:ext cx="218527" cy="2185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1510746"/>
            <a:ext cx="7224722" cy="682736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10800000">
            <a:off x="16899142" y="8829126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5829" y="8311751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785" y="41076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29571"/>
            <a:ext cx="8925174" cy="4909481"/>
            <a:chOff x="0" y="0"/>
            <a:chExt cx="3690051" cy="2029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029791"/>
            </a:xfrm>
            <a:custGeom>
              <a:avLst/>
              <a:gdLst/>
              <a:ahLst/>
              <a:cxnLst/>
              <a:rect l="l" t="t" r="r" b="b"/>
              <a:pathLst>
                <a:path w="3690051" h="2029791">
                  <a:moveTo>
                    <a:pt x="3565591" y="2029791"/>
                  </a:moveTo>
                  <a:lnTo>
                    <a:pt x="124460" y="2029791"/>
                  </a:lnTo>
                  <a:cubicBezTo>
                    <a:pt x="55880" y="2029791"/>
                    <a:pt x="0" y="1973911"/>
                    <a:pt x="0" y="19053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1905331"/>
                  </a:lnTo>
                  <a:cubicBezTo>
                    <a:pt x="3690051" y="1973911"/>
                    <a:pt x="3634171" y="2029791"/>
                    <a:pt x="3565591" y="20297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6809775" y="8872842"/>
            <a:ext cx="770916" cy="770916"/>
            <a:chOff x="0" y="0"/>
            <a:chExt cx="1027888" cy="102788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10800000">
              <a:off x="0" y="0"/>
              <a:ext cx="1027888" cy="10278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241" y="251241"/>
              <a:ext cx="525406" cy="52540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6152" b="6152"/>
          <a:stretch>
            <a:fillRect/>
          </a:stretch>
        </p:blipFill>
        <p:spPr>
          <a:xfrm>
            <a:off x="4606321" y="4996278"/>
            <a:ext cx="3136564" cy="12734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47791" y="5919751"/>
            <a:ext cx="6968994" cy="3338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5544" t="7794" r="5544"/>
          <a:stretch>
            <a:fillRect/>
          </a:stretch>
        </p:blipFill>
        <p:spPr>
          <a:xfrm>
            <a:off x="833755" y="4996278"/>
            <a:ext cx="3253604" cy="11367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33755" y="6446624"/>
            <a:ext cx="2937603" cy="1142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2304" y="6554087"/>
            <a:ext cx="3442358" cy="92747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82570" y="4487285"/>
            <a:ext cx="7599468" cy="462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3970"/>
              </a:lnSpc>
            </a:pPr>
            <a:endParaRPr dirty="0"/>
          </a:p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Inknut Antiqua Medium"/>
              </a:rPr>
              <a:t>  </a:t>
            </a:r>
            <a:r>
              <a:rPr lang="en-US" sz="3600" dirty="0">
                <a:solidFill>
                  <a:srgbClr val="FFD147"/>
                </a:solidFill>
                <a:latin typeface="Inknut Antiqua Medium Bold"/>
              </a:rPr>
              <a:t>  And more...</a:t>
            </a:r>
          </a:p>
          <a:p>
            <a:pPr>
              <a:lnSpc>
                <a:spcPts val="3970"/>
              </a:lnSpc>
              <a:spcBef>
                <a:spcPct val="0"/>
              </a:spcBef>
            </a:pPr>
            <a:endParaRPr lang="en-US" sz="3600" dirty="0">
              <a:solidFill>
                <a:srgbClr val="FFD147"/>
              </a:solidFill>
              <a:latin typeface="Inknut Antiqua Medium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t="10881"/>
          <a:stretch>
            <a:fillRect/>
          </a:stretch>
        </p:blipFill>
        <p:spPr>
          <a:xfrm>
            <a:off x="4460231" y="4996278"/>
            <a:ext cx="3264431" cy="13468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832886" y="1089947"/>
            <a:ext cx="8046001" cy="438872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2570" y="1242597"/>
            <a:ext cx="7599468" cy="30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1"/>
              </a:lnSpc>
            </a:pPr>
            <a:r>
              <a:rPr lang="en-US" sz="7292" spc="-72">
                <a:solidFill>
                  <a:srgbClr val="FFFFFF"/>
                </a:solidFill>
                <a:latin typeface="Muli Bold"/>
              </a:rPr>
              <a:t>What Brand/Type of Locker is in Use?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982" y="2214175"/>
            <a:ext cx="17492552" cy="7581751"/>
            <a:chOff x="0" y="0"/>
            <a:chExt cx="3978184" cy="1724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8184" cy="1724254"/>
            </a:xfrm>
            <a:custGeom>
              <a:avLst/>
              <a:gdLst/>
              <a:ahLst/>
              <a:cxnLst/>
              <a:rect l="l" t="t" r="r" b="b"/>
              <a:pathLst>
                <a:path w="3978184" h="1724254">
                  <a:moveTo>
                    <a:pt x="3853723" y="1724254"/>
                  </a:moveTo>
                  <a:lnTo>
                    <a:pt x="124460" y="1724254"/>
                  </a:lnTo>
                  <a:cubicBezTo>
                    <a:pt x="55880" y="1724254"/>
                    <a:pt x="0" y="1668374"/>
                    <a:pt x="0" y="15997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3724" y="0"/>
                  </a:lnTo>
                  <a:cubicBezTo>
                    <a:pt x="3922304" y="0"/>
                    <a:pt x="3978184" y="55880"/>
                    <a:pt x="3978184" y="124460"/>
                  </a:cubicBezTo>
                  <a:lnTo>
                    <a:pt x="3978184" y="1599794"/>
                  </a:lnTo>
                  <a:cubicBezTo>
                    <a:pt x="3978184" y="1668374"/>
                    <a:pt x="3922304" y="1724254"/>
                    <a:pt x="3853724" y="17242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53982" y="593327"/>
            <a:ext cx="17222627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Locker Integration      </a:t>
            </a:r>
            <a:r>
              <a:rPr lang="en-US" sz="7200">
                <a:solidFill>
                  <a:srgbClr val="000000"/>
                </a:solidFill>
                <a:latin typeface="Muli Bold"/>
              </a:rPr>
              <a:t>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How it Works?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65296" y="521280"/>
            <a:ext cx="1485214" cy="148521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95283" y="2527376"/>
            <a:ext cx="8842334" cy="6942405"/>
            <a:chOff x="0" y="0"/>
            <a:chExt cx="2416072" cy="1896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6072" cy="1896937"/>
            </a:xfrm>
            <a:custGeom>
              <a:avLst/>
              <a:gdLst/>
              <a:ahLst/>
              <a:cxnLst/>
              <a:rect l="l" t="t" r="r" b="b"/>
              <a:pathLst>
                <a:path w="2416072" h="1896937">
                  <a:moveTo>
                    <a:pt x="2291612" y="1896937"/>
                  </a:moveTo>
                  <a:lnTo>
                    <a:pt x="124460" y="1896937"/>
                  </a:lnTo>
                  <a:cubicBezTo>
                    <a:pt x="55880" y="1896937"/>
                    <a:pt x="0" y="1841057"/>
                    <a:pt x="0" y="1772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1612" y="0"/>
                  </a:lnTo>
                  <a:cubicBezTo>
                    <a:pt x="2360192" y="0"/>
                    <a:pt x="2416072" y="55880"/>
                    <a:pt x="2416072" y="124460"/>
                  </a:cubicBezTo>
                  <a:lnTo>
                    <a:pt x="2416072" y="1772477"/>
                  </a:lnTo>
                  <a:cubicBezTo>
                    <a:pt x="2416072" y="1841057"/>
                    <a:pt x="2360192" y="1896937"/>
                    <a:pt x="2291612" y="1896937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7672" y="7627730"/>
            <a:ext cx="2117624" cy="16305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07903" y="2932624"/>
            <a:ext cx="7868706" cy="62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1"/>
              </a:lnSpc>
              <a:spcBef>
                <a:spcPct val="0"/>
              </a:spcBef>
            </a:pPr>
            <a:r>
              <a:rPr lang="en-US" sz="3358">
                <a:solidFill>
                  <a:srgbClr val="606060"/>
                </a:solidFill>
                <a:latin typeface="Inknut Antiqua Medium Bold"/>
              </a:rPr>
              <a:t>How Integration Works…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606060"/>
                </a:solidFill>
                <a:latin typeface="Inknut Antiqua Medium Bold"/>
              </a:rPr>
              <a:t>      </a:t>
            </a:r>
          </a:p>
          <a:p>
            <a:pPr marL="634457" lvl="1" indent="-317229">
              <a:lnSpc>
                <a:spcPts val="4114"/>
              </a:lnSpc>
              <a:buFont typeface="Arial"/>
              <a:buChar char="•"/>
            </a:pPr>
            <a:r>
              <a:rPr lang="en-US" sz="2938">
                <a:solidFill>
                  <a:srgbClr val="000000"/>
                </a:solidFill>
                <a:latin typeface="Muli Regular"/>
              </a:rPr>
              <a:t>The Bibliotheca lockers function like a "branch" in Sierra as far as selecting a location for holds pickup, and then the lockers check out the items when the patron enters their card number to open the lockers </a:t>
            </a:r>
          </a:p>
          <a:p>
            <a:pPr marL="634457" lvl="1" indent="-317229">
              <a:lnSpc>
                <a:spcPts val="4114"/>
              </a:lnSpc>
              <a:buFont typeface="Arial"/>
              <a:buChar char="•"/>
            </a:pPr>
            <a:r>
              <a:rPr lang="en-US" sz="2938">
                <a:solidFill>
                  <a:srgbClr val="000000"/>
                </a:solidFill>
                <a:latin typeface="Muli Regular"/>
              </a:rPr>
              <a:t>When the first part of the integration is live, an Alma request will result with the patron's information being entered into the Luxer Locker Recipients list 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75620" y="2785602"/>
            <a:ext cx="6281659" cy="32883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6342796"/>
            <a:ext cx="8115300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Muli Regular"/>
              </a:rPr>
              <a:t>Less than half reported Locker/ILS integration</a:t>
            </a:r>
          </a:p>
          <a:p>
            <a:pPr marL="604520" lvl="1" indent="-302260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Muli Regular"/>
              </a:rPr>
              <a:t>Lockers with known or future planned ILS integration: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Muli Regular"/>
              </a:rPr>
              <a:t>Bibliotheca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Muli Regular"/>
              </a:rPr>
              <a:t>D-Tech</a:t>
            </a:r>
          </a:p>
          <a:p>
            <a:pPr marL="1209040" lvl="2" indent="-403013">
              <a:lnSpc>
                <a:spcPts val="3919"/>
              </a:lnSpc>
              <a:buFont typeface="Arial"/>
              <a:buChar char="⚬"/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LuxerOne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899142" y="8940468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8380" y="1531030"/>
            <a:ext cx="8200220" cy="8051199"/>
            <a:chOff x="0" y="0"/>
            <a:chExt cx="1927993" cy="18929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993" cy="1892956"/>
            </a:xfrm>
            <a:custGeom>
              <a:avLst/>
              <a:gdLst/>
              <a:ahLst/>
              <a:cxnLst/>
              <a:rect l="l" t="t" r="r" b="b"/>
              <a:pathLst>
                <a:path w="1927993" h="1892956">
                  <a:moveTo>
                    <a:pt x="1803533" y="1892956"/>
                  </a:moveTo>
                  <a:lnTo>
                    <a:pt x="124460" y="1892956"/>
                  </a:lnTo>
                  <a:cubicBezTo>
                    <a:pt x="55880" y="1892956"/>
                    <a:pt x="0" y="1837076"/>
                    <a:pt x="0" y="17684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3533" y="0"/>
                  </a:lnTo>
                  <a:cubicBezTo>
                    <a:pt x="1872113" y="0"/>
                    <a:pt x="1927993" y="55880"/>
                    <a:pt x="1927993" y="124460"/>
                  </a:cubicBezTo>
                  <a:lnTo>
                    <a:pt x="1927993" y="1768496"/>
                  </a:lnTo>
                  <a:cubicBezTo>
                    <a:pt x="1927993" y="1837076"/>
                    <a:pt x="1872113" y="1892956"/>
                    <a:pt x="1803533" y="1892956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750682" y="1171680"/>
            <a:ext cx="8115300" cy="7943639"/>
            <a:chOff x="0" y="0"/>
            <a:chExt cx="2344829" cy="22952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4829" cy="2295230"/>
            </a:xfrm>
            <a:custGeom>
              <a:avLst/>
              <a:gdLst/>
              <a:ahLst/>
              <a:cxnLst/>
              <a:rect l="l" t="t" r="r" b="b"/>
              <a:pathLst>
                <a:path w="2344829" h="2295230">
                  <a:moveTo>
                    <a:pt x="2220369" y="2295229"/>
                  </a:moveTo>
                  <a:lnTo>
                    <a:pt x="124460" y="2295229"/>
                  </a:lnTo>
                  <a:cubicBezTo>
                    <a:pt x="55880" y="2295229"/>
                    <a:pt x="0" y="2239350"/>
                    <a:pt x="0" y="21707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0369" y="0"/>
                  </a:lnTo>
                  <a:cubicBezTo>
                    <a:pt x="2288949" y="0"/>
                    <a:pt x="2344829" y="55880"/>
                    <a:pt x="2344829" y="124460"/>
                  </a:cubicBezTo>
                  <a:lnTo>
                    <a:pt x="2344829" y="2170770"/>
                  </a:lnTo>
                  <a:cubicBezTo>
                    <a:pt x="2344829" y="2239350"/>
                    <a:pt x="2288949" y="2295230"/>
                    <a:pt x="2220369" y="22952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2337" y="5469296"/>
            <a:ext cx="6191990" cy="3392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2337" y="1531030"/>
            <a:ext cx="6191990" cy="341305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0800000">
            <a:off x="16908442" y="8955762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028700" y="1599059"/>
            <a:ext cx="7373458" cy="7356703"/>
            <a:chOff x="0" y="0"/>
            <a:chExt cx="9831277" cy="980893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027187"/>
              <a:ext cx="9831277" cy="478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5"/>
                </a:lnSpc>
              </a:pPr>
              <a:endParaRPr/>
            </a:p>
            <a:p>
              <a:pPr>
                <a:lnSpc>
                  <a:spcPts val="4795"/>
                </a:lnSpc>
              </a:pPr>
              <a:r>
                <a:rPr lang="en-US" sz="3425">
                  <a:solidFill>
                    <a:srgbClr val="FFFFFF"/>
                  </a:solidFill>
                  <a:latin typeface="Muli Bold"/>
                </a:rPr>
                <a:t>Highlights:</a:t>
              </a:r>
            </a:p>
            <a:p>
              <a:pPr marL="739499" lvl="1" indent="-369749" algn="l">
                <a:lnSpc>
                  <a:spcPts val="4795"/>
                </a:lnSpc>
                <a:buFont typeface="Arial"/>
                <a:buChar char="•"/>
              </a:pPr>
              <a:r>
                <a:rPr lang="en-US" sz="3425">
                  <a:solidFill>
                    <a:srgbClr val="FFFFFF"/>
                  </a:solidFill>
                  <a:latin typeface="Muli Regular"/>
                </a:rPr>
                <a:t>Majority of the respondents have 2 banks of lockers</a:t>
              </a:r>
            </a:p>
            <a:p>
              <a:pPr marL="739499" lvl="1" indent="-369750" algn="l">
                <a:lnSpc>
                  <a:spcPts val="4795"/>
                </a:lnSpc>
                <a:buFont typeface="Arial"/>
                <a:buChar char="•"/>
              </a:pPr>
              <a:r>
                <a:rPr lang="en-US" sz="3425">
                  <a:solidFill>
                    <a:srgbClr val="FFFFFF"/>
                  </a:solidFill>
                  <a:latin typeface="Muli Regular"/>
                </a:rPr>
                <a:t>67% having between 21-50 individual lockers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200"/>
              <a:ext cx="9831277" cy="4333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6"/>
                </a:lnSpc>
              </a:pPr>
              <a:r>
                <a:rPr lang="en-US" sz="7678" spc="-76">
                  <a:solidFill>
                    <a:srgbClr val="FFFFFF"/>
                  </a:solidFill>
                  <a:latin typeface="Muli Bold"/>
                </a:rPr>
                <a:t>How Many Lockers Do You Have?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72202">
            <a:off x="4392054" y="4646580"/>
            <a:ext cx="2423998" cy="9938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12704" y="4223308"/>
            <a:ext cx="1978908" cy="18403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18270" y="4223308"/>
            <a:ext cx="1978908" cy="1840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55715"/>
            <a:ext cx="7690137" cy="6962743"/>
            <a:chOff x="0" y="0"/>
            <a:chExt cx="2229138" cy="2018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9139" cy="2018289"/>
            </a:xfrm>
            <a:custGeom>
              <a:avLst/>
              <a:gdLst/>
              <a:ahLst/>
              <a:cxnLst/>
              <a:rect l="l" t="t" r="r" b="b"/>
              <a:pathLst>
                <a:path w="2229139" h="2018289">
                  <a:moveTo>
                    <a:pt x="2104678" y="2018289"/>
                  </a:moveTo>
                  <a:lnTo>
                    <a:pt x="124460" y="2018289"/>
                  </a:lnTo>
                  <a:cubicBezTo>
                    <a:pt x="55880" y="2018289"/>
                    <a:pt x="0" y="1962409"/>
                    <a:pt x="0" y="1893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4679" y="0"/>
                  </a:lnTo>
                  <a:cubicBezTo>
                    <a:pt x="2173259" y="0"/>
                    <a:pt x="2229139" y="55880"/>
                    <a:pt x="2229139" y="124460"/>
                  </a:cubicBezTo>
                  <a:lnTo>
                    <a:pt x="2229139" y="1893829"/>
                  </a:lnTo>
                  <a:cubicBezTo>
                    <a:pt x="2229139" y="1962409"/>
                    <a:pt x="2173259" y="2018289"/>
                    <a:pt x="2104679" y="2018289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2655715"/>
            <a:ext cx="8115300" cy="6962743"/>
            <a:chOff x="0" y="0"/>
            <a:chExt cx="2352380" cy="20182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2380" cy="2018289"/>
            </a:xfrm>
            <a:custGeom>
              <a:avLst/>
              <a:gdLst/>
              <a:ahLst/>
              <a:cxnLst/>
              <a:rect l="l" t="t" r="r" b="b"/>
              <a:pathLst>
                <a:path w="2352380" h="2018289">
                  <a:moveTo>
                    <a:pt x="2227920" y="2018289"/>
                  </a:moveTo>
                  <a:lnTo>
                    <a:pt x="124460" y="2018289"/>
                  </a:lnTo>
                  <a:cubicBezTo>
                    <a:pt x="55880" y="2018289"/>
                    <a:pt x="0" y="1962409"/>
                    <a:pt x="0" y="1893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27920" y="0"/>
                  </a:lnTo>
                  <a:cubicBezTo>
                    <a:pt x="2296500" y="0"/>
                    <a:pt x="2352380" y="55880"/>
                    <a:pt x="2352380" y="124460"/>
                  </a:cubicBezTo>
                  <a:lnTo>
                    <a:pt x="2352380" y="1893829"/>
                  </a:lnTo>
                  <a:cubicBezTo>
                    <a:pt x="2352380" y="1962409"/>
                    <a:pt x="2296500" y="2018289"/>
                    <a:pt x="2227920" y="2018289"/>
                  </a:cubicBezTo>
                  <a:close/>
                </a:path>
              </a:pathLst>
            </a:custGeom>
            <a:solidFill>
              <a:srgbClr val="0795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368937" y="401911"/>
            <a:ext cx="1968884" cy="1968884"/>
            <a:chOff x="0" y="0"/>
            <a:chExt cx="2787650" cy="27876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2D16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1836" y="2893799"/>
            <a:ext cx="6003865" cy="3109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53379" y="3150737"/>
            <a:ext cx="5906132" cy="25959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53379" y="6218108"/>
            <a:ext cx="5906132" cy="29357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686" y="678303"/>
            <a:ext cx="17222627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Locker Locations </a:t>
            </a:r>
            <a:r>
              <a:rPr lang="en-US" sz="7200">
                <a:solidFill>
                  <a:srgbClr val="0048CD"/>
                </a:solidFill>
                <a:latin typeface="Muli Bold Bold"/>
              </a:rPr>
              <a:t>   &amp;     </a:t>
            </a:r>
            <a:r>
              <a:rPr lang="en-US" sz="7200">
                <a:solidFill>
                  <a:srgbClr val="0795FF"/>
                </a:solidFill>
                <a:latin typeface="Muli Bold Bold"/>
              </a:rPr>
              <a:t>Placement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1293853" y="6266146"/>
            <a:ext cx="7156588" cy="27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Muli Bold Bold"/>
              </a:rPr>
              <a:t>Highlights: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uli Regular"/>
              </a:rPr>
              <a:t>Nearly all lockers are located in a single location </a:t>
            </a:r>
          </a:p>
          <a:p>
            <a:pPr marL="690880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Muli Regular"/>
              </a:rPr>
              <a:t>Majority are located inside the library or just outside with shelter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1439</Words>
  <Application>Microsoft Office PowerPoint</Application>
  <PresentationFormat>Custom</PresentationFormat>
  <Paragraphs>196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Garamond</vt:lpstr>
      <vt:lpstr>Space Mono</vt:lpstr>
      <vt:lpstr>Aparajita</vt:lpstr>
      <vt:lpstr>Anonymous Pro Bold</vt:lpstr>
      <vt:lpstr>Muli Regular Italics</vt:lpstr>
      <vt:lpstr>Calibri</vt:lpstr>
      <vt:lpstr>Muli Bold Bold</vt:lpstr>
      <vt:lpstr>Inknut Antiqua Medium Bold</vt:lpstr>
      <vt:lpstr>Anonymous Pro Bold Italics</vt:lpstr>
      <vt:lpstr>Muli Bold</vt:lpstr>
      <vt:lpstr>Eczar SemiBold</vt:lpstr>
      <vt:lpstr>Muli Regular</vt:lpstr>
      <vt:lpstr>Muli Regular Bold</vt:lpstr>
      <vt:lpstr>Open Sans Light</vt:lpstr>
      <vt:lpstr>Inknut Antiqua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Contactless Library Locker Pickup Survey Summary Results</dc:title>
  <dc:creator>Teresa Roudenbush</dc:creator>
  <cp:lastModifiedBy>Teresa Roudenbush</cp:lastModifiedBy>
  <cp:revision>15</cp:revision>
  <dcterms:created xsi:type="dcterms:W3CDTF">2006-08-16T00:00:00Z</dcterms:created>
  <dcterms:modified xsi:type="dcterms:W3CDTF">2020-11-05T20:09:38Z</dcterms:modified>
  <dc:identifier>DAELvMda50s</dc:identifier>
</cp:coreProperties>
</file>