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Add ideas for break out session on wall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461325" y="841875"/>
            <a:ext cx="8412600" cy="19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</a:rPr>
              <a:t>Access Services &amp; Resource Sharing Working Group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1479450" y="3393200"/>
            <a:ext cx="6185100" cy="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600">
                <a:solidFill>
                  <a:srgbClr val="FFFFFF"/>
                </a:solidFill>
              </a:rPr>
              <a:t>March 22, 2016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Goal 3: </a:t>
            </a: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Resource sharing 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Timeline: Now until Winter 2016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How will each different option (Alma, ILLiad, INN-Reach, etc) work?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Can common policies be implemented CSU-wide?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Possible Workflows for Users and Staff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Analyze Statistics to discover possible impact on each library.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Coordinating with CRSP, I-SPIE, etc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 Does the decision need to be made now?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How can we help campuses who decide to keep INN-Reach?</a:t>
            </a:r>
          </a:p>
          <a:p>
            <a:pPr indent="-295275" lvl="1" marL="9144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75000"/>
              <a:buChar char="○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Leverage for better prices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800"/>
              </a:spcBef>
              <a:buClr>
                <a:schemeClr val="dk1"/>
              </a:buClr>
              <a:buSzPct val="42307"/>
              <a:buFont typeface="Arial"/>
              <a:buNone/>
            </a:pPr>
            <a:r>
              <a:rPr lang="en" sz="2600">
                <a:solidFill>
                  <a:srgbClr val="333333"/>
                </a:solidFill>
                <a:highlight>
                  <a:srgbClr val="FFFFFF"/>
                </a:highlight>
              </a:rPr>
              <a:t>Goal 4: Exploring CSU-wide Circ policies and parameters 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Timeline: Summer 2016 to Winter 2016/17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Why is this desired/necessary?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What are the pros/cons?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Take inventory of current landscape at each CSU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Share and compare processes/documents/procedures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Determine operational challenges at each campus to implementation</a:t>
            </a:r>
          </a:p>
          <a:p>
            <a:pPr indent="-342900" lvl="0" marL="45720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Make recommendation of possible changes system-wide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Goal 5: Exploring CSU-wide fine and financial policies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Timeline: Summer 2016 to Winter 2016/17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2286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Why is this desired/necessary?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What are the pros/cons?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</a:rPr>
              <a:t>What can we do to make our lives in Alma easier?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Take inventory of current landscape (Summer 2016)</a:t>
            </a:r>
          </a:p>
          <a:p>
            <a:pPr indent="-3429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Determine operational challenges at each campus to implementation. What are the impediments? Who can make this happen?</a:t>
            </a:r>
          </a:p>
          <a:p>
            <a:pPr indent="-342900" lvl="0" marL="45720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ct val="100000"/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Make recommendation of possible changes system-wide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Thank you!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Group Members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Matthew Prutsman, Los Angeles (Chair)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Aleta Ashbury, San Francisco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Stacy Caron, Fullerton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Troy Compton, San Diego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Steve Espinoza, San Marcos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Christine Evans, Fresno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Julie Kowalewski-Ward, San Jose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b="1" lang="en"/>
              <a:t>You!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UPDATES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46250"/>
              </a:lnSpc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Surveying the landscape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Made sure all campuses are represented on the ULMS Access Services listserv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Created a survey of all CSU Access Services departments to determine staffing, policies and get an overview of the depth of services we are providing at different campuses.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Looked for existing system-wide policies on resource sharing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Made a collected names and roles of expertise at each campus in Access Services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46250"/>
              </a:lnSpc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Collaboration &amp; Outreach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Started initial planning for setting up an all access services meeting. (Possibilities: Sacramento, San Francisco, San Marcos, Los Angeles)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Worked on coordinating with CRSP and I-SPIE to gather information and make decisions on resource sharing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Monitored discussions on the ULMS Access Services listserv and monitored other ULMS listservs for overlap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Spoke with Orbis Cascade Access Services staff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46250"/>
              </a:lnSpc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Communication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Trying to keep an eye on the big picture and answer questions as they come to us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Reaching out at the campus level to increase discussions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Hosted 2 webinar meetings with the entire working group to discuss our priorities and any other areas of interest to the group and Alma features that the group is interested in</a:t>
            </a:r>
          </a:p>
          <a:p>
            <a:pPr indent="-2286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Char char="●"/>
            </a:pPr>
            <a:r>
              <a:rPr lang="en">
                <a:solidFill>
                  <a:schemeClr val="accent2"/>
                </a:solidFill>
                <a:highlight>
                  <a:srgbClr val="FFFFFF"/>
                </a:highlight>
              </a:rPr>
              <a:t>Sent out several videos on Alma Access Services &amp; Resource Sharing to listserv and solicited comments, questions, feedback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GOALS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42857"/>
              </a:lnSpc>
              <a:spcBef>
                <a:spcPts val="0"/>
              </a:spcBef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Goal 1: Communication and Training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Timeline: Now until post-implementation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2286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Work on increasing activity in the listserv (ongoing)</a:t>
            </a:r>
          </a:p>
          <a:p>
            <a:pPr indent="-2286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Access Services Meeting in North and South (late summer 2016)</a:t>
            </a:r>
          </a:p>
          <a:p>
            <a:pPr indent="-2286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Determine fulfillment and resource sharing training needed for staff</a:t>
            </a:r>
          </a:p>
          <a:p>
            <a:pPr indent="-228600" lvl="0" marL="45720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Help coordinate training needed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Goal 2: Test loads of data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Timeline: Now until Spring 2017</a:t>
            </a:r>
          </a:p>
          <a:p>
            <a:pPr lvl="0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-2286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Preparation for first test load (current)</a:t>
            </a:r>
          </a:p>
          <a:p>
            <a:pPr indent="-2286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Testing after test load (begins June 2016)</a:t>
            </a:r>
          </a:p>
          <a:p>
            <a:pPr indent="-228600" lvl="0" marL="457200" rtl="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Training with test load data</a:t>
            </a:r>
          </a:p>
          <a:p>
            <a:pPr indent="-228600" lvl="0" marL="457200"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Char char="●"/>
            </a:pPr>
            <a:r>
              <a:rPr lang="en">
                <a:solidFill>
                  <a:srgbClr val="333333"/>
                </a:solidFill>
                <a:highlight>
                  <a:srgbClr val="FFFFFF"/>
                </a:highlight>
              </a:rPr>
              <a:t>Preparation for cutover data load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