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4473" autoAdjust="0"/>
  </p:normalViewPr>
  <p:slideViewPr>
    <p:cSldViewPr snapToGrid="0">
      <p:cViewPr varScale="1">
        <p:scale>
          <a:sx n="85" d="100"/>
          <a:sy n="85" d="100"/>
        </p:scale>
        <p:origin x="141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9F6561-9589-440D-AFB8-1697F2ACF458}" type="datetimeFigureOut">
              <a:rPr lang="en-US" smtClean="0"/>
              <a:t>9/8/2016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39E9BF-DA14-400B-AB01-587A546ED344}" type="slidenum">
              <a:rPr lang="en-US" smtClean="0"/>
              <a:t>‹#›</a:t>
            </a:fld>
            <a:endParaRPr lang="en-US"/>
          </a:p>
        </p:txBody>
      </p:sp>
    </p:spTree>
    <p:extLst>
      <p:ext uri="{BB962C8B-B14F-4D97-AF65-F5344CB8AC3E}">
        <p14:creationId xmlns:p14="http://schemas.microsoft.com/office/powerpoint/2010/main" val="1492318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39E9BF-DA14-400B-AB01-587A546ED344}" type="slidenum">
              <a:rPr lang="en-US" smtClean="0"/>
              <a:t>2</a:t>
            </a:fld>
            <a:endParaRPr lang="en-US"/>
          </a:p>
        </p:txBody>
      </p:sp>
    </p:spTree>
    <p:extLst>
      <p:ext uri="{BB962C8B-B14F-4D97-AF65-F5344CB8AC3E}">
        <p14:creationId xmlns:p14="http://schemas.microsoft.com/office/powerpoint/2010/main" val="2233853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39E9BF-DA14-400B-AB01-587A546ED344}" type="slidenum">
              <a:rPr lang="en-US" smtClean="0"/>
              <a:t>3</a:t>
            </a:fld>
            <a:endParaRPr lang="en-US"/>
          </a:p>
        </p:txBody>
      </p:sp>
    </p:spTree>
    <p:extLst>
      <p:ext uri="{BB962C8B-B14F-4D97-AF65-F5344CB8AC3E}">
        <p14:creationId xmlns:p14="http://schemas.microsoft.com/office/powerpoint/2010/main" val="30749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NCIP integration was very difficult</a:t>
            </a:r>
          </a:p>
        </p:txBody>
      </p:sp>
      <p:sp>
        <p:nvSpPr>
          <p:cNvPr id="4" name="Slide Number Placeholder 3"/>
          <p:cNvSpPr>
            <a:spLocks noGrp="1"/>
          </p:cNvSpPr>
          <p:nvPr>
            <p:ph type="sldNum" sz="quarter" idx="10"/>
          </p:nvPr>
        </p:nvSpPr>
        <p:spPr/>
        <p:txBody>
          <a:bodyPr/>
          <a:lstStyle/>
          <a:p>
            <a:fld id="{F339E9BF-DA14-400B-AB01-587A546ED344}" type="slidenum">
              <a:rPr lang="en-US" smtClean="0"/>
              <a:t>5</a:t>
            </a:fld>
            <a:endParaRPr lang="en-US"/>
          </a:p>
        </p:txBody>
      </p:sp>
    </p:spTree>
    <p:extLst>
      <p:ext uri="{BB962C8B-B14F-4D97-AF65-F5344CB8AC3E}">
        <p14:creationId xmlns:p14="http://schemas.microsoft.com/office/powerpoint/2010/main" val="898707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Innovative</a:t>
            </a:r>
            <a:r>
              <a:rPr lang="en-US" baseline="0" dirty="0"/>
              <a:t> indicated that s</a:t>
            </a:r>
            <a:r>
              <a:rPr lang="en-US" dirty="0"/>
              <a:t>ome practices that should have been adhered to, were not. In other words, they did not execute in an optimal way. In addition, a major element that blocked our implementation was III resolving NCIP connection issues. III took a long time to sign-off on the use of the custom script. After that, there was significant work to test the messaging between the systems. III took a long time to test and figure out how the NCIP message exchange. </a:t>
            </a:r>
          </a:p>
        </p:txBody>
      </p:sp>
      <p:sp>
        <p:nvSpPr>
          <p:cNvPr id="4" name="Slide Number Placeholder 3"/>
          <p:cNvSpPr>
            <a:spLocks noGrp="1"/>
          </p:cNvSpPr>
          <p:nvPr>
            <p:ph type="sldNum" sz="quarter" idx="10"/>
          </p:nvPr>
        </p:nvSpPr>
        <p:spPr/>
        <p:txBody>
          <a:bodyPr/>
          <a:lstStyle/>
          <a:p>
            <a:fld id="{F339E9BF-DA14-400B-AB01-587A546ED344}" type="slidenum">
              <a:rPr lang="en-US" smtClean="0"/>
              <a:t>6</a:t>
            </a:fld>
            <a:endParaRPr lang="en-US"/>
          </a:p>
        </p:txBody>
      </p:sp>
    </p:spTree>
    <p:extLst>
      <p:ext uri="{BB962C8B-B14F-4D97-AF65-F5344CB8AC3E}">
        <p14:creationId xmlns:p14="http://schemas.microsoft.com/office/powerpoint/2010/main" val="2656369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Lending</a:t>
            </a:r>
          </a:p>
          <a:p>
            <a:r>
              <a:rPr lang="en-US" dirty="0"/>
              <a:t>Checkout books in DCB only</a:t>
            </a:r>
          </a:p>
          <a:p>
            <a:r>
              <a:rPr lang="en-US" dirty="0"/>
              <a:t>But</a:t>
            </a:r>
            <a:r>
              <a:rPr lang="en-US" baseline="0" dirty="0"/>
              <a:t> returns are processed on both sides</a:t>
            </a:r>
          </a:p>
          <a:p>
            <a:endParaRPr lang="en-US" baseline="0" dirty="0"/>
          </a:p>
          <a:p>
            <a:r>
              <a:rPr lang="en-US" b="1" baseline="0" dirty="0"/>
              <a:t>Borrowing </a:t>
            </a:r>
          </a:p>
          <a:p>
            <a:pPr marL="228600" indent="-228600">
              <a:buFont typeface="+mj-lt"/>
              <a:buAutoNum type="arabicPeriod"/>
            </a:pPr>
            <a:r>
              <a:rPr lang="en-US" b="0" baseline="0" dirty="0"/>
              <a:t>Scan-in to DCB </a:t>
            </a:r>
          </a:p>
          <a:p>
            <a:pPr marL="228600" indent="-228600">
              <a:buFont typeface="+mj-lt"/>
              <a:buAutoNum type="arabicPeriod"/>
            </a:pPr>
            <a:r>
              <a:rPr lang="en-US" b="0" baseline="0" dirty="0"/>
              <a:t>DCB sends NCIP message to Alma</a:t>
            </a:r>
          </a:p>
          <a:p>
            <a:pPr marL="228600" indent="-228600">
              <a:buFont typeface="+mj-lt"/>
              <a:buAutoNum type="arabicPeriod"/>
            </a:pPr>
            <a:r>
              <a:rPr lang="en-US" b="0" baseline="0" dirty="0"/>
              <a:t>Scan-in to Alma</a:t>
            </a:r>
          </a:p>
          <a:p>
            <a:pPr marL="228600" indent="-228600">
              <a:buFont typeface="+mj-lt"/>
              <a:buAutoNum type="arabicPeriod"/>
            </a:pPr>
            <a:r>
              <a:rPr lang="en-US" b="0" baseline="0" dirty="0" err="1"/>
              <a:t>Circ</a:t>
            </a:r>
            <a:r>
              <a:rPr lang="en-US" b="0" baseline="0" dirty="0"/>
              <a:t> from Alma</a:t>
            </a:r>
          </a:p>
          <a:p>
            <a:pPr marL="228600" indent="-228600">
              <a:buFont typeface="+mj-lt"/>
              <a:buAutoNum type="arabicPeriod"/>
            </a:pPr>
            <a:endParaRPr lang="en-US" b="0" baseline="0" dirty="0"/>
          </a:p>
          <a:p>
            <a:pPr marL="0" indent="0">
              <a:buFont typeface="+mj-lt"/>
              <a:buNone/>
            </a:pPr>
            <a:r>
              <a:rPr lang="en-US" b="1" baseline="0" dirty="0"/>
              <a:t>Borrowing returns</a:t>
            </a:r>
          </a:p>
          <a:p>
            <a:pPr marL="0" indent="0">
              <a:buFont typeface="+mj-lt"/>
              <a:buNone/>
            </a:pPr>
            <a:r>
              <a:rPr lang="en-US" b="0" baseline="0" dirty="0"/>
              <a:t>Check-in to Alma</a:t>
            </a:r>
          </a:p>
          <a:p>
            <a:pPr marL="0" indent="0">
              <a:buFont typeface="+mj-lt"/>
              <a:buNone/>
            </a:pPr>
            <a:r>
              <a:rPr lang="en-US" b="0" baseline="0" dirty="0"/>
              <a:t>Scan-in to DCB</a:t>
            </a:r>
          </a:p>
          <a:p>
            <a:endParaRPr lang="en-US" b="0" dirty="0"/>
          </a:p>
        </p:txBody>
      </p:sp>
      <p:sp>
        <p:nvSpPr>
          <p:cNvPr id="4" name="Slide Number Placeholder 3"/>
          <p:cNvSpPr>
            <a:spLocks noGrp="1"/>
          </p:cNvSpPr>
          <p:nvPr>
            <p:ph type="sldNum" sz="quarter" idx="10"/>
          </p:nvPr>
        </p:nvSpPr>
        <p:spPr/>
        <p:txBody>
          <a:bodyPr/>
          <a:lstStyle/>
          <a:p>
            <a:fld id="{F339E9BF-DA14-400B-AB01-587A546ED344}" type="slidenum">
              <a:rPr lang="en-US" smtClean="0"/>
              <a:t>7</a:t>
            </a:fld>
            <a:endParaRPr lang="en-US"/>
          </a:p>
        </p:txBody>
      </p:sp>
    </p:spTree>
    <p:extLst>
      <p:ext uri="{BB962C8B-B14F-4D97-AF65-F5344CB8AC3E}">
        <p14:creationId xmlns:p14="http://schemas.microsoft.com/office/powerpoint/2010/main" val="779012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Bib and Items:</a:t>
            </a:r>
          </a:p>
          <a:p>
            <a:r>
              <a:rPr lang="en-US" sz="1200" kern="1200" dirty="0">
                <a:solidFill>
                  <a:schemeClr val="tx1"/>
                </a:solidFill>
                <a:effectLst/>
                <a:latin typeface="+mn-lt"/>
                <a:ea typeface="+mn-ea"/>
                <a:cs typeface="+mn-cs"/>
              </a:rPr>
              <a:t>EL side (export):</a:t>
            </a:r>
          </a:p>
          <a:p>
            <a:pPr lvl="0"/>
            <a:r>
              <a:rPr lang="en-US" sz="1200" kern="1200" dirty="0">
                <a:solidFill>
                  <a:schemeClr val="tx1"/>
                </a:solidFill>
                <a:effectLst/>
                <a:latin typeface="+mn-lt"/>
                <a:ea typeface="+mn-ea"/>
                <a:cs typeface="+mn-cs"/>
              </a:rPr>
              <a:t>Deleted records.  Need to separate definition of deleted in EL when something is Deleted from bib and items vs when a record is changed and no longer fits criteria of a logical set. In the latter case, it is considered deleted from the set. Both are currently included, making the _delete file unreliable for use as a sync file with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party systems (DCB).  We have worked to close our gaps by broadening the what’s included in the logical set.</a:t>
            </a:r>
          </a:p>
          <a:p>
            <a:pPr lvl="1"/>
            <a:r>
              <a:rPr lang="en-US" sz="1200" kern="1200" dirty="0">
                <a:solidFill>
                  <a:schemeClr val="tx1"/>
                </a:solidFill>
                <a:effectLst/>
                <a:latin typeface="+mn-lt"/>
                <a:ea typeface="+mn-ea"/>
                <a:cs typeface="+mn-cs"/>
              </a:rPr>
              <a:t>So I created the workaround using Analytics and </a:t>
            </a:r>
            <a:r>
              <a:rPr lang="en-US" sz="1200" kern="1200" dirty="0" err="1">
                <a:solidFill>
                  <a:schemeClr val="tx1"/>
                </a:solidFill>
                <a:effectLst/>
                <a:latin typeface="+mn-lt"/>
                <a:ea typeface="+mn-ea"/>
                <a:cs typeface="+mn-cs"/>
              </a:rPr>
              <a:t>LifeCycle</a:t>
            </a:r>
            <a:r>
              <a:rPr lang="en-US" sz="1200" kern="1200" dirty="0">
                <a:solidFill>
                  <a:schemeClr val="tx1"/>
                </a:solidFill>
                <a:effectLst/>
                <a:latin typeface="+mn-lt"/>
                <a:ea typeface="+mn-ea"/>
                <a:cs typeface="+mn-cs"/>
              </a:rPr>
              <a:t> status. It’s a manual process.</a:t>
            </a:r>
          </a:p>
          <a:p>
            <a:pPr lvl="0"/>
            <a:r>
              <a:rPr lang="en-US" sz="1200" kern="1200" dirty="0">
                <a:solidFill>
                  <a:schemeClr val="tx1"/>
                </a:solidFill>
                <a:effectLst/>
                <a:latin typeface="+mn-lt"/>
                <a:ea typeface="+mn-ea"/>
                <a:cs typeface="+mn-cs"/>
              </a:rPr>
              <a:t>A Plus is more than 100 records per file can be included in the export file. Unfortunately, there are ramifications on the DCB side, described below.</a:t>
            </a:r>
          </a:p>
          <a:p>
            <a:r>
              <a:rPr lang="en-US" sz="1200" kern="1200" dirty="0">
                <a:solidFill>
                  <a:schemeClr val="tx1"/>
                </a:solidFill>
                <a:effectLst/>
                <a:latin typeface="+mn-lt"/>
                <a:ea typeface="+mn-ea"/>
                <a:cs typeface="+mn-cs"/>
              </a:rPr>
              <a:t>DCB side (import): </a:t>
            </a:r>
          </a:p>
          <a:p>
            <a:pPr lvl="0"/>
            <a:r>
              <a:rPr lang="en-US" sz="1200" kern="1200" dirty="0">
                <a:solidFill>
                  <a:schemeClr val="tx1"/>
                </a:solidFill>
                <a:effectLst/>
                <a:latin typeface="+mn-lt"/>
                <a:ea typeface="+mn-ea"/>
                <a:cs typeface="+mn-cs"/>
              </a:rPr>
              <a:t>Reports via email when 5,000 and 10,000 records are loaded makes review of each file to see errors impractical.  The errors are at the end of the file and loading an email in Outlook of this length takes a very long time.  The keywords Error and Rejected are in every report even when no errors or rejected records as they are headers of the unformatted text file.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DCB improvements related to data sync:</a:t>
            </a:r>
          </a:p>
          <a:p>
            <a:pPr lvl="0"/>
            <a:r>
              <a:rPr lang="en-US" sz="1200" kern="1200" dirty="0">
                <a:solidFill>
                  <a:schemeClr val="tx1"/>
                </a:solidFill>
                <a:effectLst/>
                <a:latin typeface="+mn-lt"/>
                <a:ea typeface="+mn-ea"/>
                <a:cs typeface="+mn-cs"/>
              </a:rPr>
              <a:t>Because we need to send almost everything to the DCB for the _delete to work, we need to rely on tables in the DCB that we cannot readily view.  Would like Administrator access to view and edit the following tables: </a:t>
            </a:r>
          </a:p>
          <a:p>
            <a:pPr lvl="1"/>
            <a:r>
              <a:rPr lang="en-US" sz="1200" kern="1200" dirty="0">
                <a:solidFill>
                  <a:schemeClr val="tx1"/>
                </a:solidFill>
                <a:effectLst/>
                <a:latin typeface="+mn-lt"/>
                <a:ea typeface="+mn-ea"/>
                <a:cs typeface="+mn-cs"/>
              </a:rPr>
              <a:t>View and Edit – </a:t>
            </a:r>
            <a:r>
              <a:rPr lang="en-US" sz="1200" kern="1200" dirty="0" err="1">
                <a:solidFill>
                  <a:schemeClr val="tx1"/>
                </a:solidFill>
                <a:effectLst/>
                <a:latin typeface="+mn-lt"/>
                <a:ea typeface="+mn-ea"/>
                <a:cs typeface="+mn-cs"/>
              </a:rPr>
              <a:t>CSUSM_AgencyMap</a:t>
            </a:r>
            <a:r>
              <a:rPr lang="en-US" sz="1200" kern="1200" dirty="0">
                <a:solidFill>
                  <a:schemeClr val="tx1"/>
                </a:solidFill>
                <a:effectLst/>
                <a:latin typeface="+mn-lt"/>
                <a:ea typeface="+mn-ea"/>
                <a:cs typeface="+mn-cs"/>
              </a:rPr>
              <a:t>,  Contribution table – controls which locations are visible/contributed in INNReach (web interface).</a:t>
            </a:r>
          </a:p>
          <a:p>
            <a:pPr lvl="1"/>
            <a:r>
              <a:rPr lang="en-US" sz="1200" kern="1200" dirty="0">
                <a:solidFill>
                  <a:schemeClr val="tx1"/>
                </a:solidFill>
                <a:effectLst/>
                <a:latin typeface="+mn-lt"/>
                <a:ea typeface="+mn-ea"/>
                <a:cs typeface="+mn-cs"/>
              </a:rPr>
              <a:t>View and Edit - </a:t>
            </a:r>
            <a:r>
              <a:rPr lang="en-US" sz="1200" kern="1200" dirty="0" err="1">
                <a:solidFill>
                  <a:schemeClr val="tx1"/>
                </a:solidFill>
                <a:effectLst/>
                <a:latin typeface="+mn-lt"/>
                <a:ea typeface="+mn-ea"/>
                <a:cs typeface="+mn-cs"/>
              </a:rPr>
              <a:t>CSUSM_DCB_itemlocmap</a:t>
            </a:r>
            <a:r>
              <a:rPr lang="en-US" sz="1200" kern="1200" dirty="0">
                <a:solidFill>
                  <a:schemeClr val="tx1"/>
                </a:solidFill>
                <a:effectLst/>
                <a:latin typeface="+mn-lt"/>
                <a:ea typeface="+mn-ea"/>
                <a:cs typeface="+mn-cs"/>
              </a:rPr>
              <a:t> spreadsheet translates our Alma location codes into DCB location codes</a:t>
            </a:r>
          </a:p>
          <a:p>
            <a:endParaRPr lang="en-US" dirty="0"/>
          </a:p>
        </p:txBody>
      </p:sp>
      <p:sp>
        <p:nvSpPr>
          <p:cNvPr id="4" name="Slide Number Placeholder 3"/>
          <p:cNvSpPr>
            <a:spLocks noGrp="1"/>
          </p:cNvSpPr>
          <p:nvPr>
            <p:ph type="sldNum" sz="quarter" idx="10"/>
          </p:nvPr>
        </p:nvSpPr>
        <p:spPr/>
        <p:txBody>
          <a:bodyPr/>
          <a:lstStyle/>
          <a:p>
            <a:fld id="{F339E9BF-DA14-400B-AB01-587A546ED344}" type="slidenum">
              <a:rPr lang="en-US" smtClean="0"/>
              <a:t>8</a:t>
            </a:fld>
            <a:endParaRPr lang="en-US"/>
          </a:p>
        </p:txBody>
      </p:sp>
    </p:spTree>
    <p:extLst>
      <p:ext uri="{BB962C8B-B14F-4D97-AF65-F5344CB8AC3E}">
        <p14:creationId xmlns:p14="http://schemas.microsoft.com/office/powerpoint/2010/main" val="22775871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E15758-EED9-48F7-B8C0-20BCE203BAB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3C93B-3DF0-48A8-9342-F642F7FAD49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7315200" y="365760"/>
            <a:ext cx="4560203" cy="615749"/>
          </a:xfrm>
          <a:prstGeom prst="rect">
            <a:avLst/>
          </a:prstGeom>
        </p:spPr>
      </p:pic>
    </p:spTree>
    <p:extLst>
      <p:ext uri="{BB962C8B-B14F-4D97-AF65-F5344CB8AC3E}">
        <p14:creationId xmlns:p14="http://schemas.microsoft.com/office/powerpoint/2010/main" val="3514014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E15758-EED9-48F7-B8C0-20BCE203BAB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3C93B-3DF0-48A8-9342-F642F7FAD498}" type="slidenum">
              <a:rPr lang="en-US" smtClean="0"/>
              <a:t>‹#›</a:t>
            </a:fld>
            <a:endParaRPr lang="en-US"/>
          </a:p>
        </p:txBody>
      </p:sp>
    </p:spTree>
    <p:extLst>
      <p:ext uri="{BB962C8B-B14F-4D97-AF65-F5344CB8AC3E}">
        <p14:creationId xmlns:p14="http://schemas.microsoft.com/office/powerpoint/2010/main" val="83200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E15758-EED9-48F7-B8C0-20BCE203BAB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3C93B-3DF0-48A8-9342-F642F7FAD498}" type="slidenum">
              <a:rPr lang="en-US" smtClean="0"/>
              <a:t>‹#›</a:t>
            </a:fld>
            <a:endParaRPr lang="en-US"/>
          </a:p>
        </p:txBody>
      </p:sp>
    </p:spTree>
    <p:extLst>
      <p:ext uri="{BB962C8B-B14F-4D97-AF65-F5344CB8AC3E}">
        <p14:creationId xmlns:p14="http://schemas.microsoft.com/office/powerpoint/2010/main" val="73245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5760720" cy="1450757"/>
          </a:xfrm>
        </p:spPr>
        <p:txBody>
          <a:bodyPr/>
          <a:lstStyle/>
          <a:p>
            <a:r>
              <a:rPr lang="en-US" dirty="0"/>
              <a:t>Click to edit Master title style</a:t>
            </a:r>
          </a:p>
        </p:txBody>
      </p:sp>
      <p:sp>
        <p:nvSpPr>
          <p:cNvPr id="3" name="Content Placeholder 2"/>
          <p:cNvSpPr>
            <a:spLocks noGrp="1"/>
          </p:cNvSpPr>
          <p:nvPr>
            <p:ph idx="1"/>
          </p:nvPr>
        </p:nvSpPr>
        <p:spPr>
          <a:xfrm>
            <a:off x="1248508" y="2198076"/>
            <a:ext cx="9907172" cy="3671017"/>
          </a:xfrm>
        </p:spPr>
        <p:txBody>
          <a:bodyPr>
            <a:normAutofit/>
          </a:bodyPr>
          <a:lstStyle>
            <a:lvl1pPr>
              <a:defRPr sz="2400"/>
            </a:lvl1pPr>
            <a:lvl2pPr>
              <a:defRPr sz="2000"/>
            </a:lvl2pPr>
            <a:lvl3pPr>
              <a:defRPr sz="16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1E15758-EED9-48F7-B8C0-20BCE203BAB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3C93B-3DF0-48A8-9342-F642F7FAD498}" type="slidenum">
              <a:rPr lang="en-US" smtClean="0"/>
              <a:t>‹#›</a:t>
            </a:fld>
            <a:endParaRPr lang="en-US"/>
          </a:p>
        </p:txBody>
      </p:sp>
      <p:pic>
        <p:nvPicPr>
          <p:cNvPr id="7" name="Picture 6"/>
          <p:cNvPicPr>
            <a:picLocks noChangeAspect="1"/>
          </p:cNvPicPr>
          <p:nvPr userDrawn="1"/>
        </p:nvPicPr>
        <p:blipFill>
          <a:blip r:embed="rId2"/>
          <a:stretch>
            <a:fillRect/>
          </a:stretch>
        </p:blipFill>
        <p:spPr>
          <a:xfrm>
            <a:off x="7315200" y="365760"/>
            <a:ext cx="4563970" cy="612799"/>
          </a:xfrm>
          <a:prstGeom prst="rect">
            <a:avLst/>
          </a:prstGeom>
        </p:spPr>
      </p:pic>
    </p:spTree>
    <p:extLst>
      <p:ext uri="{BB962C8B-B14F-4D97-AF65-F5344CB8AC3E}">
        <p14:creationId xmlns:p14="http://schemas.microsoft.com/office/powerpoint/2010/main" val="330696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E15758-EED9-48F7-B8C0-20BCE203BAB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3C93B-3DF0-48A8-9342-F642F7FAD49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419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E15758-EED9-48F7-B8C0-20BCE203BAB9}"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3C93B-3DF0-48A8-9342-F642F7FAD498}" type="slidenum">
              <a:rPr lang="en-US" smtClean="0"/>
              <a:t>‹#›</a:t>
            </a:fld>
            <a:endParaRPr lang="en-US"/>
          </a:p>
        </p:txBody>
      </p:sp>
    </p:spTree>
    <p:extLst>
      <p:ext uri="{BB962C8B-B14F-4D97-AF65-F5344CB8AC3E}">
        <p14:creationId xmlns:p14="http://schemas.microsoft.com/office/powerpoint/2010/main" val="24914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E15758-EED9-48F7-B8C0-20BCE203BAB9}" type="datetimeFigureOut">
              <a:rPr lang="en-US" smtClean="0"/>
              <a:t>9/8/2016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3C93B-3DF0-48A8-9342-F642F7FAD498}" type="slidenum">
              <a:rPr lang="en-US" smtClean="0"/>
              <a:t>‹#›</a:t>
            </a:fld>
            <a:endParaRPr lang="en-US"/>
          </a:p>
        </p:txBody>
      </p:sp>
    </p:spTree>
    <p:extLst>
      <p:ext uri="{BB962C8B-B14F-4D97-AF65-F5344CB8AC3E}">
        <p14:creationId xmlns:p14="http://schemas.microsoft.com/office/powerpoint/2010/main" val="24590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E15758-EED9-48F7-B8C0-20BCE203BAB9}" type="datetimeFigureOut">
              <a:rPr lang="en-US" smtClean="0"/>
              <a:t>9/8/2016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3C93B-3DF0-48A8-9342-F642F7FAD498}" type="slidenum">
              <a:rPr lang="en-US" smtClean="0"/>
              <a:t>‹#›</a:t>
            </a:fld>
            <a:endParaRPr lang="en-US"/>
          </a:p>
        </p:txBody>
      </p:sp>
    </p:spTree>
    <p:extLst>
      <p:ext uri="{BB962C8B-B14F-4D97-AF65-F5344CB8AC3E}">
        <p14:creationId xmlns:p14="http://schemas.microsoft.com/office/powerpoint/2010/main" val="3678021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1E15758-EED9-48F7-B8C0-20BCE203BAB9}" type="datetimeFigureOut">
              <a:rPr lang="en-US" smtClean="0"/>
              <a:t>9/8/2016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BF3C93B-3DF0-48A8-9342-F642F7FAD498}" type="slidenum">
              <a:rPr lang="en-US" smtClean="0"/>
              <a:t>‹#›</a:t>
            </a:fld>
            <a:endParaRPr lang="en-US"/>
          </a:p>
        </p:txBody>
      </p:sp>
    </p:spTree>
    <p:extLst>
      <p:ext uri="{BB962C8B-B14F-4D97-AF65-F5344CB8AC3E}">
        <p14:creationId xmlns:p14="http://schemas.microsoft.com/office/powerpoint/2010/main" val="3234617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1E15758-EED9-48F7-B8C0-20BCE203BAB9}" type="datetimeFigureOut">
              <a:rPr lang="en-US" smtClean="0"/>
              <a:t>9/8/2016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BF3C93B-3DF0-48A8-9342-F642F7FAD498}" type="slidenum">
              <a:rPr lang="en-US" smtClean="0"/>
              <a:t>‹#›</a:t>
            </a:fld>
            <a:endParaRPr lang="en-US"/>
          </a:p>
        </p:txBody>
      </p:sp>
    </p:spTree>
    <p:extLst>
      <p:ext uri="{BB962C8B-B14F-4D97-AF65-F5344CB8AC3E}">
        <p14:creationId xmlns:p14="http://schemas.microsoft.com/office/powerpoint/2010/main" val="3911851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1E15758-EED9-48F7-B8C0-20BCE203BAB9}"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3C93B-3DF0-48A8-9342-F642F7FAD498}" type="slidenum">
              <a:rPr lang="en-US" smtClean="0"/>
              <a:t>‹#›</a:t>
            </a:fld>
            <a:endParaRPr lang="en-US"/>
          </a:p>
        </p:txBody>
      </p:sp>
    </p:spTree>
    <p:extLst>
      <p:ext uri="{BB962C8B-B14F-4D97-AF65-F5344CB8AC3E}">
        <p14:creationId xmlns:p14="http://schemas.microsoft.com/office/powerpoint/2010/main" val="1509099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1E15758-EED9-48F7-B8C0-20BCE203BAB9}" type="datetimeFigureOut">
              <a:rPr lang="en-US" smtClean="0"/>
              <a:t>9/8/2016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BF3C93B-3DF0-48A8-9342-F642F7FAD49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56052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t>Alma and INN-Reach Integration at CSUSM</a:t>
            </a:r>
          </a:p>
        </p:txBody>
      </p:sp>
      <p:sp>
        <p:nvSpPr>
          <p:cNvPr id="3" name="Subtitle 2"/>
          <p:cNvSpPr>
            <a:spLocks noGrp="1"/>
          </p:cNvSpPr>
          <p:nvPr>
            <p:ph type="subTitle" idx="1"/>
          </p:nvPr>
        </p:nvSpPr>
        <p:spPr>
          <a:xfrm>
            <a:off x="1100051" y="4455620"/>
            <a:ext cx="10058400" cy="1593487"/>
          </a:xfrm>
        </p:spPr>
        <p:txBody>
          <a:bodyPr>
            <a:noAutofit/>
          </a:bodyPr>
          <a:lstStyle/>
          <a:p>
            <a:r>
              <a:rPr lang="en-US" sz="1400" dirty="0"/>
              <a:t>Ian Chan | ichan@csusm.edu</a:t>
            </a:r>
          </a:p>
          <a:p>
            <a:r>
              <a:rPr lang="en-US" sz="1400" dirty="0"/>
              <a:t>Head of Library Technology Initiatives and Development</a:t>
            </a:r>
          </a:p>
          <a:p>
            <a:r>
              <a:rPr lang="en-US" sz="1400" dirty="0"/>
              <a:t>California State University San Marcos</a:t>
            </a:r>
          </a:p>
          <a:p>
            <a:r>
              <a:rPr lang="en-US" sz="1400" dirty="0"/>
              <a:t>July 26, 2016</a:t>
            </a:r>
          </a:p>
        </p:txBody>
      </p:sp>
    </p:spTree>
    <p:extLst>
      <p:ext uri="{BB962C8B-B14F-4D97-AF65-F5344CB8AC3E}">
        <p14:creationId xmlns:p14="http://schemas.microsoft.com/office/powerpoint/2010/main" val="321496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normAutofit fontScale="92500" lnSpcReduction="20000"/>
          </a:bodyPr>
          <a:lstStyle/>
          <a:p>
            <a:pPr marL="0" lvl="0" indent="0">
              <a:lnSpc>
                <a:spcPct val="150000"/>
              </a:lnSpc>
              <a:buNone/>
            </a:pPr>
            <a:r>
              <a:rPr lang="en-US" dirty="0"/>
              <a:t>Overview </a:t>
            </a:r>
          </a:p>
          <a:p>
            <a:pPr marL="0" lvl="0" indent="0">
              <a:lnSpc>
                <a:spcPct val="150000"/>
              </a:lnSpc>
              <a:buNone/>
            </a:pPr>
            <a:r>
              <a:rPr lang="en-US" dirty="0"/>
              <a:t>Project Goals</a:t>
            </a:r>
          </a:p>
          <a:p>
            <a:pPr marL="0" lvl="0" indent="0">
              <a:lnSpc>
                <a:spcPct val="150000"/>
              </a:lnSpc>
              <a:buNone/>
            </a:pPr>
            <a:r>
              <a:rPr lang="en-US" dirty="0"/>
              <a:t>Implementation Timeline</a:t>
            </a:r>
          </a:p>
          <a:p>
            <a:pPr marL="0" lvl="0" indent="0">
              <a:lnSpc>
                <a:spcPct val="150000"/>
              </a:lnSpc>
              <a:buNone/>
            </a:pPr>
            <a:r>
              <a:rPr lang="en-US" dirty="0"/>
              <a:t>Implementation Challenges </a:t>
            </a:r>
          </a:p>
          <a:p>
            <a:pPr marL="0" lvl="0" indent="0">
              <a:lnSpc>
                <a:spcPct val="150000"/>
              </a:lnSpc>
              <a:buNone/>
            </a:pPr>
            <a:r>
              <a:rPr lang="en-US" dirty="0"/>
              <a:t>Successful Integrations</a:t>
            </a:r>
          </a:p>
          <a:p>
            <a:pPr marL="0" lvl="0" indent="0">
              <a:lnSpc>
                <a:spcPct val="150000"/>
              </a:lnSpc>
              <a:buNone/>
            </a:pPr>
            <a:r>
              <a:rPr lang="en-US" dirty="0"/>
              <a:t>Ongoing Challenges </a:t>
            </a:r>
          </a:p>
          <a:p>
            <a:pPr marL="0" lvl="0" indent="0">
              <a:lnSpc>
                <a:spcPct val="150000"/>
              </a:lnSpc>
              <a:buNone/>
            </a:pPr>
            <a:endParaRPr lang="en-US" dirty="0"/>
          </a:p>
          <a:p>
            <a:pPr marL="0" lvl="0" indent="0">
              <a:lnSpc>
                <a:spcPct val="150000"/>
              </a:lnSpc>
              <a:buNone/>
            </a:pPr>
            <a:endParaRPr lang="en-US" dirty="0"/>
          </a:p>
          <a:p>
            <a:endParaRPr lang="en-US" dirty="0"/>
          </a:p>
        </p:txBody>
      </p:sp>
    </p:spTree>
    <p:extLst>
      <p:ext uri="{BB962C8B-B14F-4D97-AF65-F5344CB8AC3E}">
        <p14:creationId xmlns:p14="http://schemas.microsoft.com/office/powerpoint/2010/main" val="2692464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pPr marL="0" indent="0">
              <a:buNone/>
            </a:pPr>
            <a:r>
              <a:rPr lang="en-US" dirty="0"/>
              <a:t>What is the Direct Consortial Borrowing [DCB] system at CSU San Marcos?</a:t>
            </a:r>
          </a:p>
          <a:p>
            <a:pPr marL="0" indent="0">
              <a:buNone/>
            </a:pPr>
            <a:endParaRPr lang="en-US" dirty="0"/>
          </a:p>
          <a:p>
            <a:pPr marL="0" indent="0">
              <a:buNone/>
            </a:pPr>
            <a:r>
              <a:rPr lang="en-US" dirty="0"/>
              <a:t>What is NISO Circulation Interchange Protocol [NCIP]?</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83073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Goals</a:t>
            </a:r>
          </a:p>
        </p:txBody>
      </p:sp>
      <p:sp>
        <p:nvSpPr>
          <p:cNvPr id="3" name="Content Placeholder 2"/>
          <p:cNvSpPr>
            <a:spLocks noGrp="1"/>
          </p:cNvSpPr>
          <p:nvPr>
            <p:ph idx="1"/>
          </p:nvPr>
        </p:nvSpPr>
        <p:spPr/>
        <p:txBody>
          <a:bodyPr/>
          <a:lstStyle/>
          <a:p>
            <a:pPr marL="0" indent="0">
              <a:buNone/>
            </a:pPr>
            <a:r>
              <a:rPr lang="en-US" dirty="0"/>
              <a:t>Minimize disruption for users</a:t>
            </a:r>
          </a:p>
          <a:p>
            <a:pPr marL="0" indent="0">
              <a:buNone/>
            </a:pPr>
            <a:endParaRPr lang="en-US" dirty="0"/>
          </a:p>
          <a:p>
            <a:pPr marL="0" indent="0">
              <a:buNone/>
            </a:pPr>
            <a:r>
              <a:rPr lang="en-US" dirty="0"/>
              <a:t>Minimize additional steps for staff</a:t>
            </a:r>
          </a:p>
          <a:p>
            <a:pPr marL="0" indent="0">
              <a:buNone/>
            </a:pPr>
            <a:endParaRPr lang="en-US" dirty="0"/>
          </a:p>
          <a:p>
            <a:pPr marL="0" indent="0">
              <a:buNone/>
            </a:pPr>
            <a:r>
              <a:rPr lang="en-US" dirty="0"/>
              <a:t>Provide same level of service for users</a:t>
            </a:r>
          </a:p>
          <a:p>
            <a:endParaRPr lang="en-US" dirty="0"/>
          </a:p>
          <a:p>
            <a:pPr marL="0" indent="0">
              <a:buNone/>
            </a:pPr>
            <a:r>
              <a:rPr lang="en-US" dirty="0"/>
              <a:t>Automate synchronization of holdings and patron data between systems</a:t>
            </a:r>
          </a:p>
        </p:txBody>
      </p:sp>
    </p:spTree>
    <p:extLst>
      <p:ext uri="{BB962C8B-B14F-4D97-AF65-F5344CB8AC3E}">
        <p14:creationId xmlns:p14="http://schemas.microsoft.com/office/powerpoint/2010/main" val="2751635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Timeline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36952730"/>
              </p:ext>
            </p:extLst>
          </p:nvPr>
        </p:nvGraphicFramePr>
        <p:xfrm>
          <a:off x="1247775" y="2198688"/>
          <a:ext cx="9907588" cy="3291840"/>
        </p:xfrm>
        <a:graphic>
          <a:graphicData uri="http://schemas.openxmlformats.org/drawingml/2006/table">
            <a:tbl>
              <a:tblPr>
                <a:tableStyleId>{2D5ABB26-0587-4C30-8999-92F81FD0307C}</a:tableStyleId>
              </a:tblPr>
              <a:tblGrid>
                <a:gridCol w="3992440">
                  <a:extLst>
                    <a:ext uri="{9D8B030D-6E8A-4147-A177-3AD203B41FA5}">
                      <a16:colId xmlns:a16="http://schemas.microsoft.com/office/drawing/2014/main" val="3341236608"/>
                    </a:ext>
                  </a:extLst>
                </a:gridCol>
                <a:gridCol w="5915148">
                  <a:extLst>
                    <a:ext uri="{9D8B030D-6E8A-4147-A177-3AD203B41FA5}">
                      <a16:colId xmlns:a16="http://schemas.microsoft.com/office/drawing/2014/main" val="1139261218"/>
                    </a:ext>
                  </a:extLst>
                </a:gridCol>
              </a:tblGrid>
              <a:tr h="370840">
                <a:tc>
                  <a:txBody>
                    <a:bodyPr/>
                    <a:lstStyle/>
                    <a:p>
                      <a:r>
                        <a:rPr lang="en-US" dirty="0"/>
                        <a:t>Project Kickoff</a:t>
                      </a:r>
                    </a:p>
                  </a:txBody>
                  <a:tcPr marL="137160" marR="137160" marT="137160" marB="137160"/>
                </a:tc>
                <a:tc>
                  <a:txBody>
                    <a:bodyPr/>
                    <a:lstStyle/>
                    <a:p>
                      <a:r>
                        <a:rPr lang="en-US" dirty="0"/>
                        <a:t>May 1, 2014</a:t>
                      </a:r>
                    </a:p>
                  </a:txBody>
                  <a:tcPr marL="137160" marR="137160" marT="137160" marB="137160"/>
                </a:tc>
                <a:extLst>
                  <a:ext uri="{0D108BD9-81ED-4DB2-BD59-A6C34878D82A}">
                    <a16:rowId xmlns:a16="http://schemas.microsoft.com/office/drawing/2014/main" val="3179899116"/>
                  </a:ext>
                </a:extLst>
              </a:tr>
              <a:tr h="370840">
                <a:tc>
                  <a:txBody>
                    <a:bodyPr/>
                    <a:lstStyle/>
                    <a:p>
                      <a:r>
                        <a:rPr lang="en-US" dirty="0"/>
                        <a:t>Alma Go-Live</a:t>
                      </a:r>
                    </a:p>
                  </a:txBody>
                  <a:tcPr marL="137160" marR="137160" marT="137160" marB="137160"/>
                </a:tc>
                <a:tc>
                  <a:txBody>
                    <a:bodyPr/>
                    <a:lstStyle/>
                    <a:p>
                      <a:r>
                        <a:rPr lang="en-US" dirty="0"/>
                        <a:t>May 27, 2014</a:t>
                      </a:r>
                    </a:p>
                  </a:txBody>
                  <a:tcPr marL="137160" marR="137160" marT="137160" marB="137160"/>
                </a:tc>
                <a:extLst>
                  <a:ext uri="{0D108BD9-81ED-4DB2-BD59-A6C34878D82A}">
                    <a16:rowId xmlns:a16="http://schemas.microsoft.com/office/drawing/2014/main" val="893954627"/>
                  </a:ext>
                </a:extLst>
              </a:tr>
              <a:tr h="370840">
                <a:tc>
                  <a:txBody>
                    <a:bodyPr/>
                    <a:lstStyle/>
                    <a:p>
                      <a:r>
                        <a:rPr lang="en-US" dirty="0"/>
                        <a:t>Patron</a:t>
                      </a:r>
                      <a:r>
                        <a:rPr lang="en-US" baseline="0" dirty="0"/>
                        <a:t> data profiling complete</a:t>
                      </a:r>
                      <a:endParaRPr lang="en-US" dirty="0"/>
                    </a:p>
                  </a:txBody>
                  <a:tcPr marL="137160" marR="137160" marT="137160" marB="137160"/>
                </a:tc>
                <a:tc>
                  <a:txBody>
                    <a:bodyPr/>
                    <a:lstStyle/>
                    <a:p>
                      <a:r>
                        <a:rPr lang="en-US" dirty="0"/>
                        <a:t>June 9, 2014</a:t>
                      </a:r>
                    </a:p>
                  </a:txBody>
                  <a:tcPr marL="137160" marR="137160" marT="137160" marB="137160"/>
                </a:tc>
                <a:extLst>
                  <a:ext uri="{0D108BD9-81ED-4DB2-BD59-A6C34878D82A}">
                    <a16:rowId xmlns:a16="http://schemas.microsoft.com/office/drawing/2014/main" val="719469521"/>
                  </a:ext>
                </a:extLst>
              </a:tr>
              <a:tr h="370840">
                <a:tc>
                  <a:txBody>
                    <a:bodyPr/>
                    <a:lstStyle/>
                    <a:p>
                      <a:r>
                        <a:rPr lang="en-US" dirty="0"/>
                        <a:t>Bib/Item data profiling</a:t>
                      </a:r>
                      <a:r>
                        <a:rPr lang="en-US" baseline="0" dirty="0"/>
                        <a:t> complete</a:t>
                      </a:r>
                      <a:endParaRPr lang="en-US" dirty="0"/>
                    </a:p>
                  </a:txBody>
                  <a:tcPr marL="137160" marR="137160" marT="137160" marB="137160"/>
                </a:tc>
                <a:tc>
                  <a:txBody>
                    <a:bodyPr/>
                    <a:lstStyle/>
                    <a:p>
                      <a:r>
                        <a:rPr lang="en-US" dirty="0"/>
                        <a:t>July 3, 2014</a:t>
                      </a:r>
                    </a:p>
                  </a:txBody>
                  <a:tcPr marL="137160" marR="137160" marT="137160" marB="137160"/>
                </a:tc>
                <a:extLst>
                  <a:ext uri="{0D108BD9-81ED-4DB2-BD59-A6C34878D82A}">
                    <a16:rowId xmlns:a16="http://schemas.microsoft.com/office/drawing/2014/main" val="821969227"/>
                  </a:ext>
                </a:extLst>
              </a:tr>
              <a:tr h="370840">
                <a:tc>
                  <a:txBody>
                    <a:bodyPr/>
                    <a:lstStyle/>
                    <a:p>
                      <a:r>
                        <a:rPr lang="en-US" dirty="0"/>
                        <a:t>Projected Go-Live</a:t>
                      </a:r>
                    </a:p>
                  </a:txBody>
                  <a:tcPr marL="137160" marR="137160" marT="137160" marB="137160"/>
                </a:tc>
                <a:tc>
                  <a:txBody>
                    <a:bodyPr/>
                    <a:lstStyle/>
                    <a:p>
                      <a:r>
                        <a:rPr lang="en-US" dirty="0"/>
                        <a:t>July 22, 2014</a:t>
                      </a:r>
                    </a:p>
                  </a:txBody>
                  <a:tcPr marL="137160" marR="137160" marT="137160" marB="137160"/>
                </a:tc>
                <a:extLst>
                  <a:ext uri="{0D108BD9-81ED-4DB2-BD59-A6C34878D82A}">
                    <a16:rowId xmlns:a16="http://schemas.microsoft.com/office/drawing/2014/main" val="620751816"/>
                  </a:ext>
                </a:extLst>
              </a:tr>
              <a:tr h="370840">
                <a:tc>
                  <a:txBody>
                    <a:bodyPr/>
                    <a:lstStyle/>
                    <a:p>
                      <a:r>
                        <a:rPr lang="en-US" dirty="0"/>
                        <a:t>Go-Live, Actual</a:t>
                      </a:r>
                    </a:p>
                  </a:txBody>
                  <a:tcPr marL="137160" marR="137160" marT="137160" marB="137160"/>
                </a:tc>
                <a:tc>
                  <a:txBody>
                    <a:bodyPr/>
                    <a:lstStyle/>
                    <a:p>
                      <a:r>
                        <a:rPr lang="en-US" dirty="0"/>
                        <a:t>October</a:t>
                      </a:r>
                      <a:r>
                        <a:rPr lang="en-US" baseline="0" dirty="0"/>
                        <a:t> 21, 2014</a:t>
                      </a:r>
                      <a:endParaRPr lang="en-US" dirty="0"/>
                    </a:p>
                  </a:txBody>
                  <a:tcPr marL="137160" marR="137160" marT="137160" marB="137160"/>
                </a:tc>
                <a:extLst>
                  <a:ext uri="{0D108BD9-81ED-4DB2-BD59-A6C34878D82A}">
                    <a16:rowId xmlns:a16="http://schemas.microsoft.com/office/drawing/2014/main" val="4066875756"/>
                  </a:ext>
                </a:extLst>
              </a:tr>
            </a:tbl>
          </a:graphicData>
        </a:graphic>
      </p:graphicFrame>
    </p:spTree>
    <p:extLst>
      <p:ext uri="{BB962C8B-B14F-4D97-AF65-F5344CB8AC3E}">
        <p14:creationId xmlns:p14="http://schemas.microsoft.com/office/powerpoint/2010/main" val="2042806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Challenges</a:t>
            </a:r>
          </a:p>
        </p:txBody>
      </p:sp>
      <p:sp>
        <p:nvSpPr>
          <p:cNvPr id="3" name="Content Placeholder 2"/>
          <p:cNvSpPr>
            <a:spLocks noGrp="1"/>
          </p:cNvSpPr>
          <p:nvPr>
            <p:ph idx="1"/>
          </p:nvPr>
        </p:nvSpPr>
        <p:spPr/>
        <p:txBody>
          <a:bodyPr>
            <a:normAutofit fontScale="92500" lnSpcReduction="20000"/>
          </a:bodyPr>
          <a:lstStyle/>
          <a:p>
            <a:r>
              <a:rPr lang="en-US" dirty="0"/>
              <a:t>Site name translation: 01CALS_USM </a:t>
            </a:r>
            <a:r>
              <a:rPr lang="en-US" sz="1800" dirty="0">
                <a:sym typeface="Wingdings 3" panose="05040102010807070707" pitchFamily="18" charset="2"/>
              </a:rPr>
              <a:t></a:t>
            </a:r>
            <a:r>
              <a:rPr lang="en-US" dirty="0">
                <a:sym typeface="Wingdings 3" panose="05040102010807070707" pitchFamily="18" charset="2"/>
              </a:rPr>
              <a:t> </a:t>
            </a:r>
            <a:r>
              <a:rPr lang="en-US" dirty="0"/>
              <a:t>8cssm</a:t>
            </a:r>
          </a:p>
          <a:p>
            <a:endParaRPr lang="en-US" dirty="0"/>
          </a:p>
          <a:p>
            <a:r>
              <a:rPr lang="en-US" dirty="0"/>
              <a:t>NCIP messaging </a:t>
            </a:r>
          </a:p>
          <a:p>
            <a:endParaRPr lang="en-US" dirty="0"/>
          </a:p>
          <a:p>
            <a:r>
              <a:rPr lang="en-US" dirty="0"/>
              <a:t>Data export</a:t>
            </a:r>
          </a:p>
          <a:p>
            <a:endParaRPr lang="en-US" dirty="0"/>
          </a:p>
          <a:p>
            <a:r>
              <a:rPr lang="en-US" dirty="0"/>
              <a:t>Order records and patron records </a:t>
            </a:r>
          </a:p>
          <a:p>
            <a:endParaRPr lang="en-US" dirty="0"/>
          </a:p>
          <a:p>
            <a:r>
              <a:rPr lang="en-US" dirty="0"/>
              <a:t>Mapping holding record fields</a:t>
            </a:r>
          </a:p>
          <a:p>
            <a:endParaRPr lang="en-US" dirty="0"/>
          </a:p>
        </p:txBody>
      </p:sp>
    </p:spTree>
    <p:extLst>
      <p:ext uri="{BB962C8B-B14F-4D97-AF65-F5344CB8AC3E}">
        <p14:creationId xmlns:p14="http://schemas.microsoft.com/office/powerpoint/2010/main" val="2026107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Successful Integrations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Automation of daily new and updated bib/item synchronization</a:t>
            </a:r>
          </a:p>
          <a:p>
            <a:endParaRPr lang="en-US" dirty="0"/>
          </a:p>
          <a:p>
            <a:pPr marL="0" indent="0">
              <a:buNone/>
            </a:pPr>
            <a:r>
              <a:rPr lang="en-US" dirty="0"/>
              <a:t>Automation of daily patron record load</a:t>
            </a:r>
          </a:p>
          <a:p>
            <a:pPr marL="0" indent="0">
              <a:buNone/>
            </a:pPr>
            <a:endParaRPr lang="en-US" dirty="0"/>
          </a:p>
          <a:p>
            <a:pPr marL="0" indent="0">
              <a:buNone/>
            </a:pPr>
            <a:r>
              <a:rPr lang="en-US" dirty="0"/>
              <a:t>Automated creation of records for Circuit items loaned to CSUSM patrons (NCIP)</a:t>
            </a:r>
          </a:p>
          <a:p>
            <a:pPr marL="0" indent="0">
              <a:buNone/>
            </a:pPr>
            <a:endParaRPr lang="en-US" dirty="0"/>
          </a:p>
          <a:p>
            <a:pPr marL="0" indent="0">
              <a:buNone/>
            </a:pPr>
            <a:r>
              <a:rPr lang="en-US" dirty="0"/>
              <a:t>Verification of CSUSM patron status (NCIP)</a:t>
            </a:r>
          </a:p>
          <a:p>
            <a:pPr marL="0" indent="0">
              <a:buNone/>
            </a:pPr>
            <a:endParaRPr lang="en-US" dirty="0"/>
          </a:p>
          <a:p>
            <a:pPr marL="0" indent="0">
              <a:buNone/>
            </a:pPr>
            <a:r>
              <a:rPr lang="en-US" dirty="0"/>
              <a:t>Item status update in DCB </a:t>
            </a:r>
            <a:r>
              <a:rPr lang="en-US"/>
              <a:t>processed by </a:t>
            </a:r>
            <a:r>
              <a:rPr lang="en-US" dirty="0"/>
              <a:t>Alma (NCIP, partial)</a:t>
            </a:r>
          </a:p>
        </p:txBody>
      </p:sp>
    </p:spTree>
    <p:extLst>
      <p:ext uri="{BB962C8B-B14F-4D97-AF65-F5344CB8AC3E}">
        <p14:creationId xmlns:p14="http://schemas.microsoft.com/office/powerpoint/2010/main" val="3126655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Ongoing Challenges</a:t>
            </a:r>
          </a:p>
        </p:txBody>
      </p:sp>
      <p:sp>
        <p:nvSpPr>
          <p:cNvPr id="3" name="Content Placeholder 2"/>
          <p:cNvSpPr>
            <a:spLocks noGrp="1"/>
          </p:cNvSpPr>
          <p:nvPr>
            <p:ph idx="1"/>
          </p:nvPr>
        </p:nvSpPr>
        <p:spPr/>
        <p:txBody>
          <a:bodyPr>
            <a:normAutofit/>
          </a:bodyPr>
          <a:lstStyle/>
          <a:p>
            <a:pPr marL="0" indent="0">
              <a:buNone/>
            </a:pPr>
            <a:r>
              <a:rPr lang="en-US" dirty="0"/>
              <a:t>CSUSM users not able to renew Circuit items online</a:t>
            </a:r>
          </a:p>
          <a:p>
            <a:pPr marL="0" indent="0">
              <a:buNone/>
            </a:pPr>
            <a:endParaRPr lang="en-US" dirty="0"/>
          </a:p>
          <a:p>
            <a:pPr marL="0" indent="0">
              <a:buNone/>
            </a:pPr>
            <a:r>
              <a:rPr lang="en-US" dirty="0"/>
              <a:t>CSUSM staff must perform item circulation updates in two systems</a:t>
            </a:r>
          </a:p>
          <a:p>
            <a:pPr marL="0" indent="0">
              <a:buNone/>
            </a:pPr>
            <a:endParaRPr lang="en-US" dirty="0"/>
          </a:p>
          <a:p>
            <a:pPr marL="0" indent="0">
              <a:buNone/>
            </a:pPr>
            <a:r>
              <a:rPr lang="en-US" dirty="0"/>
              <a:t>Item availability/status updates are delayed </a:t>
            </a:r>
          </a:p>
          <a:p>
            <a:pPr marL="0" indent="0">
              <a:buNone/>
            </a:pPr>
            <a:endParaRPr lang="en-US" dirty="0"/>
          </a:p>
          <a:p>
            <a:pPr marL="0" indent="0">
              <a:buNone/>
            </a:pPr>
            <a:r>
              <a:rPr lang="en-US" dirty="0"/>
              <a:t>Manual process required for removing deleted bib/item records from DCB</a:t>
            </a:r>
          </a:p>
        </p:txBody>
      </p:sp>
    </p:spTree>
    <p:extLst>
      <p:ext uri="{BB962C8B-B14F-4D97-AF65-F5344CB8AC3E}">
        <p14:creationId xmlns:p14="http://schemas.microsoft.com/office/powerpoint/2010/main" val="158169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22393384"/>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625</TotalTime>
  <Words>395</Words>
  <Application>Microsoft Office PowerPoint</Application>
  <PresentationFormat>Widescreen</PresentationFormat>
  <Paragraphs>100</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Wingdings 3</vt:lpstr>
      <vt:lpstr>Retrospect</vt:lpstr>
      <vt:lpstr>Alma and INN-Reach Integration at CSUSM</vt:lpstr>
      <vt:lpstr>Outline</vt:lpstr>
      <vt:lpstr>Overview</vt:lpstr>
      <vt:lpstr>Project Goals</vt:lpstr>
      <vt:lpstr>Implementation Timeline</vt:lpstr>
      <vt:lpstr>Implementation Challenges</vt:lpstr>
      <vt:lpstr>Successful Integrations</vt:lpstr>
      <vt:lpstr>Ongoing Challenges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Alma and INN-Reach Integration at CSUSM</dc:title>
  <dc:creator>Ian Chan</dc:creator>
  <cp:lastModifiedBy>Ian Chan</cp:lastModifiedBy>
  <cp:revision>23</cp:revision>
  <dcterms:created xsi:type="dcterms:W3CDTF">2016-07-25T15:21:12Z</dcterms:created>
  <dcterms:modified xsi:type="dcterms:W3CDTF">2016-09-08T18:06:27Z</dcterms:modified>
</cp:coreProperties>
</file>