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7"/>
  </p:notesMasterIdLst>
  <p:sldIdLst>
    <p:sldId id="377" r:id="rId5"/>
    <p:sldId id="399" r:id="rId6"/>
    <p:sldId id="407" r:id="rId7"/>
    <p:sldId id="400" r:id="rId8"/>
    <p:sldId id="403" r:id="rId9"/>
    <p:sldId id="404" r:id="rId10"/>
    <p:sldId id="405" r:id="rId11"/>
    <p:sldId id="406" r:id="rId12"/>
    <p:sldId id="402" r:id="rId13"/>
    <p:sldId id="401" r:id="rId14"/>
    <p:sldId id="390" r:id="rId15"/>
    <p:sldId id="40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19" autoAdjust="0"/>
  </p:normalViewPr>
  <p:slideViewPr>
    <p:cSldViewPr snapToGrid="0">
      <p:cViewPr varScale="1">
        <p:scale>
          <a:sx n="86" d="100"/>
          <a:sy n="86" d="100"/>
        </p:scale>
        <p:origin x="5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D9718-6454-458F-A2CA-99A801AA3E0D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34D1D-A19E-415B-90F7-1DB44E987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2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9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1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0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su-sfsu.primo.exlibrisgroup.com/discovery/search?query=any,contains,%22Retrotransposons%20at%20Drosophila%20telomeres:%20Host%20domestication%20of%20a%20selfish%20element%20for%20the%20maintenance%20of%20genome%20integrity%22&amp;tab=Everything&amp;search_scope=Everything_Test&amp;vid=01CALS_SFR:01CALS_SFR&amp;lang=en&amp;offset=0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su-un.primo.exlibrisgroup.com/discovery/search?query=any,contains,Retrotransposons%20at%20Drosophila%20telomeres:%20Host%20domestication%20of%20a%20selfish%20element%20for%20the%20maintenance%20of%20genome%20integrity&amp;tab=LibraryCatalog&amp;search_scope=MyInst_and_CI&amp;vid=01CALS_UNO:01CALS_UNO&amp;lang=en&amp;offset=0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su-sfsu.primo.exlibrisgroup.com/discovery/openurl?institution=01CALS_SFR&amp;vid=01CALS_SFR:01CALS_SFR&amp;volume=78&amp;date=20210901&amp;issn=10543139&amp;issue=6&amp;au=Anderson,%20Emory%20D&amp;rft_id=info:doi%2F10.1093%2Ficesjms%2Ffsab091&amp;isbn=&amp;genre=article&amp;spage=2150&amp;title=ICES%20Journal%20of%20Marine%20Science%20%2F%20Journal%20du%20Conseil&amp;atitle=Sidney%20Holt%27s%20legacy%20lives%20on%20in%20fisheries%20science.&amp;sid=EBSCO:Academic%20Search%20Complete:1527690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634946"/>
            <a:ext cx="3690257" cy="1450757"/>
          </a:xfrm>
        </p:spPr>
        <p:txBody>
          <a:bodyPr>
            <a:normAutofit/>
          </a:bodyPr>
          <a:lstStyle/>
          <a:p>
            <a:r>
              <a:rPr lang="en-US" sz="4400" dirty="0"/>
              <a:t>Having full text from other DBs</a:t>
            </a:r>
            <a:endParaRPr lang="en-US" sz="43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 fontScale="85000" lnSpcReduction="10000"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r>
              <a:rPr lang="en-US" sz="1800" dirty="0"/>
              <a:t>e.g. Retrotransposons at Drosophila telomeres: Host domestication of a selfish element for the maintenance of genome integrity</a:t>
            </a:r>
          </a:p>
          <a:p>
            <a:pPr marL="45714" lvl="1" indent="0">
              <a:spcBef>
                <a:spcPts val="1000"/>
              </a:spcBef>
              <a:buNone/>
            </a:pPr>
            <a:r>
              <a:rPr lang="en-US" sz="1800" dirty="0">
                <a:hlinkClick r:id="rId2"/>
              </a:rPr>
              <a:t>https://csu-sfsu.primo.exlibrisgroup.com/discovery/search?query=any,contains,%22Retrotransposons%20at%20Drosophila%20telomeres:%20Host%20domestication%20of%20a%20selfish%20element%20for%20the%20maintenance%20of%20genome%20integrity%22&amp;tab=Everything&amp;search_scope=Everything_Test&amp;vid=01CALS_SFR:01CALS_SFR&amp;lang=en&amp;offset=0</a:t>
            </a:r>
            <a:endParaRPr lang="en-US" sz="1800" dirty="0"/>
          </a:p>
          <a:p>
            <a:pPr marL="45714" lvl="1" indent="0">
              <a:spcBef>
                <a:spcPts val="1000"/>
              </a:spcBef>
              <a:buNone/>
            </a:pPr>
            <a:endParaRPr lang="en-US" sz="1800" dirty="0"/>
          </a:p>
          <a:p>
            <a:pPr marL="45714" lvl="1" indent="0">
              <a:spcBef>
                <a:spcPts val="1000"/>
              </a:spcBef>
              <a:buNone/>
            </a:pPr>
            <a:endParaRPr lang="en-US" sz="1800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A0E39B-F01A-479F-96F0-B1B620513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395" y="677969"/>
            <a:ext cx="7213723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99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634946"/>
            <a:ext cx="3690257" cy="1450757"/>
          </a:xfrm>
        </p:spPr>
        <p:txBody>
          <a:bodyPr>
            <a:normAutofit/>
          </a:bodyPr>
          <a:lstStyle/>
          <a:p>
            <a:r>
              <a:rPr lang="en-US" sz="4400" dirty="0"/>
              <a:t>No full text from other DBs</a:t>
            </a:r>
            <a:endParaRPr lang="en-US" sz="43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pPr marL="45714" lvl="1" indent="0">
              <a:spcBef>
                <a:spcPts val="1000"/>
              </a:spcBef>
              <a:buNone/>
            </a:pPr>
            <a:endParaRPr lang="en-US" sz="1800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479C76-9CAE-4288-A17E-E06D01B43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515" y="479393"/>
            <a:ext cx="6821260" cy="520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90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Display Logic Rules</a:t>
            </a:r>
            <a:endParaRPr lang="en-US" sz="5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91D03E-CCB9-49D1-A393-6D8B5B8FD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7" y="3014662"/>
            <a:ext cx="922972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137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667DF5-4AF7-413C-AC01-A8DF0AB84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243" y="1890944"/>
            <a:ext cx="9331513" cy="371086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B6105-D3D3-4972-88D0-ED97D3A11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807867"/>
            <a:ext cx="10836570" cy="834501"/>
          </a:xfrm>
        </p:spPr>
        <p:txBody>
          <a:bodyPr>
            <a:normAutofit fontScale="77500" lnSpcReduction="20000"/>
          </a:bodyPr>
          <a:lstStyle/>
          <a:p>
            <a:pPr marL="45714" lvl="1" indent="0">
              <a:spcBef>
                <a:spcPts val="1000"/>
              </a:spcBef>
              <a:buNone/>
            </a:pPr>
            <a:r>
              <a:rPr lang="en-US" dirty="0"/>
              <a:t>   </a:t>
            </a:r>
            <a:r>
              <a:rPr lang="en-US" dirty="0">
                <a:hlinkClick r:id="rId3"/>
              </a:rPr>
              <a:t>https://csu-un.primo.exlibrisgroup.com/discovery/search?query=any,contains,Retrotransposons%20at%20Drosophila%20telomeres:%20Host%20domestication%20of%20a%20selfish%20element%20for%20the%20maintenance%20of%20genome%20integrity&amp;tab=LibraryCatalog&amp;search_scope=MyInst_and_CI&amp;vid=01CALS_UNO:01CALS_UNO&amp;lang=en&amp;offset=0</a:t>
            </a:r>
            <a:endParaRPr lang="en-US" dirty="0"/>
          </a:p>
          <a:p>
            <a:pPr marL="45714" lvl="1" indent="0">
              <a:spcBef>
                <a:spcPts val="10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8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634946"/>
            <a:ext cx="3690257" cy="1450757"/>
          </a:xfrm>
        </p:spPr>
        <p:txBody>
          <a:bodyPr>
            <a:normAutofit/>
          </a:bodyPr>
          <a:lstStyle/>
          <a:p>
            <a:r>
              <a:rPr lang="en-US" sz="4400" dirty="0"/>
              <a:t>No full text from other DBs</a:t>
            </a:r>
            <a:endParaRPr lang="en-US" sz="43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 fontScale="85000" lnSpcReduction="20000"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r>
              <a:rPr lang="en-US" sz="1800" dirty="0"/>
              <a:t>e.g. Sidney Holt’s legacy lives on in fisheries science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https://csu-sfsu.primo.exlibrisgroup.com/discovery/openurl?institution=01CALS_SFR&amp;vid=01CALS_SFR:01CALS_SFR&amp;volume=78&amp;date=20210901&amp;issn=10543139&amp;issue=6&amp;au=Anderson,%20Emory%20D&amp;rft_id=info:doi%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  <a:hlinkClick r:id="rId2"/>
              </a:rPr>
              <a:t>2F10.1093%2Ficesjms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%2Ffsab091&amp;isbn=&amp;genre=article&amp;spage=2150&amp;title=ICES%20Journal%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  <a:hlinkClick r:id="rId2"/>
              </a:rPr>
              <a:t>20of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%20Marine%20Science%20%2F%20Journal%20du%20Conseil&amp;atitle=Sidney%20Holt%27s%20legacy%20lives%20on%20in%20fisheries%20science.&amp;sid=EBSCO:Academic%20Search%20Complete:152769017</a:t>
            </a:r>
            <a:endParaRPr lang="en-US" sz="1800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D0FD3F-AD54-4D99-B07F-8B422DB22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050" y="800100"/>
            <a:ext cx="716280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667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58B993-8F65-4806-A178-20573BEE5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97" y="96944"/>
            <a:ext cx="5060878" cy="5772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CEFFAA-38D6-4D5F-9AC4-B07DA187B5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1725" y="1"/>
            <a:ext cx="5368018" cy="5869094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1FCACE9D-7E48-4E47-9891-3202D669B821}"/>
              </a:ext>
            </a:extLst>
          </p:cNvPr>
          <p:cNvSpPr/>
          <p:nvPr/>
        </p:nvSpPr>
        <p:spPr>
          <a:xfrm>
            <a:off x="5781675" y="3429000"/>
            <a:ext cx="400050" cy="390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6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8" y="634946"/>
            <a:ext cx="3367768" cy="1450757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Having full text from other DBs</a:t>
            </a:r>
            <a:endParaRPr lang="en-US" sz="43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pPr marL="45714" lvl="1" indent="0">
              <a:spcBef>
                <a:spcPts val="1000"/>
              </a:spcBef>
              <a:buNone/>
            </a:pPr>
            <a:r>
              <a:rPr lang="en-US" dirty="0"/>
              <a:t>http://oadoi.org/{rft.doi}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E18C14-055A-4E46-98FA-CBD6CBCDA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6" y="762000"/>
            <a:ext cx="7134223" cy="4953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CCDDFC-771B-4F3F-8D0C-A4C05A622E51}"/>
              </a:ext>
            </a:extLst>
          </p:cNvPr>
          <p:cNvSpPr txBox="1">
            <a:spLocks/>
          </p:cNvSpPr>
          <p:nvPr/>
        </p:nvSpPr>
        <p:spPr>
          <a:xfrm>
            <a:off x="794657" y="2559836"/>
            <a:ext cx="3690257" cy="34616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4" lvl="1" indent="0">
              <a:spcBef>
                <a:spcPts val="1000"/>
              </a:spcBef>
              <a:buFont typeface="Calibri" pitchFamily="34" charset="0"/>
              <a:buNone/>
            </a:pPr>
            <a:endParaRPr lang="en-US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1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634946"/>
            <a:ext cx="3690257" cy="1450757"/>
          </a:xfrm>
        </p:spPr>
        <p:txBody>
          <a:bodyPr>
            <a:normAutofit/>
          </a:bodyPr>
          <a:lstStyle/>
          <a:p>
            <a:r>
              <a:rPr lang="en-US" sz="4400" dirty="0"/>
              <a:t>Having full text from other DBs</a:t>
            </a:r>
            <a:endParaRPr lang="en-US" sz="43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8800FE-D75F-4286-9B65-D6DBE554A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514" y="514350"/>
            <a:ext cx="6821261" cy="535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15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F6D742-558D-48F6-B9A0-83273922C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91" y="286603"/>
            <a:ext cx="8682283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77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B9D599-F71E-41E3-A6D3-F8558B74E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1" y="277078"/>
            <a:ext cx="9978118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168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A7745B-0202-4FED-83F8-6DF1DF59F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29" y="401744"/>
            <a:ext cx="10277475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09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8" y="634946"/>
            <a:ext cx="3192896" cy="1450757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No full text from other DBs</a:t>
            </a:r>
            <a:endParaRPr lang="en-US" sz="43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/>
          </a:bodyPr>
          <a:lstStyle/>
          <a:p>
            <a:pPr marL="228594" lvl="1">
              <a:spcBef>
                <a:spcPts val="1000"/>
              </a:spcBef>
            </a:pPr>
            <a:endParaRPr lang="en-US" dirty="0"/>
          </a:p>
          <a:p>
            <a:pPr marL="228594" lvl="1">
              <a:spcBef>
                <a:spcPts val="1000"/>
              </a:spcBef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EDA616-3177-4B61-B70D-FC1BDC5B6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517" y="998374"/>
            <a:ext cx="7588732" cy="4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8142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541"/>
      </a:dk2>
      <a:lt2>
        <a:srgbClr val="E2E5E8"/>
      </a:lt2>
      <a:accent1>
        <a:srgbClr val="E88B33"/>
      </a:accent1>
      <a:accent2>
        <a:srgbClr val="AEA33A"/>
      </a:accent2>
      <a:accent3>
        <a:srgbClr val="8CAB4A"/>
      </a:accent3>
      <a:accent4>
        <a:srgbClr val="57B636"/>
      </a:accent4>
      <a:accent5>
        <a:srgbClr val="2EBA43"/>
      </a:accent5>
      <a:accent6>
        <a:srgbClr val="33B67D"/>
      </a:accent6>
      <a:hlink>
        <a:srgbClr val="5F84A8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{2488E110-B7BB-4664-AC6F-6D8203BD8C65}tf11437505_win32</Template>
  <TotalTime>2032</TotalTime>
  <Words>376</Words>
  <Application>Microsoft Office PowerPoint</Application>
  <PresentationFormat>Widescreen</PresentationFormat>
  <Paragraphs>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Georgia Pro Cond Light</vt:lpstr>
      <vt:lpstr>Speak Pro</vt:lpstr>
      <vt:lpstr>RetrospectVTI</vt:lpstr>
      <vt:lpstr>Having full text from other DBs</vt:lpstr>
      <vt:lpstr>No full text from other DBs</vt:lpstr>
      <vt:lpstr>PowerPoint Presentation</vt:lpstr>
      <vt:lpstr>Having full text from other DBs</vt:lpstr>
      <vt:lpstr>Having full text from other DBs</vt:lpstr>
      <vt:lpstr>PowerPoint Presentation</vt:lpstr>
      <vt:lpstr>PowerPoint Presentation</vt:lpstr>
      <vt:lpstr>PowerPoint Presentation</vt:lpstr>
      <vt:lpstr>No full text from other DBs</vt:lpstr>
      <vt:lpstr>No full text from other DBs</vt:lpstr>
      <vt:lpstr>Display Logic Rules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Expanding and Managing Electronic Resources During the COVID-19 Crisis by Collaborating with External Organizations </dc:title>
  <dc:creator>Ya Wang</dc:creator>
  <cp:lastModifiedBy>Ya Wang</cp:lastModifiedBy>
  <cp:revision>132</cp:revision>
  <dcterms:created xsi:type="dcterms:W3CDTF">2021-02-23T04:19:20Z</dcterms:created>
  <dcterms:modified xsi:type="dcterms:W3CDTF">2021-10-08T21:05:11Z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