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7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8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9.xml" ContentType="application/vnd.openxmlformats-officedocument.presentationml.notesSl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10.xml" ContentType="application/vnd.openxmlformats-officedocument.presentationml.notesSl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11.xml" ContentType="application/vnd.openxmlformats-officedocument.presentationml.notesSl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notesSlides/notesSlide12.xml" ContentType="application/vnd.openxmlformats-officedocument.presentationml.notesSlid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notesSlides/notesSlide13.xml" ContentType="application/vnd.openxmlformats-officedocument.presentationml.notesSl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notesSlides/notesSlide14.xml" ContentType="application/vnd.openxmlformats-officedocument.presentationml.notesSlid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notesSlides/notesSlide15.xml" ContentType="application/vnd.openxmlformats-officedocument.presentationml.notesSlid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notesSlides/notesSlide18.xml" ContentType="application/vnd.openxmlformats-officedocument.presentationml.notesSlid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notesSlides/notesSlide19.xml" ContentType="application/vnd.openxmlformats-officedocument.presentationml.notesSlid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notesSlides/notesSlide20.xml" ContentType="application/vnd.openxmlformats-officedocument.presentationml.notesSlid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handoutMasterIdLst>
    <p:handoutMasterId r:id="rId52"/>
  </p:handoutMasterIdLst>
  <p:sldIdLst>
    <p:sldId id="256" r:id="rId2"/>
    <p:sldId id="283" r:id="rId3"/>
    <p:sldId id="284" r:id="rId4"/>
    <p:sldId id="285" r:id="rId5"/>
    <p:sldId id="286" r:id="rId6"/>
    <p:sldId id="287" r:id="rId7"/>
    <p:sldId id="288" r:id="rId8"/>
    <p:sldId id="289" r:id="rId9"/>
    <p:sldId id="291" r:id="rId10"/>
    <p:sldId id="307" r:id="rId11"/>
    <p:sldId id="308" r:id="rId12"/>
    <p:sldId id="310" r:id="rId13"/>
    <p:sldId id="290" r:id="rId14"/>
    <p:sldId id="292" r:id="rId15"/>
    <p:sldId id="293" r:id="rId16"/>
    <p:sldId id="296" r:id="rId17"/>
    <p:sldId id="297" r:id="rId18"/>
    <p:sldId id="299" r:id="rId19"/>
    <p:sldId id="300" r:id="rId20"/>
    <p:sldId id="302" r:id="rId21"/>
    <p:sldId id="303" r:id="rId22"/>
    <p:sldId id="304" r:id="rId23"/>
    <p:sldId id="311" r:id="rId24"/>
    <p:sldId id="305" r:id="rId25"/>
    <p:sldId id="312" r:id="rId26"/>
    <p:sldId id="301" r:id="rId27"/>
    <p:sldId id="257" r:id="rId28"/>
    <p:sldId id="268" r:id="rId29"/>
    <p:sldId id="269" r:id="rId30"/>
    <p:sldId id="258" r:id="rId31"/>
    <p:sldId id="270" r:id="rId32"/>
    <p:sldId id="259" r:id="rId33"/>
    <p:sldId id="271" r:id="rId34"/>
    <p:sldId id="260" r:id="rId35"/>
    <p:sldId id="272" r:id="rId36"/>
    <p:sldId id="261" r:id="rId37"/>
    <p:sldId id="273" r:id="rId38"/>
    <p:sldId id="262" r:id="rId39"/>
    <p:sldId id="275" r:id="rId40"/>
    <p:sldId id="263" r:id="rId41"/>
    <p:sldId id="276" r:id="rId42"/>
    <p:sldId id="264" r:id="rId43"/>
    <p:sldId id="277" r:id="rId44"/>
    <p:sldId id="265" r:id="rId45"/>
    <p:sldId id="281" r:id="rId46"/>
    <p:sldId id="266" r:id="rId47"/>
    <p:sldId id="280" r:id="rId48"/>
    <p:sldId id="274" r:id="rId49"/>
    <p:sldId id="306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4A5C7DE-B616-654B-373F-3709955CC69F}" v="10" dt="2018-08-19T17:13:30.59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3306" autoAdjust="0"/>
    <p:restoredTop sz="50088"/>
  </p:normalViewPr>
  <p:slideViewPr>
    <p:cSldViewPr snapToGrid="0">
      <p:cViewPr varScale="1">
        <p:scale>
          <a:sx n="41" d="100"/>
          <a:sy n="41" d="100"/>
        </p:scale>
        <p:origin x="1656" y="17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4" d="100"/>
          <a:sy n="74" d="100"/>
        </p:scale>
        <p:origin x="3376" y="1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microsoft.com/office/2015/10/relationships/revisionInfo" Target="revisionInfo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1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2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7.xlsx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8.xlsx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Fullerton</c:v>
                </c:pt>
              </c:strCache>
            </c:strRef>
          </c:tx>
          <c:dPt>
            <c:idx val="0"/>
            <c:bubble3D val="0"/>
            <c:spPr>
              <a:solidFill>
                <a:prstClr val="black"/>
              </a:solidFill>
              <a:ln w="19050">
                <a:solidFill>
                  <a:prstClr val="black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B6B-904C-B988-48D2F1645992}"/>
              </c:ext>
            </c:extLst>
          </c:dPt>
          <c:dPt>
            <c:idx val="1"/>
            <c:bubble3D val="0"/>
            <c:spPr>
              <a:solidFill>
                <a:prstClr val="white"/>
              </a:solidFill>
              <a:ln w="19050">
                <a:solidFill>
                  <a:prstClr val="black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B6B-904C-B988-48D2F1645992}"/>
              </c:ext>
            </c:extLst>
          </c:dPt>
          <c:dPt>
            <c:idx val="2"/>
            <c:bubble3D val="0"/>
            <c:spPr>
              <a:pattFill prst="pct50">
                <a:fgClr>
                  <a:prstClr val="black"/>
                </a:fgClr>
                <a:bgClr>
                  <a:prstClr val="white"/>
                </a:bgClr>
              </a:pattFill>
              <a:ln w="19050">
                <a:solidFill>
                  <a:prstClr val="black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7B6B-904C-B988-48D2F1645992}"/>
              </c:ext>
            </c:extLst>
          </c:dPt>
          <c:dLbls>
            <c:dLbl>
              <c:idx val="0"/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B6B-904C-B988-48D2F1645992}"/>
                </c:ext>
              </c:extLst>
            </c:dLbl>
            <c:spPr>
              <a:solidFill>
                <a:prstClr val="black"/>
              </a:solidFill>
              <a:ln>
                <a:solidFill>
                  <a:prstClr val="black"/>
                </a:solidFill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Yes</c:v>
                </c:pt>
                <c:pt idx="1">
                  <c:v>No</c:v>
                </c:pt>
                <c:pt idx="2">
                  <c:v>I'm Not Sure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7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B6B-904C-B988-48D2F164599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AnimalFarm!$B$12</c:f>
              <c:strCache>
                <c:ptCount val="1"/>
                <c:pt idx="0">
                  <c:v>Dominguez Hills</c:v>
                </c:pt>
              </c:strCache>
            </c:strRef>
          </c:tx>
          <c:dPt>
            <c:idx val="0"/>
            <c:bubble3D val="0"/>
            <c:spPr>
              <a:solidFill>
                <a:prstClr val="black"/>
              </a:solidFill>
              <a:ln w="19050">
                <a:solidFill>
                  <a:prstClr val="black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B7E-1B44-9B22-6AA166B6C01B}"/>
              </c:ext>
            </c:extLst>
          </c:dPt>
          <c:dPt>
            <c:idx val="1"/>
            <c:bubble3D val="0"/>
            <c:spPr>
              <a:solidFill>
                <a:prstClr val="white"/>
              </a:solidFill>
              <a:ln w="19050">
                <a:solidFill>
                  <a:prstClr val="black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B7E-1B44-9B22-6AA166B6C01B}"/>
              </c:ext>
            </c:extLst>
          </c:dPt>
          <c:dPt>
            <c:idx val="2"/>
            <c:bubble3D val="0"/>
            <c:spPr>
              <a:pattFill prst="pct50">
                <a:fgClr>
                  <a:prstClr val="black"/>
                </a:fgClr>
                <a:bgClr>
                  <a:prstClr val="white"/>
                </a:bgClr>
              </a:pattFill>
              <a:ln w="19050">
                <a:solidFill>
                  <a:prstClr val="black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B7E-1B44-9B22-6AA166B6C01B}"/>
              </c:ext>
            </c:extLst>
          </c:dPt>
          <c:dLbls>
            <c:dLbl>
              <c:idx val="0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B13102D0-13E6-49F5-B640-D41E89034D8F}" type="PERCENTAGE">
                      <a:rPr lang="en-US" sz="1200">
                        <a:solidFill>
                          <a:schemeClr val="bg1"/>
                        </a:solidFill>
                      </a:rPr>
                      <a:pPr>
                        <a:defRPr sz="1200"/>
                      </a:pPr>
                      <a:t>[PERCENTAGE]</a:t>
                    </a:fld>
                    <a:endParaRPr lang="en-US"/>
                  </a:p>
                </c:rich>
              </c:tx>
              <c:spPr>
                <a:solidFill>
                  <a:prstClr val="black"/>
                </a:solidFill>
                <a:ln>
                  <a:solidFill>
                    <a:prstClr val="black"/>
                  </a:solidFill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AB7E-1B44-9B22-6AA166B6C01B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5797B5D5-1EA7-4CFA-A18E-51B2DE9C084B}" type="PERCENTAGE">
                      <a:rPr lang="en-US" sz="1200">
                        <a:solidFill>
                          <a:schemeClr val="bg1"/>
                        </a:solidFill>
                      </a:rPr>
                      <a:pPr/>
                      <a:t>[PERCENTAGE]</a:t>
                    </a:fld>
                    <a:endParaRPr lang="en-US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AB7E-1B44-9B22-6AA166B6C01B}"/>
                </c:ext>
              </c:extLst>
            </c:dLbl>
            <c:spPr>
              <a:solidFill>
                <a:prstClr val="black"/>
              </a:solidFill>
              <a:ln>
                <a:solidFill>
                  <a:prstClr val="black"/>
                </a:solidFill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AnimalFarm!$A$13:$A$15</c:f>
              <c:strCache>
                <c:ptCount val="3"/>
                <c:pt idx="0">
                  <c:v>Yes</c:v>
                </c:pt>
                <c:pt idx="1">
                  <c:v>No</c:v>
                </c:pt>
                <c:pt idx="2">
                  <c:v>I'm Not Sure</c:v>
                </c:pt>
              </c:strCache>
            </c:strRef>
          </c:cat>
          <c:val>
            <c:numRef>
              <c:f>AnimalFarm!$B$13:$B$15</c:f>
              <c:numCache>
                <c:formatCode>General</c:formatCode>
                <c:ptCount val="3"/>
                <c:pt idx="0">
                  <c:v>6</c:v>
                </c:pt>
                <c:pt idx="2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AB7E-1B44-9B22-6AA166B6C0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33547586039792099"/>
          <c:y val="4.678361342105569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AnimalFarm!$B$23</c:f>
              <c:strCache>
                <c:ptCount val="1"/>
                <c:pt idx="0">
                  <c:v>San Francisco</c:v>
                </c:pt>
              </c:strCache>
            </c:strRef>
          </c:tx>
          <c:dPt>
            <c:idx val="0"/>
            <c:bubble3D val="0"/>
            <c:spPr>
              <a:solidFill>
                <a:prstClr val="black"/>
              </a:solidFill>
              <a:ln w="19050">
                <a:solidFill>
                  <a:prstClr val="black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841-8F48-899A-BF7387ACF332}"/>
              </c:ext>
            </c:extLst>
          </c:dPt>
          <c:dPt>
            <c:idx val="1"/>
            <c:bubble3D val="0"/>
            <c:spPr>
              <a:solidFill>
                <a:prstClr val="white"/>
              </a:solidFill>
              <a:ln w="19050">
                <a:solidFill>
                  <a:prstClr val="black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841-8F48-899A-BF7387ACF332}"/>
              </c:ext>
            </c:extLst>
          </c:dPt>
          <c:dPt>
            <c:idx val="2"/>
            <c:bubble3D val="0"/>
            <c:spPr>
              <a:pattFill prst="pct50">
                <a:fgClr>
                  <a:prstClr val="black"/>
                </a:fgClr>
                <a:bgClr>
                  <a:prstClr val="white"/>
                </a:bgClr>
              </a:pattFill>
              <a:ln w="19050">
                <a:solidFill>
                  <a:prstClr val="black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841-8F48-899A-BF7387ACF332}"/>
              </c:ext>
            </c:extLst>
          </c:dPt>
          <c:dLbls>
            <c:dLbl>
              <c:idx val="2"/>
              <c:tx>
                <c:rich>
                  <a:bodyPr/>
                  <a:lstStyle/>
                  <a:p>
                    <a:fld id="{200351B5-BF48-401D-84D1-E6E9F672EDA3}" type="PERCENTAGE">
                      <a:rPr lang="en-US">
                        <a:solidFill>
                          <a:schemeClr val="accent1">
                            <a:lumMod val="75000"/>
                          </a:schemeClr>
                        </a:solidFill>
                      </a:rPr>
                      <a:pPr/>
                      <a:t>[PERCENTAGE]</a:t>
                    </a:fld>
                    <a:endParaRPr lang="en-US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D841-8F48-899A-BF7387ACF332}"/>
                </c:ext>
              </c:extLst>
            </c:dLbl>
            <c:spPr>
              <a:solidFill>
                <a:prstClr val="black"/>
              </a:solidFill>
              <a:ln>
                <a:solidFill>
                  <a:prstClr val="black"/>
                </a:solidFill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AnimalFarm!$A$24:$A$26</c:f>
              <c:strCache>
                <c:ptCount val="3"/>
                <c:pt idx="0">
                  <c:v>Yes</c:v>
                </c:pt>
                <c:pt idx="1">
                  <c:v>No</c:v>
                </c:pt>
                <c:pt idx="2">
                  <c:v>I'm Not Sure</c:v>
                </c:pt>
              </c:strCache>
            </c:strRef>
          </c:cat>
          <c:val>
            <c:numRef>
              <c:f>AnimalFarm!$B$24:$B$26</c:f>
              <c:numCache>
                <c:formatCode>General</c:formatCode>
                <c:ptCount val="3"/>
                <c:pt idx="0">
                  <c:v>8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D841-8F48-899A-BF7387ACF33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4317563429571298"/>
          <c:y val="0.429316127150773"/>
          <c:w val="0.24496965424641201"/>
          <c:h val="0.3383481437588339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AnimalFarm!$B$34</c:f>
              <c:strCache>
                <c:ptCount val="1"/>
                <c:pt idx="0">
                  <c:v>Sonoma</c:v>
                </c:pt>
              </c:strCache>
            </c:strRef>
          </c:tx>
          <c:dPt>
            <c:idx val="0"/>
            <c:bubble3D val="0"/>
            <c:spPr>
              <a:solidFill>
                <a:prstClr val="black"/>
              </a:solidFill>
              <a:ln w="19050">
                <a:solidFill>
                  <a:prstClr val="black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06A-414D-9AD2-D0074BC052F4}"/>
              </c:ext>
            </c:extLst>
          </c:dPt>
          <c:dPt>
            <c:idx val="1"/>
            <c:bubble3D val="0"/>
            <c:spPr>
              <a:solidFill>
                <a:prstClr val="white"/>
              </a:solidFill>
              <a:ln w="19050">
                <a:solidFill>
                  <a:prstClr val="black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06A-414D-9AD2-D0074BC052F4}"/>
              </c:ext>
            </c:extLst>
          </c:dPt>
          <c:dPt>
            <c:idx val="2"/>
            <c:bubble3D val="0"/>
            <c:spPr>
              <a:pattFill prst="pct50">
                <a:fgClr>
                  <a:prstClr val="black"/>
                </a:fgClr>
                <a:bgClr>
                  <a:prstClr val="white"/>
                </a:bgClr>
              </a:pattFill>
              <a:ln w="19050">
                <a:solidFill>
                  <a:prstClr val="black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06A-414D-9AD2-D0074BC052F4}"/>
              </c:ext>
            </c:extLst>
          </c:dPt>
          <c:dLbls>
            <c:dLbl>
              <c:idx val="2"/>
              <c:spPr>
                <a:pattFill prst="pct50">
                  <a:fgClr>
                    <a:prstClr val="black"/>
                  </a:fgClr>
                  <a:bgClr>
                    <a:prstClr val="white"/>
                  </a:bgClr>
                </a:pattFill>
                <a:ln>
                  <a:solidFill>
                    <a:prstClr val="black"/>
                  </a:solidFill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206A-414D-9AD2-D0074BC052F4}"/>
                </c:ext>
              </c:extLst>
            </c:dLbl>
            <c:spPr>
              <a:solidFill>
                <a:prstClr val="black"/>
              </a:solidFill>
              <a:ln>
                <a:solidFill>
                  <a:prstClr val="black"/>
                </a:solidFill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AnimalFarm!$A$35:$A$37</c:f>
              <c:strCache>
                <c:ptCount val="3"/>
                <c:pt idx="0">
                  <c:v>Yes</c:v>
                </c:pt>
                <c:pt idx="1">
                  <c:v>No</c:v>
                </c:pt>
                <c:pt idx="2">
                  <c:v>I'm Not Sure</c:v>
                </c:pt>
              </c:strCache>
            </c:strRef>
          </c:cat>
          <c:val>
            <c:numRef>
              <c:f>AnimalFarm!$B$35:$B$37</c:f>
              <c:numCache>
                <c:formatCode>General</c:formatCode>
                <c:ptCount val="3"/>
                <c:pt idx="0">
                  <c:v>9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206A-414D-9AD2-D0074BC052F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5150896762904695"/>
          <c:y val="0.43857538641003202"/>
          <c:w val="0.24849091406849599"/>
          <c:h val="0.29605456736447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AA576F-0FE2-CD48-9346-3688A51B1969}" type="datetimeFigureOut">
              <a:rPr lang="en-US" smtClean="0"/>
              <a:t>8/19/2018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B94BA0-F853-C14E-ADEE-76C4D410E5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2445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9FDA8E-88F7-DD40-B8A7-A831856C3D13}" type="datetimeFigureOut">
              <a:rPr lang="en-US" smtClean="0"/>
              <a:t>8/19/2018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2C0F8C-8BAD-2043-99D5-64B1639E1C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651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B349C5-BB5C-4890-8907-5400B28E65B1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9949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2C0F8C-8BAD-2043-99D5-64B1639E1C2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4296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2C0F8C-8BAD-2043-99D5-64B1639E1C2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5974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2C0F8C-8BAD-2043-99D5-64B1639E1C28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4701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2C0F8C-8BAD-2043-99D5-64B1639E1C28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586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2C0F8C-8BAD-2043-99D5-64B1639E1C28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2755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2C0F8C-8BAD-2043-99D5-64B1639E1C28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8105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2C0F8C-8BAD-2043-99D5-64B1639E1C28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1102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2C0F8C-8BAD-2043-99D5-64B1639E1C28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3991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2C0F8C-8BAD-2043-99D5-64B1639E1C28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5765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2C0F8C-8BAD-2043-99D5-64B1639E1C28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6810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B349C5-BB5C-4890-8907-5400B28E65B1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66515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2C0F8C-8BAD-2043-99D5-64B1639E1C28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655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2C0F8C-8BAD-2043-99D5-64B1639E1C2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9804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B349C5-BB5C-4890-8907-5400B28E65B1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1946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B349C5-BB5C-4890-8907-5400B28E65B1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1178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2C0F8C-8BAD-2043-99D5-64B1639E1C2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1595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2C0F8C-8BAD-2043-99D5-64B1639E1C2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1240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2C0F8C-8BAD-2043-99D5-64B1639E1C2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1740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2C0F8C-8BAD-2043-99D5-64B1639E1C2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268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CD811-0BDF-42B0-8858-25A2F87F908F}" type="datetimeFigureOut">
              <a:rPr lang="en-US" smtClean="0"/>
              <a:t>8/19/2018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B7CD2-D890-4704-851D-9DCDBE63C4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0411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CD811-0BDF-42B0-8858-25A2F87F908F}" type="datetimeFigureOut">
              <a:rPr lang="en-US" smtClean="0"/>
              <a:t>8/19/2018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B7CD2-D890-4704-851D-9DCDBE63C4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5060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CD811-0BDF-42B0-8858-25A2F87F908F}" type="datetimeFigureOut">
              <a:rPr lang="en-US" smtClean="0"/>
              <a:t>8/19/2018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B7CD2-D890-4704-851D-9DCDBE63C4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2601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CD811-0BDF-42B0-8858-25A2F87F908F}" type="datetimeFigureOut">
              <a:rPr lang="en-US" smtClean="0"/>
              <a:t>8/19/2018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B7CD2-D890-4704-851D-9DCDBE63C4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8196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CD811-0BDF-42B0-8858-25A2F87F908F}" type="datetimeFigureOut">
              <a:rPr lang="en-US" smtClean="0"/>
              <a:t>8/19/2018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B7CD2-D890-4704-851D-9DCDBE63C4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7015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CD811-0BDF-42B0-8858-25A2F87F908F}" type="datetimeFigureOut">
              <a:rPr lang="en-US" smtClean="0"/>
              <a:t>8/19/2018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B7CD2-D890-4704-851D-9DCDBE63C4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9054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CD811-0BDF-42B0-8858-25A2F87F908F}" type="datetimeFigureOut">
              <a:rPr lang="en-US" smtClean="0"/>
              <a:t>8/19/2018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B7CD2-D890-4704-851D-9DCDBE63C4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3021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CD811-0BDF-42B0-8858-25A2F87F908F}" type="datetimeFigureOut">
              <a:rPr lang="en-US" smtClean="0"/>
              <a:t>8/19/2018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B7CD2-D890-4704-851D-9DCDBE63C4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0458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CD811-0BDF-42B0-8858-25A2F87F908F}" type="datetimeFigureOut">
              <a:rPr lang="en-US" smtClean="0"/>
              <a:t>8/19/2018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B7CD2-D890-4704-851D-9DCDBE63C4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2418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CD811-0BDF-42B0-8858-25A2F87F908F}" type="datetimeFigureOut">
              <a:rPr lang="en-US" smtClean="0"/>
              <a:t>8/19/2018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B7CD2-D890-4704-851D-9DCDBE63C4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1293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CD811-0BDF-42B0-8858-25A2F87F908F}" type="datetimeFigureOut">
              <a:rPr lang="en-US" smtClean="0"/>
              <a:t>8/19/2018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B7CD2-D890-4704-851D-9DCDBE63C4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2274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DCD811-0BDF-42B0-8858-25A2F87F908F}" type="datetimeFigureOut">
              <a:rPr lang="en-US" smtClean="0"/>
              <a:t>8/19/2018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AB7CD2-D890-4704-851D-9DCDBE63C4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756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chart" Target="../charts/chart1.xml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chart" Target="../charts/chart2.xml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chart" Target="../charts/chart3.xml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7" Type="http://schemas.openxmlformats.org/officeDocument/2006/relationships/image" Target="../media/image54.tiff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8.xml"/><Relationship Id="rId5" Type="http://schemas.openxmlformats.org/officeDocument/2006/relationships/chart" Target="../charts/chart7.xml"/><Relationship Id="rId4" Type="http://schemas.openxmlformats.org/officeDocument/2006/relationships/chart" Target="../charts/chart6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chart" Target="../charts/chart9.xml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tiff"/><Relationship Id="rId2" Type="http://schemas.openxmlformats.org/officeDocument/2006/relationships/image" Target="../media/image60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tiff"/><Relationship Id="rId5" Type="http://schemas.openxmlformats.org/officeDocument/2006/relationships/image" Target="../media/image63.tiff"/><Relationship Id="rId4" Type="http://schemas.openxmlformats.org/officeDocument/2006/relationships/image" Target="../media/image62.tif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chart" Target="../charts/chart10.xml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tiff"/><Relationship Id="rId2" Type="http://schemas.openxmlformats.org/officeDocument/2006/relationships/image" Target="../media/image70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tiff"/><Relationship Id="rId5" Type="http://schemas.openxmlformats.org/officeDocument/2006/relationships/image" Target="../media/image73.tiff"/><Relationship Id="rId4" Type="http://schemas.openxmlformats.org/officeDocument/2006/relationships/image" Target="../media/image72.tif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tiff"/><Relationship Id="rId2" Type="http://schemas.openxmlformats.org/officeDocument/2006/relationships/image" Target="../media/image76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tiff"/><Relationship Id="rId5" Type="http://schemas.openxmlformats.org/officeDocument/2006/relationships/image" Target="../media/image79.tiff"/><Relationship Id="rId4" Type="http://schemas.openxmlformats.org/officeDocument/2006/relationships/image" Target="../media/image78.tif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chart" Target="../charts/chart12.xml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tiff"/><Relationship Id="rId2" Type="http://schemas.openxmlformats.org/officeDocument/2006/relationships/image" Target="../media/image86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tiff"/><Relationship Id="rId5" Type="http://schemas.openxmlformats.org/officeDocument/2006/relationships/image" Target="../media/image89.tiff"/><Relationship Id="rId4" Type="http://schemas.openxmlformats.org/officeDocument/2006/relationships/image" Target="../media/image88.tif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chart" Target="../charts/chart13.xml"/><Relationship Id="rId7" Type="http://schemas.openxmlformats.org/officeDocument/2006/relationships/image" Target="../media/image9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tiff"/><Relationship Id="rId2" Type="http://schemas.openxmlformats.org/officeDocument/2006/relationships/image" Target="../media/image96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tiff"/><Relationship Id="rId5" Type="http://schemas.openxmlformats.org/officeDocument/2006/relationships/image" Target="../media/image99.tiff"/><Relationship Id="rId4" Type="http://schemas.openxmlformats.org/officeDocument/2006/relationships/image" Target="../media/image98.tiff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chart" Target="../charts/chart14.xml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tiff"/><Relationship Id="rId2" Type="http://schemas.openxmlformats.org/officeDocument/2006/relationships/image" Target="../media/image10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tiff"/><Relationship Id="rId5" Type="http://schemas.openxmlformats.org/officeDocument/2006/relationships/image" Target="../media/image104.tiff"/><Relationship Id="rId4" Type="http://schemas.openxmlformats.org/officeDocument/2006/relationships/image" Target="../media/image103.tiff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chart" Target="../charts/chart15.xml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tiff"/><Relationship Id="rId2" Type="http://schemas.openxmlformats.org/officeDocument/2006/relationships/image" Target="../media/image106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tiff"/><Relationship Id="rId5" Type="http://schemas.openxmlformats.org/officeDocument/2006/relationships/image" Target="../media/image109.tiff"/><Relationship Id="rId4" Type="http://schemas.openxmlformats.org/officeDocument/2006/relationships/image" Target="../media/image108.tif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7" Type="http://schemas.openxmlformats.org/officeDocument/2006/relationships/image" Target="../media/image1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tiff"/><Relationship Id="rId2" Type="http://schemas.openxmlformats.org/officeDocument/2006/relationships/image" Target="../media/image11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tiff"/><Relationship Id="rId5" Type="http://schemas.openxmlformats.org/officeDocument/2006/relationships/image" Target="../media/image118.tiff"/><Relationship Id="rId4" Type="http://schemas.openxmlformats.org/officeDocument/2006/relationships/image" Target="../media/image117.tiff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chart" Target="../charts/chart16.xml"/><Relationship Id="rId7" Type="http://schemas.openxmlformats.org/officeDocument/2006/relationships/image" Target="../media/image1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tiff"/><Relationship Id="rId2" Type="http://schemas.openxmlformats.org/officeDocument/2006/relationships/image" Target="../media/image12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tiff"/><Relationship Id="rId5" Type="http://schemas.openxmlformats.org/officeDocument/2006/relationships/image" Target="../media/image99.tiff"/><Relationship Id="rId4" Type="http://schemas.openxmlformats.org/officeDocument/2006/relationships/image" Target="../media/image127.tiff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3" Type="http://schemas.openxmlformats.org/officeDocument/2006/relationships/chart" Target="../charts/chart17.xml"/><Relationship Id="rId7" Type="http://schemas.openxmlformats.org/officeDocument/2006/relationships/image" Target="../media/image1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.png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Form Matters</a:t>
            </a:r>
            <a:endParaRPr lang="en-US" dirty="0">
              <a:cs typeface="Calibri Ligh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Looking at the Impact of Layout and Wording on Discoverability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B347768F-15C8-4C75-8C05-476E5735A6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9985" y="1318466"/>
            <a:ext cx="2743200" cy="655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6689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78513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5400" dirty="0">
                <a:latin typeface="Helvetica Neue UltraLight"/>
              </a:rPr>
              <a:t>CP Mods: Sign-In Area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299" y="1690688"/>
            <a:ext cx="6687483" cy="29245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949" y="2348978"/>
            <a:ext cx="6677957" cy="2905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309" y="2937699"/>
            <a:ext cx="6430272" cy="26483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9392" y="3614767"/>
            <a:ext cx="6925642" cy="2791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646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6513" y="17339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dirty="0">
                <a:latin typeface="Helvetica Neue UltraLight"/>
              </a:rPr>
              <a:t>CP Mods: Page Indicator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716" y="1417507"/>
            <a:ext cx="10515600" cy="250213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467" y="2070613"/>
            <a:ext cx="10058400" cy="28099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140" y="3919637"/>
            <a:ext cx="10058400" cy="2792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157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7393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dirty="0">
                <a:latin typeface="Helvetica Neue UltraLight"/>
              </a:rPr>
              <a:t>CP Mods: Google Analytics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813" y="1825625"/>
            <a:ext cx="8758373" cy="4351338"/>
          </a:xfrm>
        </p:spPr>
      </p:pic>
    </p:spTree>
    <p:extLst>
      <p:ext uri="{BB962C8B-B14F-4D97-AF65-F5344CB8AC3E}">
        <p14:creationId xmlns:p14="http://schemas.microsoft.com/office/powerpoint/2010/main" val="3747038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7047" y="343022"/>
            <a:ext cx="11700933" cy="92333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sz="5400" dirty="0">
                <a:latin typeface="Helvetica Neue UltraLight" charset="0"/>
                <a:ea typeface="Helvetica Neue UltraLight" charset="0"/>
                <a:cs typeface="Helvetica Neue UltraLight" charset="0"/>
              </a:rPr>
              <a:t>User Testing: Round 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16072" y="2393437"/>
            <a:ext cx="5651292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3200" dirty="0"/>
              <a:t>Done after recommendations were applied</a:t>
            </a:r>
          </a:p>
          <a:p>
            <a:pPr marL="285750" indent="-285750">
              <a:buFont typeface="Arial" charset="0"/>
              <a:buChar char="•"/>
            </a:pPr>
            <a:r>
              <a:rPr lang="en-US" sz="3200" dirty="0"/>
              <a:t>This round at Fullerton only</a:t>
            </a:r>
          </a:p>
          <a:p>
            <a:pPr marL="285750" indent="-285750">
              <a:buFont typeface="Arial" charset="0"/>
              <a:buChar char="•"/>
            </a:pPr>
            <a:r>
              <a:rPr lang="en-US" sz="3200" dirty="0"/>
              <a:t>Same tasks assigned</a:t>
            </a:r>
          </a:p>
          <a:p>
            <a:pPr marL="285750" indent="-285750">
              <a:buFont typeface="Arial" charset="0"/>
              <a:buChar char="•"/>
            </a:pPr>
            <a:r>
              <a:rPr lang="en-US" sz="3200" dirty="0"/>
              <a:t>Changes worked!</a:t>
            </a:r>
          </a:p>
          <a:p>
            <a:pPr marL="285750" indent="-285750">
              <a:buFont typeface="Arial" charset="0"/>
              <a:buChar char="•"/>
            </a:pPr>
            <a:endParaRPr lang="en-US" dirty="0"/>
          </a:p>
        </p:txBody>
      </p:sp>
      <p:pic>
        <p:nvPicPr>
          <p:cNvPr id="1026" name="Picture 2" descr="mage result for boxer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0" y="1266352"/>
            <a:ext cx="3039779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41242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7047" y="343022"/>
            <a:ext cx="11700933" cy="92333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sz="5400" dirty="0">
                <a:latin typeface="Helvetica Neue UltraLight" charset="0"/>
                <a:ea typeface="Helvetica Neue UltraLight" charset="0"/>
                <a:cs typeface="Helvetica Neue UltraLight" charset="0"/>
              </a:rPr>
              <a:t>Round 2: Find a Book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901" y="1559585"/>
            <a:ext cx="3911600" cy="3505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269" y="1610385"/>
            <a:ext cx="3962400" cy="3403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522" y="5013985"/>
            <a:ext cx="4976526" cy="1844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488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7047" y="343022"/>
            <a:ext cx="11700933" cy="92333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sz="5400" dirty="0">
                <a:latin typeface="Helvetica Neue UltraLight" charset="0"/>
                <a:ea typeface="Helvetica Neue UltraLight" charset="0"/>
                <a:cs typeface="Helvetica Neue UltraLight" charset="0"/>
              </a:rPr>
              <a:t>Round 2: Find a Film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939" y="1912912"/>
            <a:ext cx="3975100" cy="3302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585" y="1868462"/>
            <a:ext cx="3987800" cy="339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5332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7047" y="343022"/>
            <a:ext cx="11700933" cy="92333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sz="5400" dirty="0">
                <a:latin typeface="Helvetica Neue UltraLight" charset="0"/>
                <a:ea typeface="Helvetica Neue UltraLight" charset="0"/>
                <a:cs typeface="Helvetica Neue UltraLight" charset="0"/>
              </a:rPr>
              <a:t>Round 2: Find Network Zone Item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47" y="1266352"/>
            <a:ext cx="7023100" cy="3530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880" y="3076102"/>
            <a:ext cx="7023100" cy="344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5106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7047" y="343022"/>
            <a:ext cx="11700933" cy="92333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Helvetica Neue UltraLight" charset="0"/>
                <a:ea typeface="Helvetica Neue UltraLight" charset="0"/>
                <a:cs typeface="Helvetica Neue UltraLight" charset="0"/>
              </a:rPr>
              <a:t>Round 2: Find Network Zone Item</a:t>
            </a:r>
            <a:endParaRPr lang="en-US" sz="5400" dirty="0">
              <a:solidFill>
                <a:srgbClr val="000000"/>
              </a:solidFill>
              <a:latin typeface="Helvetica Neue UltraLight" charset="0"/>
              <a:ea typeface="Helvetica Neue UltraLight" charset="0"/>
              <a:cs typeface="Helvetica Neue UltraLight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943" y="1382176"/>
            <a:ext cx="9448800" cy="2209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9336" y="3591976"/>
            <a:ext cx="7534015" cy="326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9592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7047" y="343022"/>
            <a:ext cx="11700933" cy="92333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sz="5400" dirty="0">
                <a:latin typeface="Helvetica Neue UltraLight" charset="0"/>
                <a:ea typeface="Helvetica Neue UltraLight" charset="0"/>
                <a:cs typeface="Helvetica Neue UltraLight" charset="0"/>
              </a:rPr>
              <a:t>Results: Other Tasks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289" y="1689100"/>
            <a:ext cx="8346722" cy="34671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9905" y="2667000"/>
            <a:ext cx="2476500" cy="2489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7952" y="4268516"/>
            <a:ext cx="3630118" cy="2589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0961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7047" y="343022"/>
            <a:ext cx="11700933" cy="92333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sz="5400" dirty="0">
                <a:latin typeface="Helvetica Neue UltraLight" charset="0"/>
                <a:ea typeface="Helvetica Neue UltraLight" charset="0"/>
                <a:cs typeface="Helvetica Neue UltraLight" charset="0"/>
              </a:rPr>
              <a:t>Did Everyone Go Along?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54449" y="1923871"/>
            <a:ext cx="27261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/>
              <a:t>No</a:t>
            </a:r>
          </a:p>
          <a:p>
            <a:pPr marL="285750" indent="-285750">
              <a:buFont typeface="Arial" charset="0"/>
              <a:buChar char="•"/>
            </a:pPr>
            <a:endParaRPr lang="en-US" dirty="0"/>
          </a:p>
        </p:txBody>
      </p:sp>
      <p:pic>
        <p:nvPicPr>
          <p:cNvPr id="2054" name="Picture 6" descr="mage result for silo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6263" y="3048000"/>
            <a:ext cx="47625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12073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 descr="csu-logo-p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5594" y="1633448"/>
            <a:ext cx="2743200" cy="154305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67047" y="343022"/>
            <a:ext cx="1170093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dirty="0">
                <a:latin typeface="Helvetica Neue UltraLight" charset="0"/>
                <a:ea typeface="Helvetica Neue UltraLight" charset="0"/>
                <a:cs typeface="Helvetica Neue UltraLight" charset="0"/>
              </a:rPr>
              <a:t>Background –Who We Are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45594" y="3476625"/>
            <a:ext cx="6180137" cy="193899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23 campuses</a:t>
            </a:r>
            <a:endParaRPr lang="en-US" sz="2400" dirty="0">
              <a:solidFill>
                <a:srgbClr val="000000"/>
              </a:solidFill>
              <a:latin typeface="Century Gothic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480.000 students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Century Gothic"/>
              </a:rPr>
              <a:t>Largest 4 year university in the 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Century Gothic"/>
              </a:rPr>
              <a:t>800,000 visitors per week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Century Gothic"/>
              </a:rPr>
              <a:t>Over 17 million Volumes</a:t>
            </a:r>
          </a:p>
        </p:txBody>
      </p:sp>
      <p:pic>
        <p:nvPicPr>
          <p:cNvPr id="13" name="Picture 13" descr="california map of CSU system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550" y="1924050"/>
            <a:ext cx="3884989" cy="3879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3531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7047" y="343022"/>
            <a:ext cx="11700933" cy="92333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sz="5400" dirty="0">
                <a:latin typeface="Helvetica Neue UltraLight" charset="0"/>
                <a:ea typeface="Helvetica Neue UltraLight" charset="0"/>
                <a:cs typeface="Helvetica Neue UltraLight" charset="0"/>
              </a:rPr>
              <a:t>Environmental Scan</a:t>
            </a:r>
          </a:p>
        </p:txBody>
      </p:sp>
      <p:pic>
        <p:nvPicPr>
          <p:cNvPr id="7" name="Picture 13" descr="california map of CSU syste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750" y="1670050"/>
            <a:ext cx="4845050" cy="483759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72200" y="2844800"/>
            <a:ext cx="364952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Who Participated?</a:t>
            </a:r>
          </a:p>
          <a:p>
            <a:pPr marL="285750" indent="-285750">
              <a:buFont typeface="Arial" charset="0"/>
              <a:buChar char="•"/>
            </a:pPr>
            <a:r>
              <a:rPr lang="en-US" sz="3600" dirty="0"/>
              <a:t>Everyone</a:t>
            </a:r>
          </a:p>
        </p:txBody>
      </p:sp>
    </p:spTree>
    <p:extLst>
      <p:ext uri="{BB962C8B-B14F-4D97-AF65-F5344CB8AC3E}">
        <p14:creationId xmlns:p14="http://schemas.microsoft.com/office/powerpoint/2010/main" val="4953758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7047" y="343022"/>
            <a:ext cx="11700933" cy="92333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sz="5400" dirty="0">
                <a:latin typeface="Helvetica Neue UltraLight" charset="0"/>
                <a:ea typeface="Helvetica Neue UltraLight" charset="0"/>
                <a:cs typeface="Helvetica Neue UltraLight" charset="0"/>
              </a:rPr>
              <a:t>Differences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3526" y="1968500"/>
            <a:ext cx="6327973" cy="382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526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7047" y="343022"/>
            <a:ext cx="11700933" cy="92333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sz="5400" dirty="0">
                <a:latin typeface="Helvetica Neue UltraLight" charset="0"/>
                <a:ea typeface="Helvetica Neue UltraLight" charset="0"/>
                <a:cs typeface="Helvetica Neue UltraLight" charset="0"/>
              </a:rPr>
              <a:t>Differences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1813" y="1562100"/>
            <a:ext cx="7391400" cy="438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1536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Helvetica Neue Thin" charset="0"/>
              </a:rPr>
              <a:t>Differences</a:t>
            </a:r>
            <a:r>
              <a:rPr lang="en-US" dirty="0">
                <a:latin typeface="Helvetica Neue Thin"/>
              </a:rPr>
              <a:t>: </a:t>
            </a:r>
            <a:r>
              <a:rPr lang="en-US" dirty="0" err="1">
                <a:latin typeface="Helvetica Neue Thin"/>
              </a:rPr>
              <a:t>OneSearch</a:t>
            </a:r>
            <a:r>
              <a:rPr lang="en-US" dirty="0">
                <a:latin typeface="Helvetica Neue Thin"/>
              </a:rPr>
              <a:t> Scopes</a:t>
            </a:r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/>
          </p:nvPr>
        </p:nvGraphicFramePr>
        <p:xfrm>
          <a:off x="6611330" y="4292553"/>
          <a:ext cx="3128963" cy="21097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1" name="Picture 11">
            <a:extLst>
              <a:ext uri="{FF2B5EF4-FFF2-40B4-BE49-F238E27FC236}">
                <a16:creationId xmlns:a16="http://schemas.microsoft.com/office/drawing/2014/main" id="{54382C85-13C4-4DB5-A15B-8AA0CC05A1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859" y="1560316"/>
            <a:ext cx="7085160" cy="34703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274" y="2002027"/>
            <a:ext cx="7085158" cy="34703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533" y="2425404"/>
            <a:ext cx="7085158" cy="34703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289" y="2819907"/>
            <a:ext cx="7085158" cy="34703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1045" y="3220538"/>
            <a:ext cx="7085158" cy="3470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804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7047" y="343022"/>
            <a:ext cx="11700933" cy="92333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sz="5400" dirty="0">
                <a:latin typeface="Helvetica Neue UltraLight" charset="0"/>
                <a:ea typeface="Helvetica Neue UltraLight" charset="0"/>
                <a:cs typeface="Helvetica Neue UltraLight" charset="0"/>
              </a:rPr>
              <a:t>Differences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3463" y="1676400"/>
            <a:ext cx="6388100" cy="389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6549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Helvetica Neue Thin" charset="0"/>
              </a:rPr>
              <a:t>Differences: Expand My Results</a:t>
            </a:r>
            <a:endParaRPr lang="en-US" dirty="0"/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/>
          </p:nvPr>
        </p:nvGraphicFramePr>
        <p:xfrm>
          <a:off x="6611330" y="4292553"/>
          <a:ext cx="3128963" cy="21097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1" name="Picture 11">
            <a:extLst>
              <a:ext uri="{FF2B5EF4-FFF2-40B4-BE49-F238E27FC236}">
                <a16:creationId xmlns:a16="http://schemas.microsoft.com/office/drawing/2014/main" id="{54382C85-13C4-4DB5-A15B-8AA0CC05A19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406" b="38589"/>
          <a:stretch/>
        </p:blipFill>
        <p:spPr>
          <a:xfrm>
            <a:off x="1465859" y="1560316"/>
            <a:ext cx="6696142" cy="27350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47" b="38933"/>
          <a:stretch/>
        </p:blipFill>
        <p:spPr>
          <a:xfrm>
            <a:off x="2543820" y="1977259"/>
            <a:ext cx="6700143" cy="27374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2" r="27300" b="38843"/>
          <a:stretch/>
        </p:blipFill>
        <p:spPr>
          <a:xfrm>
            <a:off x="3334916" y="2425404"/>
            <a:ext cx="6706592" cy="27406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2" r="27249" b="38842"/>
          <a:stretch/>
        </p:blipFill>
        <p:spPr>
          <a:xfrm>
            <a:off x="4242703" y="2928612"/>
            <a:ext cx="6649770" cy="2732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6" r="27274" b="38786"/>
          <a:stretch/>
        </p:blipFill>
        <p:spPr>
          <a:xfrm>
            <a:off x="4989384" y="3561216"/>
            <a:ext cx="6662390" cy="2732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088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7047" y="343022"/>
            <a:ext cx="11700933" cy="92333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sz="5400" dirty="0">
                <a:latin typeface="Helvetica Neue UltraLight" charset="0"/>
                <a:ea typeface="Helvetica Neue UltraLight" charset="0"/>
                <a:cs typeface="Helvetica Neue UltraLight" charset="0"/>
              </a:rPr>
              <a:t>User Testing: Round 3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16072" y="2393437"/>
            <a:ext cx="5651292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Who Participated</a:t>
            </a:r>
          </a:p>
          <a:p>
            <a:pPr marL="285750" indent="-285750">
              <a:buFont typeface="Arial" charset="0"/>
              <a:buChar char="•"/>
            </a:pPr>
            <a:r>
              <a:rPr lang="en-US" sz="3200" dirty="0"/>
              <a:t>San Francisco</a:t>
            </a:r>
          </a:p>
          <a:p>
            <a:pPr marL="285750" indent="-285750">
              <a:buFont typeface="Arial" charset="0"/>
              <a:buChar char="•"/>
            </a:pPr>
            <a:r>
              <a:rPr lang="en-US" sz="3200" dirty="0"/>
              <a:t>Dominguez Hills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3200" dirty="0"/>
              <a:t>Sonoma</a:t>
            </a:r>
          </a:p>
          <a:p>
            <a:pPr marL="285750" indent="-285750">
              <a:buFont typeface="Arial" charset="0"/>
              <a:buChar char="•"/>
            </a:pPr>
            <a:r>
              <a:rPr lang="en-US" sz="3200" dirty="0"/>
              <a:t>San Marcos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3200" dirty="0"/>
              <a:t>Fullerton</a:t>
            </a:r>
          </a:p>
          <a:p>
            <a:pPr marL="285750" indent="-285750">
              <a:buFont typeface="Arial" charset="0"/>
              <a:buChar char="•"/>
            </a:pPr>
            <a:endParaRPr lang="en-US" dirty="0"/>
          </a:p>
        </p:txBody>
      </p:sp>
      <p:pic>
        <p:nvPicPr>
          <p:cNvPr id="2052" name="Picture 4" descr="mage result for boxing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" y="2089946"/>
            <a:ext cx="3333750" cy="343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34850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Helvetica Neue Thin" charset="0"/>
                <a:ea typeface="Helvetica Neue Thin" charset="0"/>
                <a:cs typeface="Helvetica Neue Thin" charset="0"/>
              </a:rPr>
              <a:t>How do users get to </a:t>
            </a:r>
            <a:r>
              <a:rPr lang="en-US" dirty="0" err="1">
                <a:latin typeface="Helvetica Neue Thin" charset="0"/>
                <a:ea typeface="Helvetica Neue Thin" charset="0"/>
                <a:cs typeface="Helvetica Neue Thin" charset="0"/>
              </a:rPr>
              <a:t>OneSearch</a:t>
            </a:r>
            <a:r>
              <a:rPr lang="en-US" dirty="0">
                <a:latin typeface="Helvetica Neue Thin" charset="0"/>
                <a:ea typeface="Helvetica Neue Thin" charset="0"/>
                <a:cs typeface="Helvetica Neue Thin" charset="0"/>
              </a:rPr>
              <a:t>?</a:t>
            </a:r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68927860"/>
              </p:ext>
            </p:extLst>
          </p:nvPr>
        </p:nvGraphicFramePr>
        <p:xfrm>
          <a:off x="6611330" y="4292553"/>
          <a:ext cx="3128963" cy="21097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1" name="Picture 11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54382C85-13C4-4DB5-A15B-8AA0CC05A1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5859" y="1552576"/>
            <a:ext cx="7085161" cy="348587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273" y="2002027"/>
            <a:ext cx="7085161" cy="34703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532" y="2425404"/>
            <a:ext cx="7085161" cy="34703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288" y="2819907"/>
            <a:ext cx="7085161" cy="34703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1044" y="3220538"/>
            <a:ext cx="7085161" cy="3470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62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Helvetica Neue Thin" charset="0"/>
                <a:ea typeface="Helvetica Neue Thin" charset="0"/>
                <a:cs typeface="Helvetica Neue Thin" charset="0"/>
              </a:rPr>
              <a:t>Can you find a copy of the book Animal Farm?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838200" y="2079812"/>
          <a:ext cx="2980765" cy="21963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/>
          <p:cNvGraphicFramePr>
            <a:graphicFrameLocks/>
          </p:cNvGraphicFramePr>
          <p:nvPr>
            <p:extLst/>
          </p:nvPr>
        </p:nvGraphicFramePr>
        <p:xfrm>
          <a:off x="4265658" y="1990164"/>
          <a:ext cx="3856365" cy="22076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Chart 5"/>
          <p:cNvGraphicFramePr>
            <a:graphicFrameLocks/>
          </p:cNvGraphicFramePr>
          <p:nvPr>
            <p:extLst/>
          </p:nvPr>
        </p:nvGraphicFramePr>
        <p:xfrm>
          <a:off x="8160543" y="1976859"/>
          <a:ext cx="3475645" cy="22724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Chart 6"/>
          <p:cNvGraphicFramePr>
            <a:graphicFrameLocks/>
          </p:cNvGraphicFramePr>
          <p:nvPr>
            <p:extLst/>
          </p:nvPr>
        </p:nvGraphicFramePr>
        <p:xfrm>
          <a:off x="2725411" y="4351243"/>
          <a:ext cx="3119438" cy="21717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8" name="Chart 7"/>
          <p:cNvGraphicFramePr>
            <a:graphicFrameLocks/>
          </p:cNvGraphicFramePr>
          <p:nvPr>
            <p:extLst/>
          </p:nvPr>
        </p:nvGraphicFramePr>
        <p:xfrm>
          <a:off x="6611330" y="4292553"/>
          <a:ext cx="3128963" cy="21097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98941C4F-C628-744A-9A34-73C78F2C4E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85893" y="4292553"/>
            <a:ext cx="3454400" cy="212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0684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Helvetica Neue Thin" charset="0"/>
                <a:ea typeface="Helvetica Neue Thin" charset="0"/>
                <a:cs typeface="Helvetica Neue Thin" charset="0"/>
              </a:rPr>
              <a:t>What did users see?</a:t>
            </a:r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68927860"/>
              </p:ext>
            </p:extLst>
          </p:nvPr>
        </p:nvGraphicFramePr>
        <p:xfrm>
          <a:off x="6611330" y="4292553"/>
          <a:ext cx="3128963" cy="21097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1" name="Picture 11">
            <a:extLst>
              <a:ext uri="{FF2B5EF4-FFF2-40B4-BE49-F238E27FC236}">
                <a16:creationId xmlns:a16="http://schemas.microsoft.com/office/drawing/2014/main" id="{54382C85-13C4-4DB5-A15B-8AA0CC05A1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859" y="1560316"/>
            <a:ext cx="7085161" cy="34703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273" y="2002027"/>
            <a:ext cx="7085160" cy="34703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532" y="2425404"/>
            <a:ext cx="7085160" cy="34703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288" y="2819907"/>
            <a:ext cx="7085160" cy="34703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1044" y="3220538"/>
            <a:ext cx="7085160" cy="3470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171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7047" y="343022"/>
            <a:ext cx="1170093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dirty="0">
                <a:latin typeface="Helvetica Neue UltraLight" charset="0"/>
                <a:ea typeface="Helvetica Neue UltraLight" charset="0"/>
                <a:cs typeface="Helvetica Neue UltraLight" charset="0"/>
              </a:rPr>
              <a:t>Background</a:t>
            </a:r>
          </a:p>
        </p:txBody>
      </p:sp>
      <p:pic>
        <p:nvPicPr>
          <p:cNvPr id="3" name="Picture 3" descr="AlmaExLibri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370013"/>
            <a:ext cx="1933575" cy="1276350"/>
          </a:xfrm>
          <a:prstGeom prst="rect">
            <a:avLst/>
          </a:prstGeom>
        </p:spPr>
      </p:pic>
      <p:pic>
        <p:nvPicPr>
          <p:cNvPr id="5" name="Picture 5" descr="Ex_Libris_Primo_logo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6287" y="4476750"/>
            <a:ext cx="1802232" cy="112058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00375" y="2085975"/>
            <a:ext cx="6180794" cy="286232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dirty="0">
                <a:solidFill>
                  <a:srgbClr val="000000"/>
                </a:solidFill>
                <a:latin typeface="Times"/>
                <a:cs typeface="Times"/>
              </a:rPr>
              <a:t>2015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0000"/>
                </a:solidFill>
                <a:latin typeface="Times"/>
                <a:cs typeface="Times"/>
              </a:rPr>
              <a:t>CSU System Adopts Alma</a:t>
            </a:r>
            <a:endParaRPr lang="en-US" sz="3600" dirty="0">
              <a:latin typeface="Times"/>
              <a:cs typeface="Times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0000"/>
                </a:solidFill>
                <a:latin typeface="Times"/>
                <a:cs typeface="Times"/>
              </a:rPr>
              <a:t>CSU Chooses Primo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0000"/>
                </a:solidFill>
                <a:latin typeface="Times"/>
                <a:cs typeface="Times"/>
              </a:rPr>
              <a:t>Working Groups Formed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sz="3600" dirty="0">
              <a:solidFill>
                <a:srgbClr val="000000"/>
              </a:solidFill>
              <a:latin typeface="Times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14500993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Helvetica Neue Thin" charset="0"/>
                <a:ea typeface="Helvetica Neue Thin" charset="0"/>
                <a:cs typeface="Helvetica Neue Thin" charset="0"/>
              </a:rPr>
              <a:t>The library does not own the book “The Hat Party,” however another CSU does. Can you find which campus owns a copy of “The Hat Party”?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7ACC156-A525-8543-ADB3-1475A52514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782" y="2104745"/>
            <a:ext cx="3577348" cy="21404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C89D698-BC4B-2048-AE22-43F6E80719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2527" y="2108837"/>
            <a:ext cx="3560618" cy="213637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DF4F92C-04CC-9E49-91D3-A2AD5DF789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5811" y="2104745"/>
            <a:ext cx="3532909" cy="211974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06DF08E-6A46-5344-B5A7-9A05587C0E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2218" y="4432308"/>
            <a:ext cx="3560618" cy="21363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8AE17C2-3044-644A-A5D6-F49DD6BF66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1381" y="4432308"/>
            <a:ext cx="3283527" cy="2106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086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Helvetica Neue Thin" charset="0"/>
                <a:ea typeface="Helvetica Neue Thin" charset="0"/>
                <a:cs typeface="Helvetica Neue Thin" charset="0"/>
              </a:rPr>
              <a:t>What did users see?</a:t>
            </a:r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68927860"/>
              </p:ext>
            </p:extLst>
          </p:nvPr>
        </p:nvGraphicFramePr>
        <p:xfrm>
          <a:off x="6611330" y="4292553"/>
          <a:ext cx="3128963" cy="21097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1" name="Picture 11">
            <a:extLst>
              <a:ext uri="{FF2B5EF4-FFF2-40B4-BE49-F238E27FC236}">
                <a16:creationId xmlns:a16="http://schemas.microsoft.com/office/drawing/2014/main" id="{54382C85-13C4-4DB5-A15B-8AA0CC05A1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859" y="1560316"/>
            <a:ext cx="7085160" cy="34703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273" y="2002027"/>
            <a:ext cx="7085160" cy="34703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532" y="2425404"/>
            <a:ext cx="7085160" cy="34703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288" y="2819907"/>
            <a:ext cx="7085160" cy="34703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1044" y="3220538"/>
            <a:ext cx="7085160" cy="3470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953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>
                <a:latin typeface="Helvetica Neue Thin" charset="0"/>
                <a:ea typeface="Helvetica Neue Thin" charset="0"/>
                <a:cs typeface="Helvetica Neue Thin" charset="0"/>
              </a:rPr>
              <a:t>Were you able to tell which CSU owns a copy of “The Hat Party”?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615D34-8B32-2649-A902-DCC356D19D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034" y="2104745"/>
            <a:ext cx="3527827" cy="21206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8558291-8D65-8D4B-89B3-9733F2EFCC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2527" y="2108100"/>
            <a:ext cx="3537114" cy="21163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D7570E6-C342-3148-AB83-3B70C4E420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2307" y="2104745"/>
            <a:ext cx="3553114" cy="21259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A0716EE-6E28-DA4E-B839-24ABDB0BE5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3304" y="4426189"/>
            <a:ext cx="3553114" cy="21259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2289979-1FD9-BF4D-987A-D498E1BDAC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16938" y="4442768"/>
            <a:ext cx="3525405" cy="2109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3481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Helvetica Neue Thin" charset="0"/>
                <a:ea typeface="Helvetica Neue Thin" charset="0"/>
                <a:cs typeface="Helvetica Neue Thin" charset="0"/>
              </a:rPr>
              <a:t>How do users find that?</a:t>
            </a:r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68927860"/>
              </p:ext>
            </p:extLst>
          </p:nvPr>
        </p:nvGraphicFramePr>
        <p:xfrm>
          <a:off x="6611330" y="4292553"/>
          <a:ext cx="3128963" cy="21097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475617"/>
            <a:ext cx="10058400" cy="4926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1923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>
                <a:latin typeface="Helvetica Neue Thin" charset="0"/>
                <a:ea typeface="Helvetica Neue Thin" charset="0"/>
                <a:cs typeface="Helvetica Neue Thin" charset="0"/>
              </a:rPr>
              <a:t>If you found “The Hat Party” are you able to request it from another library?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C212CCD-5026-F547-878D-EE015640A4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0381" y="2102020"/>
            <a:ext cx="3553114" cy="21259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1583376-ABC3-C142-9862-5B21BFAA7B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6934" y="2102020"/>
            <a:ext cx="3539259" cy="211767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B45AD84-16F6-F14F-A568-3FEEBD4809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3303" y="4434479"/>
            <a:ext cx="3539259" cy="211767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63653FC-61B2-524A-B70F-AE003EA2FA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6938" y="4434479"/>
            <a:ext cx="3536662" cy="211611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73A6C5F-DD7A-F14E-A2B0-6702C0E263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4865" y="2102020"/>
            <a:ext cx="3404360" cy="2117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634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Helvetica Neue Thin" charset="0"/>
                <a:ea typeface="Helvetica Neue Thin" charset="0"/>
                <a:cs typeface="Helvetica Neue Thin" charset="0"/>
              </a:rPr>
              <a:t>How do we help people figure this out?</a:t>
            </a:r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68927860"/>
              </p:ext>
            </p:extLst>
          </p:nvPr>
        </p:nvGraphicFramePr>
        <p:xfrm>
          <a:off x="6611330" y="4292553"/>
          <a:ext cx="3128963" cy="21097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1" name="Picture 11">
            <a:extLst>
              <a:ext uri="{FF2B5EF4-FFF2-40B4-BE49-F238E27FC236}">
                <a16:creationId xmlns:a16="http://schemas.microsoft.com/office/drawing/2014/main" id="{54382C85-13C4-4DB5-A15B-8AA0CC05A19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487" b="12033"/>
          <a:stretch/>
        </p:blipFill>
        <p:spPr>
          <a:xfrm>
            <a:off x="1465859" y="1560316"/>
            <a:ext cx="6064958" cy="32684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" r="20690" b="25311"/>
          <a:stretch/>
        </p:blipFill>
        <p:spPr>
          <a:xfrm>
            <a:off x="2040613" y="1934127"/>
            <a:ext cx="7042626" cy="32637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2" t="-70" r="20164" b="37603"/>
          <a:stretch/>
        </p:blipFill>
        <p:spPr>
          <a:xfrm>
            <a:off x="2705269" y="2367896"/>
            <a:ext cx="8563722" cy="32749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7" t="9129" r="16260" b="-115"/>
          <a:stretch/>
        </p:blipFill>
        <p:spPr>
          <a:xfrm>
            <a:off x="3250666" y="2749650"/>
            <a:ext cx="6235027" cy="32582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" r="20528" b="33807"/>
          <a:stretch/>
        </p:blipFill>
        <p:spPr>
          <a:xfrm>
            <a:off x="3681045" y="3127449"/>
            <a:ext cx="8046085" cy="3267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87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>
                <a:latin typeface="Helvetica Neue UltraLight" charset="0"/>
                <a:ea typeface="Helvetica Neue UltraLight" charset="0"/>
                <a:cs typeface="Helvetica Neue UltraLight" charset="0"/>
              </a:rPr>
              <a:t>Can you find a peer reviewed journal article on the Pacific Ocean garbage patch?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CCFE2E-9AFB-D24E-8121-90CF6B1B4A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673" y="2102020"/>
            <a:ext cx="3539259" cy="21176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B14E005-5E22-0840-BB07-37E159C3B4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7308" y="2102020"/>
            <a:ext cx="3546765" cy="21221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B11427E-7522-6444-84B3-C2A07E4D68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8449" y="2102020"/>
            <a:ext cx="3539259" cy="21176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060CA4-1BB6-504A-8021-FF11D700F6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3303" y="4434479"/>
            <a:ext cx="3539258" cy="21176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0B85AA-B8C5-F840-A328-81D792350E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0690" y="4437649"/>
            <a:ext cx="3533959" cy="2114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2526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Helvetica Neue Thin" charset="0"/>
                <a:ea typeface="Helvetica Neue Thin" charset="0"/>
                <a:cs typeface="Helvetica Neue Thin" charset="0"/>
              </a:rPr>
              <a:t>What did users see?</a:t>
            </a:r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68927860"/>
              </p:ext>
            </p:extLst>
          </p:nvPr>
        </p:nvGraphicFramePr>
        <p:xfrm>
          <a:off x="6611330" y="4292553"/>
          <a:ext cx="3128963" cy="21097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1" name="Picture 11">
            <a:extLst>
              <a:ext uri="{FF2B5EF4-FFF2-40B4-BE49-F238E27FC236}">
                <a16:creationId xmlns:a16="http://schemas.microsoft.com/office/drawing/2014/main" id="{54382C85-13C4-4DB5-A15B-8AA0CC05A1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859" y="1560316"/>
            <a:ext cx="7085160" cy="34703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273" y="2002027"/>
            <a:ext cx="7085160" cy="34703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532" y="2425404"/>
            <a:ext cx="7085160" cy="34703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288" y="2819907"/>
            <a:ext cx="7085160" cy="34703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1044" y="3220538"/>
            <a:ext cx="7085160" cy="3470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845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>
                <a:latin typeface="Helvetica Neue Thin" charset="0"/>
                <a:ea typeface="Helvetica Neue Thin" charset="0"/>
                <a:cs typeface="Helvetica Neue Thin" charset="0"/>
              </a:rPr>
              <a:t>If you found the article, can you email it to yourself using OneSearch?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673" y="2106511"/>
            <a:ext cx="3539259" cy="211767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8541" y="2106511"/>
            <a:ext cx="3546765" cy="212216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0915" y="2106511"/>
            <a:ext cx="3539259" cy="211767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3302" y="4418390"/>
            <a:ext cx="3539259" cy="211767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75676" y="4418390"/>
            <a:ext cx="3539259" cy="2117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88538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Helvetica Neue Thin" charset="0"/>
                <a:ea typeface="Helvetica Neue Thin" charset="0"/>
                <a:cs typeface="Helvetica Neue Thin" charset="0"/>
              </a:rPr>
              <a:t>This was a question about options</a:t>
            </a:r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68927860"/>
              </p:ext>
            </p:extLst>
          </p:nvPr>
        </p:nvGraphicFramePr>
        <p:xfrm>
          <a:off x="6611330" y="4292553"/>
          <a:ext cx="3128963" cy="21097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1" name="Picture 11">
            <a:extLst>
              <a:ext uri="{FF2B5EF4-FFF2-40B4-BE49-F238E27FC236}">
                <a16:creationId xmlns:a16="http://schemas.microsoft.com/office/drawing/2014/main" id="{54382C85-13C4-4DB5-A15B-8AA0CC05A1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859" y="1560316"/>
            <a:ext cx="7085160" cy="34703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274" y="2002027"/>
            <a:ext cx="7085158" cy="34703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533" y="2425404"/>
            <a:ext cx="7085158" cy="34703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289" y="2819907"/>
            <a:ext cx="7085158" cy="34703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1045" y="3220538"/>
            <a:ext cx="7085158" cy="3470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101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7047" y="343022"/>
            <a:ext cx="11700933" cy="92333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sz="5400" dirty="0">
                <a:solidFill>
                  <a:srgbClr val="000000"/>
                </a:solidFill>
                <a:latin typeface="Helvetica Neue UltraLight" charset="0"/>
                <a:ea typeface="Helvetica Neue UltraLight" charset="0"/>
                <a:cs typeface="Helvetica Neue UltraLight" charset="0"/>
              </a:rPr>
              <a:t>Discovery Working Group</a:t>
            </a:r>
          </a:p>
        </p:txBody>
      </p:sp>
      <p:pic>
        <p:nvPicPr>
          <p:cNvPr id="5" name="Picture 5" descr="Ex_Libris_Primo_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9764" y="2514600"/>
            <a:ext cx="1802232" cy="112058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19175" y="1802921"/>
            <a:ext cx="4784784" cy="255454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0000"/>
                </a:solidFill>
              </a:rPr>
              <a:t>Outreach Task Force</a:t>
            </a:r>
            <a:endParaRPr lang="en-US" sz="3200" dirty="0">
              <a:solidFill>
                <a:srgbClr val="000000"/>
              </a:solidFill>
              <a:latin typeface="Century Gothic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0000"/>
                </a:solidFill>
                <a:latin typeface="Century Gothic"/>
              </a:rPr>
              <a:t>Results Boosting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0000"/>
                </a:solidFill>
                <a:latin typeface="Century Gothic"/>
              </a:rPr>
              <a:t>FRBR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0000"/>
                </a:solidFill>
                <a:latin typeface="Century Gothic"/>
              </a:rPr>
              <a:t>Third Party Integration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0000"/>
                </a:solidFill>
                <a:latin typeface="Century Gothic"/>
              </a:rPr>
              <a:t>UX Best Practices</a:t>
            </a:r>
          </a:p>
        </p:txBody>
      </p:sp>
      <p:pic>
        <p:nvPicPr>
          <p:cNvPr id="8" name="Picture 8" descr="PNGPIX-COM-Magnifying-Glass-PNG-Transparent-Image-1-500x34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3250" y="1933575"/>
            <a:ext cx="4252822" cy="2965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15779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>
                <a:latin typeface="Helvetica Neue Thin" charset="0"/>
                <a:ea typeface="Helvetica Neue Thin" charset="0"/>
                <a:cs typeface="Helvetica Neue Thin" charset="0"/>
              </a:rPr>
              <a:t>Can you find the journal titled Criminal Justice Abstracts?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574" y="2128188"/>
            <a:ext cx="3529455" cy="21176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1871" y="2128188"/>
            <a:ext cx="3522454" cy="21134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8166" y="2128188"/>
            <a:ext cx="3522453" cy="21134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7620" y="4416017"/>
            <a:ext cx="3533410" cy="212004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91324" y="4416017"/>
            <a:ext cx="3533410" cy="2120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20944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Helvetica Neue Thin" charset="0"/>
                <a:ea typeface="Helvetica Neue Thin" charset="0"/>
                <a:cs typeface="Helvetica Neue Thin" charset="0"/>
              </a:rPr>
              <a:t>What did they see?</a:t>
            </a:r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68927860"/>
              </p:ext>
            </p:extLst>
          </p:nvPr>
        </p:nvGraphicFramePr>
        <p:xfrm>
          <a:off x="6611330" y="4292553"/>
          <a:ext cx="3128963" cy="21097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1" name="Picture 11">
            <a:extLst>
              <a:ext uri="{FF2B5EF4-FFF2-40B4-BE49-F238E27FC236}">
                <a16:creationId xmlns:a16="http://schemas.microsoft.com/office/drawing/2014/main" id="{54382C85-13C4-4DB5-A15B-8AA0CC05A1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859" y="1560316"/>
            <a:ext cx="8911085" cy="433303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952" y="1700103"/>
            <a:ext cx="8853575" cy="43186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079" y="1850310"/>
            <a:ext cx="8767310" cy="43330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8062" y="2057907"/>
            <a:ext cx="8810443" cy="43186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158" y="2214122"/>
            <a:ext cx="8810443" cy="433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75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>
                <a:latin typeface="Helvetica Neue Thin" charset="0"/>
                <a:ea typeface="Helvetica Neue Thin" charset="0"/>
                <a:cs typeface="Helvetica Neue Thin" charset="0"/>
              </a:rPr>
              <a:t>Can you find a copy of the article “Stress During Residency Training”?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6047" y="2106511"/>
            <a:ext cx="3533772" cy="21143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99" y="2106511"/>
            <a:ext cx="3424731" cy="20491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2936" y="2106511"/>
            <a:ext cx="3528624" cy="21113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0564" y="4418390"/>
            <a:ext cx="3424732" cy="20491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6038" y="4418390"/>
            <a:ext cx="3427562" cy="2050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43684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088" y="215344"/>
            <a:ext cx="11731000" cy="1325563"/>
          </a:xfrm>
        </p:spPr>
        <p:txBody>
          <a:bodyPr/>
          <a:lstStyle/>
          <a:p>
            <a:pPr algn="ctr"/>
            <a:r>
              <a:rPr lang="en-US" dirty="0">
                <a:latin typeface="Helvetica Neue Thin" charset="0"/>
                <a:ea typeface="Helvetica Neue Thin" charset="0"/>
                <a:cs typeface="Helvetica Neue Thin" charset="0"/>
              </a:rPr>
              <a:t>How can they find this when we don’t have it?</a:t>
            </a:r>
          </a:p>
        </p:txBody>
      </p:sp>
      <p:pic>
        <p:nvPicPr>
          <p:cNvPr id="11" name="Picture 11">
            <a:extLst>
              <a:ext uri="{FF2B5EF4-FFF2-40B4-BE49-F238E27FC236}">
                <a16:creationId xmlns:a16="http://schemas.microsoft.com/office/drawing/2014/main" id="{54382C85-13C4-4DB5-A15B-8AA0CC05A1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406" b="21146"/>
          <a:stretch/>
        </p:blipFill>
        <p:spPr>
          <a:xfrm>
            <a:off x="977028" y="1502807"/>
            <a:ext cx="7573160" cy="40305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" r="27383" b="21031"/>
          <a:stretch/>
        </p:blipFill>
        <p:spPr>
          <a:xfrm>
            <a:off x="1709933" y="1775977"/>
            <a:ext cx="7632293" cy="40305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2" r="27300" b="21542"/>
          <a:stretch/>
        </p:blipFill>
        <p:spPr>
          <a:xfrm>
            <a:off x="2443519" y="1979705"/>
            <a:ext cx="7641121" cy="40311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2" r="27287" b="21399"/>
          <a:stretch/>
        </p:blipFill>
        <p:spPr>
          <a:xfrm>
            <a:off x="3178779" y="2209743"/>
            <a:ext cx="7581599" cy="40280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41" r="26613" b="22118"/>
          <a:stretch/>
        </p:blipFill>
        <p:spPr>
          <a:xfrm>
            <a:off x="3925459" y="2439782"/>
            <a:ext cx="7629381" cy="3986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806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>
                <a:latin typeface="Helvetica Neue Thin" charset="0"/>
                <a:ea typeface="Helvetica Neue Thin" charset="0"/>
                <a:cs typeface="Helvetica Neue Thin" charset="0"/>
              </a:rPr>
              <a:t>If you found a copy of the article, can you request it from another library?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9068" y="2106510"/>
            <a:ext cx="3424732" cy="204914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3634" y="2106509"/>
            <a:ext cx="3424732" cy="204914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360" y="2106509"/>
            <a:ext cx="3424732" cy="204914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5221" y="4418390"/>
            <a:ext cx="3436787" cy="205636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57069" y="4418390"/>
            <a:ext cx="3442539" cy="2059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5165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4457" y="206974"/>
            <a:ext cx="10713720" cy="1325563"/>
          </a:xfrm>
        </p:spPr>
        <p:txBody>
          <a:bodyPr/>
          <a:lstStyle/>
          <a:p>
            <a:pPr algn="ctr"/>
            <a:r>
              <a:rPr lang="en-US" dirty="0">
                <a:latin typeface="Helvetica Neue Thin" charset="0"/>
                <a:ea typeface="Helvetica Neue Thin" charset="0"/>
                <a:cs typeface="Helvetica Neue Thin" charset="0"/>
              </a:rPr>
              <a:t>How do they order something?</a:t>
            </a:r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68927860"/>
              </p:ext>
            </p:extLst>
          </p:nvPr>
        </p:nvGraphicFramePr>
        <p:xfrm>
          <a:off x="6611330" y="4292553"/>
          <a:ext cx="3128963" cy="21097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1" name="Picture 11">
            <a:extLst>
              <a:ext uri="{FF2B5EF4-FFF2-40B4-BE49-F238E27FC236}">
                <a16:creationId xmlns:a16="http://schemas.microsoft.com/office/drawing/2014/main" id="{54382C85-13C4-4DB5-A15B-8AA0CC05A19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716" b="21162"/>
          <a:stretch/>
        </p:blipFill>
        <p:spPr>
          <a:xfrm>
            <a:off x="998247" y="1301524"/>
            <a:ext cx="6583364" cy="38574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" r="35063" b="30290"/>
          <a:stretch/>
        </p:blipFill>
        <p:spPr>
          <a:xfrm>
            <a:off x="1371719" y="1603449"/>
            <a:ext cx="7210147" cy="38529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2" r="29835" b="19835"/>
          <a:stretch/>
        </p:blipFill>
        <p:spPr>
          <a:xfrm>
            <a:off x="1789001" y="1979707"/>
            <a:ext cx="6787547" cy="38603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" r="29658" b="36929"/>
          <a:stretch/>
        </p:blipFill>
        <p:spPr>
          <a:xfrm>
            <a:off x="2136073" y="2334822"/>
            <a:ext cx="8680377" cy="38528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6" r="34382" b="43983"/>
          <a:stretch/>
        </p:blipFill>
        <p:spPr>
          <a:xfrm>
            <a:off x="2552075" y="2712951"/>
            <a:ext cx="9126780" cy="3860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090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Helvetica Neue Thin" charset="0"/>
                <a:ea typeface="Helvetica Neue Thin" charset="0"/>
                <a:cs typeface="Helvetica Neue Thin" charset="0"/>
              </a:rPr>
              <a:t>OneSearch provides you a way to check your library account. Can you find and check your account?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106509"/>
            <a:ext cx="3424732" cy="204914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7993" y="2106509"/>
            <a:ext cx="3424732" cy="20491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7786" y="2106508"/>
            <a:ext cx="3424732" cy="20491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9213" y="4421832"/>
            <a:ext cx="3436787" cy="20563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81889" y="4411359"/>
            <a:ext cx="3471793" cy="2077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54979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Helvetica Neue Thin" charset="0"/>
                <a:ea typeface="Helvetica Neue Thin" charset="0"/>
                <a:cs typeface="Helvetica Neue Thin" charset="0"/>
              </a:rPr>
              <a:t>How do they log in?</a:t>
            </a:r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68927860"/>
              </p:ext>
            </p:extLst>
          </p:nvPr>
        </p:nvGraphicFramePr>
        <p:xfrm>
          <a:off x="6611330" y="4292553"/>
          <a:ext cx="3128963" cy="21097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1" name="Picture 11">
            <a:extLst>
              <a:ext uri="{FF2B5EF4-FFF2-40B4-BE49-F238E27FC236}">
                <a16:creationId xmlns:a16="http://schemas.microsoft.com/office/drawing/2014/main" id="{54382C85-13C4-4DB5-A15B-8AA0CC05A1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833" y="1560316"/>
            <a:ext cx="6985213" cy="34703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246" y="2002027"/>
            <a:ext cx="6985213" cy="34703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505" y="2425404"/>
            <a:ext cx="6985213" cy="34703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261" y="2819907"/>
            <a:ext cx="6985213" cy="34703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017" y="3220538"/>
            <a:ext cx="6985213" cy="3470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90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id="{24F10FC5-DEE2-4A2B-8EB4-47085160DA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2135" y="175361"/>
            <a:ext cx="7128294" cy="251037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1295" y="2492974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latin typeface="Helvetica Neue Thin" charset="0"/>
                <a:ea typeface="Helvetica Neue Thin" charset="0"/>
                <a:cs typeface="Helvetica Neue Thin" charset="0"/>
              </a:rPr>
              <a:t>Alright, so what do we do now?</a:t>
            </a:r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68927860"/>
              </p:ext>
            </p:extLst>
          </p:nvPr>
        </p:nvGraphicFramePr>
        <p:xfrm>
          <a:off x="6611330" y="4292553"/>
          <a:ext cx="3128963" cy="21097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838200" y="3444470"/>
            <a:ext cx="10152888" cy="29546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endParaRPr lang="en-US" sz="2800" dirty="0">
              <a:cs typeface="Calibri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800" dirty="0"/>
              <a:t>Enable all books in CSU+ to appear by default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800" dirty="0"/>
              <a:t>Enable full PCI by default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800" dirty="0"/>
              <a:t>Modify existing default wording so that it makes more sense to users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800" dirty="0">
                <a:cs typeface="Calibri"/>
              </a:rPr>
              <a:t>Think about Newspapers</a:t>
            </a:r>
          </a:p>
          <a:p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2518719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1295" y="868332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Questions</a:t>
            </a:r>
            <a:r>
              <a:rPr lang="en-US" dirty="0">
                <a:cs typeface="Calibri Light"/>
              </a:rPr>
              <a:t>?</a:t>
            </a:r>
            <a:endParaRPr lang="en-US" dirty="0"/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/>
          </p:nvPr>
        </p:nvGraphicFramePr>
        <p:xfrm>
          <a:off x="6611330" y="4292553"/>
          <a:ext cx="3128963" cy="21097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7236124" y="2984395"/>
            <a:ext cx="4560096" cy="166199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800" dirty="0">
                <a:cs typeface="Calibri"/>
              </a:rPr>
              <a:t>Zach Williams</a:t>
            </a:r>
            <a:endParaRPr lang="en-US" dirty="0"/>
          </a:p>
          <a:p>
            <a:r>
              <a:rPr lang="en-US" sz="2800" dirty="0">
                <a:cs typeface="Calibri"/>
              </a:rPr>
              <a:t>Cal Poly Pomona</a:t>
            </a:r>
          </a:p>
          <a:p>
            <a:endParaRPr lang="en-US" sz="2800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68C489-9D0E-4E13-AB74-DE3DDE1644E0}"/>
              </a:ext>
            </a:extLst>
          </p:cNvPr>
          <p:cNvSpPr txBox="1"/>
          <p:nvPr/>
        </p:nvSpPr>
        <p:spPr>
          <a:xfrm>
            <a:off x="1125747" y="2984394"/>
            <a:ext cx="4042511" cy="166199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800" dirty="0">
                <a:cs typeface="Calibri"/>
              </a:rPr>
              <a:t>Mike DeMars</a:t>
            </a:r>
            <a:endParaRPr lang="en-US" dirty="0"/>
          </a:p>
          <a:p>
            <a:r>
              <a:rPr lang="en-US" sz="2800" dirty="0">
                <a:cs typeface="Calibri"/>
              </a:rPr>
              <a:t>CSU Fullerton</a:t>
            </a:r>
          </a:p>
          <a:p>
            <a:r>
              <a:rPr lang="en-US" sz="2800" dirty="0">
                <a:cs typeface="Calibri"/>
              </a:rPr>
              <a:t>mdemars@fullerton.edu</a:t>
            </a:r>
          </a:p>
          <a:p>
            <a:endParaRPr lang="en-US" dirty="0">
              <a:cs typeface="Calibri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6E019B33-D6D8-415F-B723-668C47AB02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1872" y="2881079"/>
            <a:ext cx="2743200" cy="1325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8475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7047" y="343022"/>
            <a:ext cx="1170093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dirty="0">
                <a:latin typeface="Helvetica Neue UltraLight" charset="0"/>
                <a:ea typeface="Helvetica Neue UltraLight" charset="0"/>
                <a:cs typeface="Helvetica Neue UltraLight" charset="0"/>
              </a:rPr>
              <a:t>UX Best Practices Task Force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26877" y="1987349"/>
            <a:ext cx="6509559" cy="3046988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0000"/>
                </a:solidFill>
              </a:rPr>
              <a:t>Focus on the New Primo UI</a:t>
            </a:r>
            <a:endParaRPr lang="en-US" sz="3200" dirty="0">
              <a:solidFill>
                <a:srgbClr val="000000"/>
              </a:solidFill>
              <a:latin typeface="Century Gothic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0000"/>
                </a:solidFill>
                <a:latin typeface="Century Gothic"/>
              </a:rPr>
              <a:t>Focus on Navigation and Customization Options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0000"/>
                </a:solidFill>
                <a:latin typeface="Century Gothic"/>
              </a:rPr>
              <a:t>Establish Best Practices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0000"/>
                </a:solidFill>
                <a:latin typeface="Century Gothic"/>
              </a:rPr>
              <a:t>Develop a standard look and feel with consistent branding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6436" y="3739105"/>
            <a:ext cx="4455564" cy="3118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6784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7047" y="343022"/>
            <a:ext cx="11700933" cy="92333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sz="5400" dirty="0">
                <a:latin typeface="Helvetica Neue UltraLight" charset="0"/>
                <a:ea typeface="Helvetica Neue UltraLight" charset="0"/>
                <a:cs typeface="Helvetica Neue UltraLight" charset="0"/>
              </a:rPr>
              <a:t>Usability Testing: Round 1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11170" y="2087783"/>
            <a:ext cx="434050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3200" dirty="0"/>
              <a:t>Four campuses participated –Los Angeles, Fullerton, Fresno, Northridge</a:t>
            </a:r>
          </a:p>
          <a:p>
            <a:pPr marL="285750" indent="-285750">
              <a:buFont typeface="Arial" charset="0"/>
              <a:buChar char="•"/>
            </a:pPr>
            <a:r>
              <a:rPr lang="en-US" sz="3200" dirty="0"/>
              <a:t>Task based</a:t>
            </a:r>
          </a:p>
          <a:p>
            <a:pPr marL="285750" indent="-285750">
              <a:buFont typeface="Arial" charset="0"/>
              <a:buChar char="•"/>
            </a:pPr>
            <a:r>
              <a:rPr lang="en-US" sz="3200" dirty="0"/>
              <a:t>5 standard tasks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3200" dirty="0"/>
              <a:t>Supplemental tasks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0516" y="2087783"/>
            <a:ext cx="5951959" cy="3347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4345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7047" y="343022"/>
            <a:ext cx="11700933" cy="92333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sz="5400" dirty="0">
                <a:latin typeface="Helvetica Neue UltraLight" charset="0"/>
                <a:ea typeface="Helvetica Neue UltraLight" charset="0"/>
                <a:cs typeface="Helvetica Neue UltraLight" charset="0"/>
              </a:rPr>
              <a:t>Who We Tested: Round 1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11170" y="3152803"/>
            <a:ext cx="43405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3200" dirty="0"/>
              <a:t>24 total participants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3200" dirty="0"/>
              <a:t>Variety of grade levels and experience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3326" y="4262377"/>
            <a:ext cx="4004840" cy="23120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3326" y="1266352"/>
            <a:ext cx="3726243" cy="2671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2389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7047" y="343022"/>
            <a:ext cx="11700933" cy="92333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sz="5400" dirty="0">
                <a:latin typeface="Helvetica Neue UltraLight" charset="0"/>
                <a:ea typeface="Helvetica Neue UltraLight" charset="0"/>
                <a:cs typeface="Helvetica Neue UltraLight" charset="0"/>
              </a:rPr>
              <a:t>Recommendations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8638" y="2278713"/>
            <a:ext cx="2857500" cy="2857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09272" y="1858780"/>
            <a:ext cx="5651292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3200" dirty="0"/>
              <a:t>Make Icons more clearly defined</a:t>
            </a:r>
          </a:p>
          <a:p>
            <a:pPr marL="285750" indent="-285750">
              <a:buFont typeface="Arial" charset="0"/>
              <a:buChar char="•"/>
            </a:pPr>
            <a:r>
              <a:rPr lang="en-US" sz="3200" dirty="0"/>
              <a:t>Make scopes more understandable</a:t>
            </a:r>
          </a:p>
          <a:p>
            <a:pPr marL="285750" indent="-285750">
              <a:buFont typeface="Arial" charset="0"/>
              <a:buChar char="•"/>
            </a:pPr>
            <a:r>
              <a:rPr lang="en-US" sz="3200" dirty="0"/>
              <a:t>Limit facet options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3200" dirty="0"/>
              <a:t>Make sign in more visible</a:t>
            </a:r>
          </a:p>
          <a:p>
            <a:pPr marL="285750" indent="-285750">
              <a:buFont typeface="Arial" charset="0"/>
              <a:buChar char="•"/>
            </a:pPr>
            <a:r>
              <a:rPr lang="en-US" sz="3200" dirty="0"/>
              <a:t>Show all CSU collections by default</a:t>
            </a:r>
          </a:p>
          <a:p>
            <a:pPr marL="285750" indent="-285750">
              <a:buFont typeface="Arial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13427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06823" y="346673"/>
            <a:ext cx="7556153" cy="92333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sz="5400" dirty="0">
                <a:latin typeface="Helvetica Neue UltraLight" charset="0"/>
                <a:ea typeface="Helvetica Neue UltraLight" charset="0"/>
                <a:cs typeface="Helvetica Neue UltraLight" charset="0"/>
              </a:rPr>
              <a:t>Enter Central Package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399" y="1321594"/>
            <a:ext cx="5359400" cy="5359400"/>
          </a:xfrm>
          <a:prstGeom prst="rect">
            <a:avLst/>
          </a:prstGeom>
        </p:spPr>
      </p:pic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846513" y="2050064"/>
            <a:ext cx="5054600" cy="345295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Responsive Logo</a:t>
            </a:r>
          </a:p>
          <a:p>
            <a:r>
              <a:rPr lang="en-US" dirty="0"/>
              <a:t>Sidebar/Facet changes</a:t>
            </a:r>
          </a:p>
          <a:p>
            <a:pPr lvl="1"/>
            <a:r>
              <a:rPr lang="en-US" dirty="0"/>
              <a:t>Width</a:t>
            </a:r>
          </a:p>
          <a:p>
            <a:pPr lvl="1"/>
            <a:r>
              <a:rPr lang="en-US" dirty="0"/>
              <a:t>Padding</a:t>
            </a:r>
          </a:p>
          <a:p>
            <a:r>
              <a:rPr lang="en-US" dirty="0"/>
              <a:t>Change the Sign In Area</a:t>
            </a:r>
          </a:p>
          <a:p>
            <a:r>
              <a:rPr lang="en-US" dirty="0"/>
              <a:t>Move browse pager to the right</a:t>
            </a:r>
          </a:p>
          <a:p>
            <a:r>
              <a:rPr lang="en-US" dirty="0"/>
              <a:t>Google Analytics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90073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29147</TotalTime>
  <Words>590</Words>
  <Application>Microsoft Office PowerPoint</Application>
  <PresentationFormat>Widescreen</PresentationFormat>
  <Paragraphs>134</Paragraphs>
  <Slides>49</Slides>
  <Notes>20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0" baseType="lpstr">
      <vt:lpstr>Office Theme</vt:lpstr>
      <vt:lpstr>Form Matters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CP Mods: Sign-In Area</vt:lpstr>
      <vt:lpstr>CP Mods: Page Indicator</vt:lpstr>
      <vt:lpstr>CP Mods: Google Analytics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Differences: OneSearch Scopes</vt:lpstr>
      <vt:lpstr>PowerPoint Presentation</vt:lpstr>
      <vt:lpstr>Differences: Expand My Results</vt:lpstr>
      <vt:lpstr>PowerPoint Presentation</vt:lpstr>
      <vt:lpstr>How do users get to OneSearch?</vt:lpstr>
      <vt:lpstr>Can you find a copy of the book Animal Farm?</vt:lpstr>
      <vt:lpstr>What did users see?</vt:lpstr>
      <vt:lpstr>The library does not own the book “The Hat Party,” however another CSU does. Can you find which campus owns a copy of “The Hat Party”?</vt:lpstr>
      <vt:lpstr>What did users see?</vt:lpstr>
      <vt:lpstr>Were you able to tell which CSU owns a copy of “The Hat Party”?</vt:lpstr>
      <vt:lpstr>How do users find that?</vt:lpstr>
      <vt:lpstr>If you found “The Hat Party” are you able to request it from another library?</vt:lpstr>
      <vt:lpstr>How do we help people figure this out?</vt:lpstr>
      <vt:lpstr>Can you find a peer reviewed journal article on the Pacific Ocean garbage patch?</vt:lpstr>
      <vt:lpstr>What did users see?</vt:lpstr>
      <vt:lpstr>If you found the article, can you email it to yourself using OneSearch?</vt:lpstr>
      <vt:lpstr>This was a question about options</vt:lpstr>
      <vt:lpstr>Can you find the journal titled Criminal Justice Abstracts?</vt:lpstr>
      <vt:lpstr>What did they see?</vt:lpstr>
      <vt:lpstr>Can you find a copy of the article “Stress During Residency Training”?</vt:lpstr>
      <vt:lpstr>How can they find this when we don’t have it?</vt:lpstr>
      <vt:lpstr>If you found a copy of the article, can you request it from another library?</vt:lpstr>
      <vt:lpstr>How do they order something?</vt:lpstr>
      <vt:lpstr>OneSearch provides you a way to check your library account. Can you find and check your account?</vt:lpstr>
      <vt:lpstr>How do they log in?</vt:lpstr>
      <vt:lpstr>Alright, so what do we do now?</vt:lpstr>
      <vt:lpstr>Questions?</vt:lpstr>
    </vt:vector>
  </TitlesOfParts>
  <Company>CSU Fullerton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OneSearch Usability Study</dc:title>
  <dc:creator>DeMars, Michael</dc:creator>
  <cp:lastModifiedBy>DeMars, Michael</cp:lastModifiedBy>
  <cp:revision>149</cp:revision>
  <cp:lastPrinted>2018-08-14T00:27:32Z</cp:lastPrinted>
  <dcterms:created xsi:type="dcterms:W3CDTF">2018-05-22T19:14:34Z</dcterms:created>
  <dcterms:modified xsi:type="dcterms:W3CDTF">2018-08-19T21:11:38Z</dcterms:modified>
</cp:coreProperties>
</file>